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0_A2CE067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565D1C01_12F06651.xml" ContentType="application/vnd.ms-powerpoint.comments+xml"/>
  <Override PartName="/ppt/notesSlides/notesSlide14.xml" ContentType="application/vnd.openxmlformats-officedocument.presentationml.notesSlide+xml"/>
  <Override PartName="/ppt/comments/modernComment_565D1C00_56D89D76.xml" ContentType="application/vnd.ms-powerpoint.comments+xml"/>
  <Override PartName="/ppt/notesSlides/notesSlide15.xml" ContentType="application/vnd.openxmlformats-officedocument.presentationml.notesSlide+xml"/>
  <Override PartName="/ppt/comments/modernComment_149_2FE12450.xml" ContentType="application/vnd.ms-powerpoint.comments+xml"/>
  <Override PartName="/ppt/notesSlides/notesSlide16.xml" ContentType="application/vnd.openxmlformats-officedocument.presentationml.notesSlide+xml"/>
  <Override PartName="/ppt/comments/modernComment_196_B87523CF.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9_A9A68D96.xml" ContentType="application/vnd.ms-powerpoint.comments+xml"/>
  <Override PartName="/ppt/notesSlides/notesSlide21.xml" ContentType="application/vnd.openxmlformats-officedocument.presentationml.notesSlide+xml"/>
  <Override PartName="/ppt/comments/modernComment_565D1C04_AD4451.xml" ContentType="application/vnd.ms-powerpoint.comments+xml"/>
  <Override PartName="/ppt/notesSlides/notesSlide22.xml" ContentType="application/vnd.openxmlformats-officedocument.presentationml.notesSlide+xml"/>
  <Override PartName="/ppt/comments/modernComment_565D1C05_ED314E94.xml" ContentType="application/vnd.ms-powerpoint.comments+xml"/>
  <Override PartName="/ppt/notesSlides/notesSlide23.xml" ContentType="application/vnd.openxmlformats-officedocument.presentationml.notesSlide+xml"/>
  <Override PartName="/ppt/comments/modernComment_198_583354D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56_9C136757.xml" ContentType="application/vnd.ms-powerpoint.comments+xml"/>
  <Override PartName="/ppt/notesSlides/notesSlide34.xml" ContentType="application/vnd.openxmlformats-officedocument.presentationml.notesSlide+xml"/>
  <Override PartName="/ppt/comments/modernComment_126_5DC741DF.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565D1C02_8E8DE3BF.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4C0_2A305566.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187_7A988743.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58"/>
  </p:sldMasterIdLst>
  <p:notesMasterIdLst>
    <p:notesMasterId r:id="rId125"/>
  </p:notesMasterIdLst>
  <p:handoutMasterIdLst>
    <p:handoutMasterId r:id="rId126"/>
  </p:handoutMasterIdLst>
  <p:sldIdLst>
    <p:sldId id="389" r:id="rId59"/>
    <p:sldId id="258" r:id="rId60"/>
    <p:sldId id="316" r:id="rId61"/>
    <p:sldId id="318" r:id="rId62"/>
    <p:sldId id="261" r:id="rId63"/>
    <p:sldId id="320" r:id="rId64"/>
    <p:sldId id="321" r:id="rId65"/>
    <p:sldId id="322" r:id="rId66"/>
    <p:sldId id="404" r:id="rId67"/>
    <p:sldId id="327" r:id="rId68"/>
    <p:sldId id="405" r:id="rId69"/>
    <p:sldId id="403" r:id="rId70"/>
    <p:sldId id="1448942593" r:id="rId71"/>
    <p:sldId id="1448942592" r:id="rId72"/>
    <p:sldId id="329" r:id="rId73"/>
    <p:sldId id="406" r:id="rId74"/>
    <p:sldId id="1448942595" r:id="rId75"/>
    <p:sldId id="284" r:id="rId76"/>
    <p:sldId id="256" r:id="rId77"/>
    <p:sldId id="281" r:id="rId78"/>
    <p:sldId id="1448942596" r:id="rId79"/>
    <p:sldId id="1448942597" r:id="rId80"/>
    <p:sldId id="408" r:id="rId81"/>
    <p:sldId id="409" r:id="rId82"/>
    <p:sldId id="410" r:id="rId83"/>
    <p:sldId id="326" r:id="rId84"/>
    <p:sldId id="325" r:id="rId85"/>
    <p:sldId id="291" r:id="rId86"/>
    <p:sldId id="1448942481" r:id="rId87"/>
    <p:sldId id="1448942491" r:id="rId88"/>
    <p:sldId id="1448942503" r:id="rId89"/>
    <p:sldId id="1448942527" r:id="rId90"/>
    <p:sldId id="342" r:id="rId91"/>
    <p:sldId id="294" r:id="rId92"/>
    <p:sldId id="1448942417" r:id="rId93"/>
    <p:sldId id="1448942430" r:id="rId94"/>
    <p:sldId id="1448942594" r:id="rId95"/>
    <p:sldId id="1448942432" r:id="rId96"/>
    <p:sldId id="1448942533" r:id="rId97"/>
    <p:sldId id="297" r:id="rId98"/>
    <p:sldId id="1448942435" r:id="rId99"/>
    <p:sldId id="1448942436" r:id="rId100"/>
    <p:sldId id="1448942437" r:id="rId101"/>
    <p:sldId id="4021" r:id="rId102"/>
    <p:sldId id="337" r:id="rId103"/>
    <p:sldId id="1216" r:id="rId104"/>
    <p:sldId id="277" r:id="rId105"/>
    <p:sldId id="1448942540" r:id="rId106"/>
    <p:sldId id="1448942590" r:id="rId107"/>
    <p:sldId id="1448942537" r:id="rId108"/>
    <p:sldId id="1448942557" r:id="rId109"/>
    <p:sldId id="1448942589" r:id="rId110"/>
    <p:sldId id="1448942539" r:id="rId111"/>
    <p:sldId id="300" r:id="rId112"/>
    <p:sldId id="1448942583" r:id="rId113"/>
    <p:sldId id="1448942584" r:id="rId114"/>
    <p:sldId id="1448942585" r:id="rId115"/>
    <p:sldId id="4085" r:id="rId116"/>
    <p:sldId id="351" r:id="rId117"/>
    <p:sldId id="349" r:id="rId118"/>
    <p:sldId id="407" r:id="rId119"/>
    <p:sldId id="305" r:id="rId120"/>
    <p:sldId id="391" r:id="rId121"/>
    <p:sldId id="353" r:id="rId122"/>
    <p:sldId id="356" r:id="rId123"/>
    <p:sldId id="357" r:id="rId124"/>
  </p:sldIdLst>
  <p:sldSz cx="12192000" cy="6858000"/>
  <p:notesSz cx="6858000" cy="9144000"/>
  <p:custDataLst>
    <p:custData r:id="rId45"/>
    <p:tags r:id="rId127"/>
  </p:custDataLst>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E0B0F-DCF9-B8E7-023C-5B4BD0FBB717}" name="Bills, Barbara (MMA)" initials="BB" userId="S::barbara.bills@marshmma.com::78617a89-472c-46ad-b56b-aa729394685c" providerId="AD"/>
  <p188:author id="{8B72FE18-787C-8FDD-8BC9-531F67623636}" name="Richards, Alison (MMA)" initials="AR" userId="S::Alison.Richards@MarshMMA.com::2b65f8ac-98f7-4b1c-b07d-8c0a7385be04" providerId="AD"/>
  <p188:author id="{08C67B73-96F1-3BD0-67A2-C83CD0330D91}" name="Coffey, Taylor (MMA)" initials="C(" userId="S::taylor.coffey@marshmma.com::7e724de3-e6dc-4547-bb4a-75940a156b03" providerId="AD"/>
  <p188:author id="{51313B8A-A56D-0312-0611-7D797FEE1BDD}" name="Tench, Christina (MMA)" initials="CT" userId="S::Christina.Tench@MarshMMA.com::839c7580-03bd-49a1-be31-f65892fde2b4" providerId="AD"/>
  <p188:author id="{A39923BC-6856-D4EF-5498-563601760689}" name="Coffey, Taylor (MMA)" initials="TC" userId="S::Taylor.Coffey@MarshMMA.com::7e724de3-e6dc-4547-bb4a-75940a156b03" providerId="AD"/>
  <p188:author id="{90F354C1-6A8B-6C06-665A-E9D91F833FA4}" name="Gayle, Jennie" initials="GJ" userId="S::Jennie.Gayle@MarshMMA.com::984fc25e-0d7b-4973-a3bb-66d75d6a24fa" providerId="AD"/>
  <p188:author id="{8B2E35E0-C37F-FED6-03A9-5FB0D348F9D9}" name="Brown, Jennifer (MMA Raleigh)" initials="BJ(R" userId="S::Jennifer.Brown@MarshMMA.com::33e7edbd-c9bc-422d-9cc0-0f5f4d3139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ringer, Adam" initials="SA" lastIdx="13" clrIdx="0">
    <p:extLst>
      <p:ext uri="{19B8F6BF-5375-455C-9EA6-DF929625EA0E}">
        <p15:presenceInfo xmlns:p15="http://schemas.microsoft.com/office/powerpoint/2012/main" userId="S::adam.stringer@lippincott.com::7e8bf982-08f3-4205-8544-04909412e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BCE"/>
    <a:srgbClr val="002C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A551C0-2021-AC11-E31C-4D4D43000001}">
  <a:tblStyle styleId="{C1A551C0-2021-AC11-E31C-4D4D43000001}" styleName="MMC 2021 Brand Table 1">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band1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fill>
          <a:solidFill>
            <a:srgbClr val="F0F0F0"/>
          </a:solidFill>
        </a:fill>
      </a:tcStyle>
    </a:band1H>
    <a:band2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tcStyle>
    </a:band2H>
    <a:band1V>
      <a:tcStyle>
        <a:tcBdr/>
        <a:fill>
          <a:solidFill>
            <a:srgbClr val="F0F0F0"/>
          </a:solidFill>
        </a:fill>
      </a:tcStyle>
    </a:band1V>
    <a:band2V>
      <a:tcStyle>
        <a:tcBdr/>
      </a:tcStyle>
    </a:band2V>
    <a:lastCol>
      <a:tcTxStyle b="on">
        <a:fontRef idx="minor">
          <a:prstClr val="black"/>
        </a:fontRef>
        <a:schemeClr val="bg1"/>
      </a:tcTxStyle>
      <a:tcStyle>
        <a:tcBdr>
          <a:insideH>
            <a:ln w="12700" cmpd="sng">
              <a:solidFill>
                <a:srgbClr val="FFFFFF"/>
              </a:solidFill>
            </a:ln>
          </a:insideH>
        </a:tcBdr>
        <a:fill>
          <a:solidFill>
            <a:schemeClr val="accent1">
              <a:tint val="100000"/>
            </a:schemeClr>
          </a:solidFill>
        </a:fill>
      </a:tcStyle>
    </a:lastCol>
    <a:firstCol>
      <a:tcTxStyle b="on">
        <a:fontRef idx="minor">
          <a:prstClr val="black"/>
        </a:fontRef>
        <a:schemeClr val="bg1"/>
      </a:tcTxStyle>
      <a:tcStyle>
        <a:tcBdr>
          <a:insideH>
            <a:ln w="12700" cmpd="sng">
              <a:solidFill>
                <a:srgbClr val="FFFFFF"/>
              </a:solidFill>
            </a:ln>
          </a:insideH>
        </a:tcBdr>
        <a:fill>
          <a:solidFill>
            <a:schemeClr val="accent1"/>
          </a:solidFill>
        </a:fill>
      </a:tcStyle>
    </a:firstCol>
    <a:lastRow>
      <a:tcTxStyle b="on">
        <a:fontRef idx="minor">
          <a:schemeClr val="bg1"/>
        </a:fontRef>
        <a:schemeClr val="bg1"/>
      </a:tcTxStyle>
      <a:tcStyle>
        <a:tcBdr/>
        <a:fill>
          <a:solidFill>
            <a:srgbClr val="565656"/>
          </a:solidFill>
        </a:fill>
      </a:tcStyle>
    </a:lastRow>
    <a:firstRow>
      <a:tcTxStyle b="on">
        <a:fontRef idx="minor">
          <a:schemeClr val="bg1"/>
        </a:fontRef>
        <a:schemeClr val="bg1"/>
      </a:tcTxStyle>
      <a:tcStyle>
        <a:tcBdr/>
        <a:fill>
          <a:solidFill>
            <a:srgbClr val="002C77"/>
          </a:solidFill>
        </a:fill>
      </a:tcStyle>
    </a:firstRow>
  </a:tblStyle>
  <a:tblStyle styleId="{C1A551C0-2021-AC11-E31C-4D4D43000002}" styleName="MMC 2021 Brand Table 2">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lastCol>
      <a:tcTxStyle b="on">
        <a:fontRef idx="minor">
          <a:prstClr val="black"/>
        </a:fontRef>
        <a:schemeClr val="dk1"/>
      </a:tcTxStyle>
      <a:tcStyle>
        <a:tcBdr/>
        <a:fill>
          <a:solidFill>
            <a:schemeClr val="lt1">
              <a:tint val="100000"/>
            </a:schemeClr>
          </a:solidFill>
        </a:fill>
      </a:tcStyle>
    </a:lastCol>
    <a:firstCol>
      <a:tcTxStyle b="on">
        <a:fontRef idx="minor">
          <a:prstClr val="black"/>
        </a:fontRef>
        <a:schemeClr val="dk1"/>
      </a:tcTxStyle>
      <a:tcStyle>
        <a:tcBdr/>
        <a:fill>
          <a:solidFill>
            <a:schemeClr val="lt1">
              <a:tint val="100000"/>
            </a:schemeClr>
          </a:solidFill>
        </a:fill>
      </a:tcStyle>
    </a:firstCol>
    <a:lastRow>
      <a:tcTxStyle>
        <a:fontRef idx="minor">
          <a:prstClr val="black"/>
        </a:fontRef>
        <a:schemeClr val="dk1"/>
      </a:tcTxStyle>
      <a:tcStyle>
        <a:tcBdr>
          <a:left>
            <a:ln w="12700" cmpd="sng">
              <a:noFill/>
            </a:ln>
          </a:left>
          <a:right>
            <a:ln w="12700" cmpd="sng">
              <a:noFill/>
            </a:ln>
          </a:right>
          <a:top>
            <a:ln w="28575" cmpd="sng">
              <a:solidFill>
                <a:srgbClr val="565656"/>
              </a:solidFill>
            </a:ln>
          </a:top>
          <a:bottom>
            <a:ln w="28575" cmpd="sng">
              <a:solidFill>
                <a:srgbClr val="565656"/>
              </a:solidFill>
            </a:ln>
          </a:bottom>
          <a:insideH>
            <a:ln w="28575" cmpd="sng">
              <a:solidFill>
                <a:srgbClr val="565656"/>
              </a:solidFill>
            </a:ln>
          </a:insideH>
          <a:insideV>
            <a:ln w="12700" cmpd="sng">
              <a:noFill/>
            </a:ln>
          </a:insideV>
        </a:tcBdr>
        <a:fill>
          <a:solidFill>
            <a:schemeClr val="lt1">
              <a:tint val="100000"/>
            </a:schemeClr>
          </a:solidFill>
        </a:fill>
      </a:tcStyle>
    </a:lastRow>
    <a:firstRow>
      <a:tcTxStyle b="on">
        <a:fontRef idx="minor">
          <a:schemeClr val="bg1"/>
        </a:fontRef>
        <a:srgbClr val="002C77"/>
      </a:tcTxStyle>
      <a:tcStyle>
        <a:tcBdr/>
        <a:fill>
          <a:solidFill>
            <a:schemeClr val="lt1">
              <a:tint val="10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74721" autoAdjust="0"/>
  </p:normalViewPr>
  <p:slideViewPr>
    <p:cSldViewPr snapToGrid="0">
      <p:cViewPr varScale="1">
        <p:scale>
          <a:sx n="82" d="100"/>
          <a:sy n="82" d="100"/>
        </p:scale>
        <p:origin x="126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3774" y="113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 Target="slides/slide5.xml"/><Relationship Id="rId84" Type="http://schemas.openxmlformats.org/officeDocument/2006/relationships/slide" Target="slides/slide26.xml"/><Relationship Id="rId16" Type="http://schemas.openxmlformats.org/officeDocument/2006/relationships/customXml" Target="../customXml/item16.xml"/><Relationship Id="rId107" Type="http://schemas.openxmlformats.org/officeDocument/2006/relationships/slide" Target="slides/slide49.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slideMaster" Target="slideMasters/slideMaster1.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28" Type="http://schemas.openxmlformats.org/officeDocument/2006/relationships/commentAuthors" Target="commentAuthors.xml"/><Relationship Id="rId5" Type="http://schemas.openxmlformats.org/officeDocument/2006/relationships/customXml" Target="../customXml/item5.xml"/><Relationship Id="rId90" Type="http://schemas.openxmlformats.org/officeDocument/2006/relationships/slide" Target="slides/slide32.xml"/><Relationship Id="rId95" Type="http://schemas.openxmlformats.org/officeDocument/2006/relationships/slide" Target="slides/slide37.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6.xml"/><Relationship Id="rId69" Type="http://schemas.openxmlformats.org/officeDocument/2006/relationships/slide" Target="slides/slide11.xml"/><Relationship Id="rId113" Type="http://schemas.openxmlformats.org/officeDocument/2006/relationships/slide" Target="slides/slide55.xml"/><Relationship Id="rId118" Type="http://schemas.openxmlformats.org/officeDocument/2006/relationships/slide" Target="slides/slide60.xml"/><Relationship Id="rId80" Type="http://schemas.openxmlformats.org/officeDocument/2006/relationships/slide" Target="slides/slide22.xml"/><Relationship Id="rId85" Type="http://schemas.openxmlformats.org/officeDocument/2006/relationships/slide" Target="slides/slide27.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xml"/><Relationship Id="rId103" Type="http://schemas.openxmlformats.org/officeDocument/2006/relationships/slide" Target="slides/slide45.xml"/><Relationship Id="rId108" Type="http://schemas.openxmlformats.org/officeDocument/2006/relationships/slide" Target="slides/slide50.xml"/><Relationship Id="rId124" Type="http://schemas.openxmlformats.org/officeDocument/2006/relationships/slide" Target="slides/slide66.xml"/><Relationship Id="rId129" Type="http://schemas.openxmlformats.org/officeDocument/2006/relationships/presProps" Target="presProps.xml"/><Relationship Id="rId54" Type="http://schemas.openxmlformats.org/officeDocument/2006/relationships/customXml" Target="../customXml/item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56.xml"/><Relationship Id="rId119" Type="http://schemas.openxmlformats.org/officeDocument/2006/relationships/slide" Target="slides/slide61.xml"/><Relationship Id="rId44" Type="http://schemas.openxmlformats.org/officeDocument/2006/relationships/customXml" Target="../customXml/item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viewProps" Target="viewProp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1.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13.xml"/><Relationship Id="rId92" Type="http://schemas.openxmlformats.org/officeDocument/2006/relationships/slide" Target="slides/slide34.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theme" Target="theme/theme1.xml"/><Relationship Id="rId61" Type="http://schemas.openxmlformats.org/officeDocument/2006/relationships/slide" Target="slides/slide3.xml"/><Relationship Id="rId82" Type="http://schemas.openxmlformats.org/officeDocument/2006/relationships/slide" Target="slides/slide24.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9.xml"/><Relationship Id="rId116" Type="http://schemas.openxmlformats.org/officeDocument/2006/relationships/slide" Target="slides/slide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tableStyles" Target="tableStyle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48.xml"/><Relationship Id="rId127" Type="http://schemas.openxmlformats.org/officeDocument/2006/relationships/tags" Target="tags/tag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microsoft.com/office/2018/10/relationships/authors" Target="authors.xml"/></Relationships>
</file>

<file path=ppt/comments/modernComment_119_A9A68D96.xml><?xml version="1.0" encoding="utf-8"?>
<p188:cmLst xmlns:a="http://schemas.openxmlformats.org/drawingml/2006/main" xmlns:r="http://schemas.openxmlformats.org/officeDocument/2006/relationships" xmlns:p188="http://schemas.microsoft.com/office/powerpoint/2018/8/main">
  <p188:cm id="{162CB0C4-96A9-45C3-B4C5-427614493521}" authorId="{228E0B0F-DCF9-B8E7-023C-5B4BD0FBB717}" created="2025-05-19T15:53:14.321">
    <pc:sldMkLst xmlns:pc="http://schemas.microsoft.com/office/powerpoint/2013/main/command">
      <pc:docMk/>
      <pc:sldMk cId="2846264726" sldId="281"/>
    </pc:sldMkLst>
    <p188:txBody>
      <a:bodyPr/>
      <a:lstStyle/>
      <a:p>
        <a:r>
          <a:rPr lang="en-US"/>
          <a:t>These should all be updated to 2025 contribution limits.</a:t>
        </a:r>
      </a:p>
    </p188:txBody>
  </p188:cm>
</p188:cmLst>
</file>

<file path=ppt/comments/modernComment_126_5DC741DF.xml><?xml version="1.0" encoding="utf-8"?>
<p188:cmLst xmlns:a="http://schemas.openxmlformats.org/drawingml/2006/main" xmlns:r="http://schemas.openxmlformats.org/officeDocument/2006/relationships" xmlns:p188="http://schemas.microsoft.com/office/powerpoint/2018/8/main">
  <p188:cm id="{2C555CC1-6686-4248-9B84-747A9E72C55C}" authorId="{228E0B0F-DCF9-B8E7-023C-5B4BD0FBB717}" created="2025-05-19T15:57:55.981">
    <pc:sldMkLst xmlns:pc="http://schemas.microsoft.com/office/powerpoint/2013/main/command">
      <pc:docMk/>
      <pc:sldMk cId="1573339615" sldId="294"/>
    </pc:sldMkLst>
    <p188:txBody>
      <a:bodyPr/>
      <a:lstStyle/>
      <a:p>
        <a:r>
          <a:rPr lang="en-US"/>
          <a:t>Be sure to add the rates page.</a:t>
        </a:r>
      </a:p>
    </p188:txBody>
  </p188:cm>
</p188:cmLst>
</file>

<file path=ppt/comments/modernComment_140_A2CE067E.xml><?xml version="1.0" encoding="utf-8"?>
<p188:cmLst xmlns:a="http://schemas.openxmlformats.org/drawingml/2006/main" xmlns:r="http://schemas.openxmlformats.org/officeDocument/2006/relationships" xmlns:p188="http://schemas.microsoft.com/office/powerpoint/2018/8/main">
  <p188:cm id="{D491C7F8-43B5-4F1F-ACD5-042D16C863CF}" authorId="{228E0B0F-DCF9-B8E7-023C-5B4BD0FBB717}" created="2025-05-19T15:55:47.996">
    <pc:sldMkLst xmlns:pc="http://schemas.microsoft.com/office/powerpoint/2013/main/command">
      <pc:docMk/>
      <pc:sldMk cId="2731411070" sldId="320"/>
    </pc:sldMkLst>
    <p188:txBody>
      <a:bodyPr/>
      <a:lstStyle/>
      <a:p>
        <a:r>
          <a:rPr lang="en-US"/>
          <a:t>Be sure to add the rates slide for the medical plan. I updated the CWB with them this morning!</a:t>
        </a:r>
      </a:p>
    </p188:txBody>
  </p188:cm>
</p188:cmLst>
</file>

<file path=ppt/comments/modernComment_149_2FE12450.xml><?xml version="1.0" encoding="utf-8"?>
<p188:cmLst xmlns:a="http://schemas.openxmlformats.org/drawingml/2006/main" xmlns:r="http://schemas.openxmlformats.org/officeDocument/2006/relationships" xmlns:p188="http://schemas.microsoft.com/office/powerpoint/2018/8/main">
  <p188:cm id="{B9346A7C-7CC7-462E-BF1E-2D3FE0344871}" authorId="{228E0B0F-DCF9-B8E7-023C-5B4BD0FBB717}" created="2025-05-19T15:52:31.238">
    <pc:sldMkLst xmlns:pc="http://schemas.microsoft.com/office/powerpoint/2013/main/command">
      <pc:docMk/>
      <pc:sldMk cId="803284048" sldId="329"/>
    </pc:sldMkLst>
    <p188:replyLst>
      <p188:reply id="{43D8C1E9-B266-460A-BCC5-EF817239D3F1}" authorId="{8B72FE18-787C-8FDD-8BC9-531F67623636}" created="2025-05-19T20:51:27.777">
        <p188:txBody>
          <a:bodyPr/>
          <a:lstStyle/>
          <a:p>
            <a:r>
              <a:rPr lang="en-US"/>
              <a:t>Yes it is part of Cigna - it was on there from last year</a:t>
            </a:r>
          </a:p>
        </p188:txBody>
      </p188:reply>
    </p188:replyLst>
    <p188:txBody>
      <a:bodyPr/>
      <a:lstStyle/>
      <a:p>
        <a:r>
          <a:rPr lang="en-US"/>
          <a:t>Where did you find this?  Is it part of Cigna’s plan?</a:t>
        </a:r>
      </a:p>
    </p188:txBody>
  </p188:cm>
</p188:cmLst>
</file>

<file path=ppt/comments/modernComment_156_9C136757.xml><?xml version="1.0" encoding="utf-8"?>
<p188:cmLst xmlns:a="http://schemas.openxmlformats.org/drawingml/2006/main" xmlns:r="http://schemas.openxmlformats.org/officeDocument/2006/relationships" xmlns:p188="http://schemas.microsoft.com/office/powerpoint/2018/8/main">
  <p188:cm id="{92FE5407-7609-4CF5-B1E2-5A937F2F924A}" authorId="{228E0B0F-DCF9-B8E7-023C-5B4BD0FBB717}" created="2025-05-19T15:57:22.703">
    <pc:sldMkLst xmlns:pc="http://schemas.microsoft.com/office/powerpoint/2013/main/command">
      <pc:docMk/>
      <pc:sldMk cId="2618517335" sldId="342"/>
    </pc:sldMkLst>
    <p188:txBody>
      <a:bodyPr/>
      <a:lstStyle/>
      <a:p>
        <a:r>
          <a:rPr lang="en-US"/>
          <a:t>These rates are not correct.  They are using 26 pay periods beginning in July.  Use the rates from the CWB and then make sure they match the rounding that she sent in the guide.</a:t>
        </a:r>
      </a:p>
    </p188:txBody>
  </p188:cm>
</p188:cmLst>
</file>

<file path=ppt/comments/modernComment_187_7A988743.xml><?xml version="1.0" encoding="utf-8"?>
<p188:cmLst xmlns:a="http://schemas.openxmlformats.org/drawingml/2006/main" xmlns:r="http://schemas.openxmlformats.org/officeDocument/2006/relationships" xmlns:p188="http://schemas.microsoft.com/office/powerpoint/2018/8/main">
  <p188:cm id="{29C48F57-AED2-40B5-A4D3-61E6C684DFC4}" authorId="{228E0B0F-DCF9-B8E7-023C-5B4BD0FBB717}" created="2025-05-19T16:03:25.234">
    <pc:sldMkLst xmlns:pc="http://schemas.microsoft.com/office/powerpoint/2013/main/command">
      <pc:docMk/>
      <pc:sldMk cId="2056816451" sldId="391"/>
    </pc:sldMkLst>
    <p188:txBody>
      <a:bodyPr/>
      <a:lstStyle/>
      <a:p>
        <a:r>
          <a:rPr lang="en-US"/>
          <a:t>Ask Julie to review these instructions carefully and to make necessary updates.</a:t>
        </a:r>
      </a:p>
    </p188:txBody>
  </p188:cm>
</p188:cmLst>
</file>

<file path=ppt/comments/modernComment_196_B87523CF.xml><?xml version="1.0" encoding="utf-8"?>
<p188:cmLst xmlns:a="http://schemas.openxmlformats.org/drawingml/2006/main" xmlns:r="http://schemas.openxmlformats.org/officeDocument/2006/relationships" xmlns:p188="http://schemas.microsoft.com/office/powerpoint/2018/8/main">
  <p188:cm id="{3855C733-02B3-42C5-B44A-5AC266CB9F76}" authorId="{228E0B0F-DCF9-B8E7-023C-5B4BD0FBB717}" created="2025-05-19T15:52:12.592">
    <pc:sldMkLst xmlns:pc="http://schemas.microsoft.com/office/powerpoint/2013/main/command">
      <pc:docMk/>
      <pc:sldMk cId="3094684623" sldId="406"/>
    </pc:sldMkLst>
    <p188:replyLst>
      <p188:reply id="{A042A68E-0171-4303-91DC-83D73E7A47CD}" authorId="{8B72FE18-787C-8FDD-8BC9-531F67623636}" created="2025-05-19T20:56:54.104">
        <p188:txBody>
          <a:bodyPr/>
          <a:lstStyle/>
          <a:p>
            <a:r>
              <a:rPr lang="en-US"/>
              <a:t>Yes - Cigna. This was all on the material from last year. But now that I'm looking into it I think it’s called “Active &amp; Fit”</a:t>
            </a:r>
          </a:p>
        </p188:txBody>
      </p188:reply>
    </p188:replyLst>
    <p188:txBody>
      <a:bodyPr/>
      <a:lstStyle/>
      <a:p>
        <a:r>
          <a:rPr lang="en-US"/>
          <a:t>Where did you find this? Is it part of Cigna’s plan?</a:t>
        </a:r>
      </a:p>
    </p188:txBody>
  </p188:cm>
</p188:cmLst>
</file>

<file path=ppt/comments/modernComment_198_583354D0.xml><?xml version="1.0" encoding="utf-8"?>
<p188:cmLst xmlns:a="http://schemas.openxmlformats.org/drawingml/2006/main" xmlns:r="http://schemas.openxmlformats.org/officeDocument/2006/relationships" xmlns:p188="http://schemas.microsoft.com/office/powerpoint/2018/8/main">
  <p188:cm id="{0263FCCC-87C2-4718-A92A-35D7B62E58D9}" authorId="{228E0B0F-DCF9-B8E7-023C-5B4BD0FBB717}" created="2025-05-19T15:53:45.529">
    <pc:sldMkLst xmlns:pc="http://schemas.microsoft.com/office/powerpoint/2013/main/command">
      <pc:docMk/>
      <pc:sldMk cId="1479759056" sldId="408"/>
    </pc:sldMkLst>
    <p188:txBody>
      <a:bodyPr/>
      <a:lstStyle/>
      <a:p>
        <a:r>
          <a:rPr lang="en-US"/>
          <a:t>Be sure to ask Julie to confirm all of the Pinnacle info and details.</a:t>
        </a:r>
      </a:p>
    </p188:txBody>
    <p188:extLst>
      <p:ext xmlns:p="http://schemas.openxmlformats.org/presentationml/2006/main" uri="{57CB4572-C831-44C2-8A1C-0ADB6CCDFE69}">
        <p223:reactions xmlns:p223="http://schemas.microsoft.com/office/powerpoint/2022/03/main">
          <p223:rxn type="👍">
            <p223:instance time="2025-05-19T21:09:24.088" authorId="{8B72FE18-787C-8FDD-8BC9-531F67623636}"/>
          </p223:rxn>
        </p223:reactions>
      </p:ext>
    </p188:extLst>
  </p188:cm>
</p188:cmLst>
</file>

<file path=ppt/comments/modernComment_4C0_2A305566.xml><?xml version="1.0" encoding="utf-8"?>
<p188:cmLst xmlns:a="http://schemas.openxmlformats.org/drawingml/2006/main" xmlns:r="http://schemas.openxmlformats.org/officeDocument/2006/relationships" xmlns:p188="http://schemas.microsoft.com/office/powerpoint/2018/8/main">
  <p188:cm id="{49A8CCBB-7259-4B4F-BBDC-32B708D5B754}" authorId="{228E0B0F-DCF9-B8E7-023C-5B4BD0FBB717}" created="2025-05-19T15:59:36.294">
    <pc:sldMkLst xmlns:pc="http://schemas.microsoft.com/office/powerpoint/2013/main/command">
      <pc:docMk/>
      <pc:sldMk cId="707810662" sldId="1216"/>
    </pc:sldMkLst>
    <p188:txBody>
      <a:bodyPr/>
      <a:lstStyle/>
      <a:p>
        <a:r>
          <a:rPr lang="en-US"/>
          <a:t>Please remove all the parentheses from this slide.</a:t>
        </a:r>
      </a:p>
    </p188:txBody>
  </p188:cm>
</p188:cmLst>
</file>

<file path=ppt/comments/modernComment_565D1C00_56D89D76.xml><?xml version="1.0" encoding="utf-8"?>
<p188:cmLst xmlns:a="http://schemas.openxmlformats.org/drawingml/2006/main" xmlns:r="http://schemas.openxmlformats.org/officeDocument/2006/relationships" xmlns:p188="http://schemas.microsoft.com/office/powerpoint/2018/8/main">
  <p188:cm id="{EC9B825D-3983-4060-87E1-F02205F1B98D}" authorId="{228E0B0F-DCF9-B8E7-023C-5B4BD0FBB717}" created="2025-05-19T16:04:54.035">
    <pc:sldMkLst xmlns:pc="http://schemas.microsoft.com/office/powerpoint/2013/main/command">
      <pc:docMk/>
      <pc:sldMk cId="1457036662" sldId="1448942592"/>
    </pc:sldMkLst>
    <p188:txBody>
      <a:bodyPr/>
      <a:lstStyle/>
      <a:p>
        <a:r>
          <a:rPr lang="en-US"/>
          <a:t>There needs to be information about Modern Minds (this is the same benefit that Beemok has).</a:t>
        </a:r>
      </a:p>
    </p188:txBody>
  </p188:cm>
</p188:cmLst>
</file>

<file path=ppt/comments/modernComment_565D1C01_12F06651.xml><?xml version="1.0" encoding="utf-8"?>
<p188:cmLst xmlns:a="http://schemas.openxmlformats.org/drawingml/2006/main" xmlns:r="http://schemas.openxmlformats.org/officeDocument/2006/relationships" xmlns:p188="http://schemas.microsoft.com/office/powerpoint/2018/8/main">
  <p188:cm id="{AB383656-5435-4CF9-AB5D-36EF163E0A06}" authorId="{228E0B0F-DCF9-B8E7-023C-5B4BD0FBB717}" created="2025-05-19T15:57:22.703">
    <pc:sldMkLst xmlns:pc="http://schemas.microsoft.com/office/powerpoint/2013/main/command">
      <pc:docMk/>
      <pc:sldMk cId="2618517335" sldId="342"/>
    </pc:sldMkLst>
    <p188:txBody>
      <a:bodyPr/>
      <a:lstStyle/>
      <a:p>
        <a:r>
          <a:rPr lang="en-US"/>
          <a:t>These rates are not correct.  They are using 26 pay periods beginning in July.  Use the rates from the CWB and then make sure they match the rounding that she sent in the guide.</a:t>
        </a:r>
      </a:p>
    </p188:txBody>
  </p188:cm>
</p188:cmLst>
</file>

<file path=ppt/comments/modernComment_565D1C02_8E8DE3BF.xml><?xml version="1.0" encoding="utf-8"?>
<p188:cmLst xmlns:a="http://schemas.openxmlformats.org/drawingml/2006/main" xmlns:r="http://schemas.openxmlformats.org/officeDocument/2006/relationships" xmlns:p188="http://schemas.microsoft.com/office/powerpoint/2018/8/main">
  <p188:cm id="{0C2919CC-5403-4658-8218-A32D60BECB0B}" authorId="{228E0B0F-DCF9-B8E7-023C-5B4BD0FBB717}" created="2025-05-19T15:57:22.703">
    <pc:sldMkLst xmlns:pc="http://schemas.microsoft.com/office/powerpoint/2013/main/command">
      <pc:docMk/>
      <pc:sldMk cId="2618517335" sldId="342"/>
    </pc:sldMkLst>
    <p188:txBody>
      <a:bodyPr/>
      <a:lstStyle/>
      <a:p>
        <a:r>
          <a:rPr lang="en-US"/>
          <a:t>These rates are not correct.  They are using 26 pay periods beginning in July.  Use the rates from the CWB and then make sure they match the rounding that she sent in the guide.</a:t>
        </a:r>
      </a:p>
    </p188:txBody>
  </p188:cm>
</p188:cmLst>
</file>

<file path=ppt/comments/modernComment_565D1C04_AD4451.xml><?xml version="1.0" encoding="utf-8"?>
<p188:cmLst xmlns:a="http://schemas.openxmlformats.org/drawingml/2006/main" xmlns:r="http://schemas.openxmlformats.org/officeDocument/2006/relationships" xmlns:p188="http://schemas.microsoft.com/office/powerpoint/2018/8/main">
  <p188:cm id="{AF33A2CF-FCA6-4972-A915-299443A16305}" authorId="{228E0B0F-DCF9-B8E7-023C-5B4BD0FBB717}" created="2025-05-19T15:53:14.321">
    <pc:sldMkLst xmlns:pc="http://schemas.microsoft.com/office/powerpoint/2013/main/command">
      <pc:docMk/>
      <pc:sldMk cId="2846264726" sldId="281"/>
    </pc:sldMkLst>
    <p188:txBody>
      <a:bodyPr/>
      <a:lstStyle/>
      <a:p>
        <a:r>
          <a:rPr lang="en-US"/>
          <a:t>These should all be updated to 2025 contribution limits.</a:t>
        </a:r>
      </a:p>
    </p188:txBody>
  </p188:cm>
</p188:cmLst>
</file>

<file path=ppt/comments/modernComment_565D1C05_ED314E94.xml><?xml version="1.0" encoding="utf-8"?>
<p188:cmLst xmlns:a="http://schemas.openxmlformats.org/drawingml/2006/main" xmlns:r="http://schemas.openxmlformats.org/officeDocument/2006/relationships" xmlns:p188="http://schemas.microsoft.com/office/powerpoint/2018/8/main">
  <p188:cm id="{441415F3-2299-4491-BA64-C2E5DED0724F}" authorId="{228E0B0F-DCF9-B8E7-023C-5B4BD0FBB717}" created="2025-05-19T15:53:14.321">
    <pc:sldMkLst xmlns:pc="http://schemas.microsoft.com/office/powerpoint/2013/main/command">
      <pc:docMk/>
      <pc:sldMk cId="2846264726" sldId="281"/>
    </pc:sldMkLst>
    <p188:txBody>
      <a:bodyPr/>
      <a:lstStyle/>
      <a:p>
        <a:r>
          <a:rPr lang="en-US"/>
          <a:t>These should all be updated to 2025 contribution limits.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4C70C6-87E9-BC42-B371-929C77B72D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767FFED-7486-4848-A427-7FAAAC650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9D273-C17F-144C-9C13-E365762DD79B}" type="datetimeFigureOut">
              <a:rPr lang="en-GB" smtClean="0"/>
              <a:t>30/05/2025</a:t>
            </a:fld>
            <a:endParaRPr lang="en-GB"/>
          </a:p>
        </p:txBody>
      </p:sp>
      <p:sp>
        <p:nvSpPr>
          <p:cNvPr id="4" name="Footer Placeholder 3">
            <a:extLst>
              <a:ext uri="{FF2B5EF4-FFF2-40B4-BE49-F238E27FC236}">
                <a16:creationId xmlns:a16="http://schemas.microsoft.com/office/drawing/2014/main" id="{D5A27765-63BC-A54C-A741-3E43D81DC3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80BB550-5806-6245-BFED-BC3F97BD75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5A3036-A3D1-1D40-85ED-227DB44E2BD2}" type="slidenum">
              <a:rPr lang="en-GB" smtClean="0"/>
              <a:t>‹#›</a:t>
            </a:fld>
            <a:endParaRPr lang="en-GB"/>
          </a:p>
        </p:txBody>
      </p:sp>
    </p:spTree>
    <p:extLst>
      <p:ext uri="{BB962C8B-B14F-4D97-AF65-F5344CB8AC3E}">
        <p14:creationId xmlns:p14="http://schemas.microsoft.com/office/powerpoint/2010/main" val="1219783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8C79A-4752-7040-A133-91C74992C31D}" type="datetimeFigureOut">
              <a:rPr lang="en-GB" smtClean="0"/>
              <a:t>30/05/2025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F5AC0-C4B3-464D-8E9B-9D86370B7879}" type="slidenum">
              <a:rPr lang="en-GB" smtClean="0"/>
              <a:t>‹#›</a:t>
            </a:fld>
            <a:endParaRPr lang="en-GB"/>
          </a:p>
        </p:txBody>
      </p:sp>
    </p:spTree>
    <p:extLst>
      <p:ext uri="{BB962C8B-B14F-4D97-AF65-F5344CB8AC3E}">
        <p14:creationId xmlns:p14="http://schemas.microsoft.com/office/powerpoint/2010/main" val="116862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mn-cs"/>
              </a:rPr>
              <a:t>Welcome to Meeting Street School’s benefit program overview for the 2025 2026 plan year. </a:t>
            </a:r>
          </a:p>
        </p:txBody>
      </p:sp>
      <p:sp>
        <p:nvSpPr>
          <p:cNvPr id="4" name="Slide Number Placeholder 3"/>
          <p:cNvSpPr>
            <a:spLocks noGrp="1"/>
          </p:cNvSpPr>
          <p:nvPr>
            <p:ph type="sldNum" sz="quarter" idx="5"/>
          </p:nvPr>
        </p:nvSpPr>
        <p:spPr/>
        <p:txBody>
          <a:bodyPr/>
          <a:lstStyle/>
          <a:p>
            <a:fld id="{53BF5AC0-C4B3-464D-8E9B-9D86370B7879}" type="slidenum">
              <a:rPr lang="en-GB" smtClean="0"/>
              <a:t>1</a:t>
            </a:fld>
            <a:endParaRPr lang="en-GB"/>
          </a:p>
        </p:txBody>
      </p:sp>
    </p:spTree>
    <p:extLst>
      <p:ext uri="{BB962C8B-B14F-4D97-AF65-F5344CB8AC3E}">
        <p14:creationId xmlns:p14="http://schemas.microsoft.com/office/powerpoint/2010/main" val="99960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sick or hurt, do you know where to go? Save money by visiting your primary care doctor or using telemedicine for non-urgent issues. Urgent Care provides after hours treatment and walk-up care. If you have a life threatening emergency, the ER is where you should go.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10</a:t>
            </a:fld>
            <a:endParaRPr lang="en-GB"/>
          </a:p>
        </p:txBody>
      </p:sp>
    </p:spTree>
    <p:extLst>
      <p:ext uri="{BB962C8B-B14F-4D97-AF65-F5344CB8AC3E}">
        <p14:creationId xmlns:p14="http://schemas.microsoft.com/office/powerpoint/2010/main" val="15342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Telemedicine service from </a:t>
            </a:r>
            <a:r>
              <a:rPr lang="en-US" b="1" dirty="0"/>
              <a:t>Cigna </a:t>
            </a:r>
            <a:r>
              <a:rPr lang="en-US" dirty="0"/>
              <a:t>is included with your medical plan. With telemedicine, you can video chat a doctor anywhere, anytime. These doctors can write prescriptions as needed and diagnose many common sicknesses. Getting started is easy. Simply visit the website or mobile app shown here for more information.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11</a:t>
            </a:fld>
            <a:endParaRPr lang="en-GB"/>
          </a:p>
        </p:txBody>
      </p:sp>
    </p:spTree>
    <p:extLst>
      <p:ext uri="{BB962C8B-B14F-4D97-AF65-F5344CB8AC3E}">
        <p14:creationId xmlns:p14="http://schemas.microsoft.com/office/powerpoint/2010/main" val="47130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Raleway Medium" pitchFamily="2" charset="0"/>
              </a:rPr>
              <a:t>Those enrolled in a Cigna medical plan have access to additional resources including Cigna One Guide, identity theft protection, Happify, </a:t>
            </a:r>
            <a:r>
              <a:rPr lang="en-US" dirty="0" err="1">
                <a:latin typeface="Raleway Medium" pitchFamily="2" charset="0"/>
              </a:rPr>
              <a:t>Iprevail</a:t>
            </a:r>
            <a:r>
              <a:rPr lang="en-US" dirty="0">
                <a:latin typeface="Raleway Medium" pitchFamily="2" charset="0"/>
              </a:rPr>
              <a:t> and an additional Employee Assistance program. Get started through your myCigna account today! </a:t>
            </a:r>
            <a:endParaRPr lang="en-US" sz="1400" dirty="0">
              <a:latin typeface="Raleway Medium" pitchFamily="2" charset="0"/>
            </a:endParaRP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12</a:t>
            </a:fld>
            <a:endParaRPr lang="en-GB"/>
          </a:p>
        </p:txBody>
      </p:sp>
    </p:spTree>
    <p:extLst>
      <p:ext uri="{BB962C8B-B14F-4D97-AF65-F5344CB8AC3E}">
        <p14:creationId xmlns:p14="http://schemas.microsoft.com/office/powerpoint/2010/main" val="95131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ACDA-9D46-92DC-46CA-B5FE9D9F0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E8AA7-A010-68C7-7C31-8E2EC0E1E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19BDB-E540-629D-2597-3023DE8F64C4}"/>
              </a:ext>
            </a:extLst>
          </p:cNvPr>
          <p:cNvSpPr>
            <a:spLocks noGrp="1"/>
          </p:cNvSpPr>
          <p:nvPr>
            <p:ph type="body" idx="1"/>
          </p:nvPr>
        </p:nvSpPr>
        <p:spPr/>
        <p:txBody>
          <a:bodyPr/>
          <a:lstStyle/>
          <a:p>
            <a:r>
              <a:rPr lang="en-US" dirty="0"/>
              <a:t>Here is your cost for medical coverage this year. Your premium is deducted pre-tax from your paycheck. </a:t>
            </a:r>
          </a:p>
          <a:p>
            <a:endParaRPr lang="en-US" dirty="0">
              <a:cs typeface="Calibri"/>
            </a:endParaRPr>
          </a:p>
        </p:txBody>
      </p:sp>
      <p:sp>
        <p:nvSpPr>
          <p:cNvPr id="4" name="Slide Number Placeholder 3">
            <a:extLst>
              <a:ext uri="{FF2B5EF4-FFF2-40B4-BE49-F238E27FC236}">
                <a16:creationId xmlns:a16="http://schemas.microsoft.com/office/drawing/2014/main" id="{C4867DE9-41EC-4F0C-CE2D-FF9DFA1CAE7C}"/>
              </a:ext>
            </a:extLst>
          </p:cNvPr>
          <p:cNvSpPr>
            <a:spLocks noGrp="1"/>
          </p:cNvSpPr>
          <p:nvPr>
            <p:ph type="sldNum" sz="quarter" idx="5"/>
          </p:nvPr>
        </p:nvSpPr>
        <p:spPr/>
        <p:txBody>
          <a:bodyPr/>
          <a:lstStyle/>
          <a:p>
            <a:fld id="{53BF5AC0-C4B3-464D-8E9B-9D86370B7879}" type="slidenum">
              <a:rPr lang="en-GB" smtClean="0"/>
              <a:t>13</a:t>
            </a:fld>
            <a:endParaRPr lang="en-GB"/>
          </a:p>
        </p:txBody>
      </p:sp>
    </p:spTree>
    <p:extLst>
      <p:ext uri="{BB962C8B-B14F-4D97-AF65-F5344CB8AC3E}">
        <p14:creationId xmlns:p14="http://schemas.microsoft.com/office/powerpoint/2010/main" val="111918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75E6A-64D4-FB9C-1F4C-D7FF5AE08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844E5-5FB4-AD3D-2F3E-C2252DB05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9DEE7-3B6A-F1CC-20E8-4707FB0C56F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3FE6E17-71AF-E4FF-6E5B-86A66E29326F}"/>
              </a:ext>
            </a:extLst>
          </p:cNvPr>
          <p:cNvSpPr>
            <a:spLocks noGrp="1"/>
          </p:cNvSpPr>
          <p:nvPr>
            <p:ph type="sldNum" sz="quarter" idx="5"/>
          </p:nvPr>
        </p:nvSpPr>
        <p:spPr/>
        <p:txBody>
          <a:bodyPr/>
          <a:lstStyle/>
          <a:p>
            <a:fld id="{53BF5AC0-C4B3-464D-8E9B-9D86370B7879}" type="slidenum">
              <a:rPr lang="en-GB" smtClean="0"/>
              <a:t>14</a:t>
            </a:fld>
            <a:endParaRPr lang="en-GB"/>
          </a:p>
        </p:txBody>
      </p:sp>
    </p:spTree>
    <p:extLst>
      <p:ext uri="{BB962C8B-B14F-4D97-AF65-F5344CB8AC3E}">
        <p14:creationId xmlns:p14="http://schemas.microsoft.com/office/powerpoint/2010/main" val="117735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a:t>
            </a:r>
            <a:r>
              <a:rPr lang="en-US" dirty="0"/>
              <a:t> is committed to being your partner in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We offer Headspace Care for mental health support that includes free 24/7 access </a:t>
            </a:r>
            <a:r>
              <a:rPr lang="en-US" sz="1200" dirty="0"/>
              <a:t>to behavioral health coaching via text-based chat and video-based therapy. With Headspace, you can get support for stress, loneliness, sleep, grief, anxiety, depressed mood and mood disorders, relationship and interpersonal issues, substance use, and more. Download the Headspace care slash Ginger app from the Apple App Store or Google Play to start using your confidential mental health wellness benefit.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15</a:t>
            </a:fld>
            <a:endParaRPr lang="en-GB"/>
          </a:p>
        </p:txBody>
      </p:sp>
    </p:spTree>
    <p:extLst>
      <p:ext uri="{BB962C8B-B14F-4D97-AF65-F5344CB8AC3E}">
        <p14:creationId xmlns:p14="http://schemas.microsoft.com/office/powerpoint/2010/main" val="97868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You are also offered a physical wellness benefit called In cent Fit. You can earn up </a:t>
            </a:r>
            <a:r>
              <a:rPr lang="en-US" dirty="0"/>
              <a:t>to $300 per year in rewards for exercising and living a healthy lifestyle. Earn rewards by attending fitness facilities, participating in races, and getting daily exercise and you can also receive reimbursements for healthy purchases such as gym memberships and fitness equipment! </a:t>
            </a:r>
          </a:p>
          <a:p>
            <a:pPr marL="285750" indent="-285750"/>
            <a:r>
              <a:rPr lang="en-US" kern="0" dirty="0">
                <a:solidFill>
                  <a:srgbClr val="565656"/>
                </a:solidFill>
              </a:rPr>
              <a:t>To learn more, visit the website shown here. </a:t>
            </a:r>
            <a:endParaRPr lang="en-US" kern="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16</a:t>
            </a:fld>
            <a:endParaRPr lang="en-GB"/>
          </a:p>
        </p:txBody>
      </p:sp>
    </p:spTree>
    <p:extLst>
      <p:ext uri="{BB962C8B-B14F-4D97-AF65-F5344CB8AC3E}">
        <p14:creationId xmlns:p14="http://schemas.microsoft.com/office/powerpoint/2010/main" val="235032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DFCF-B835-53C5-04F4-1A111BAEC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657AB-E006-1205-9244-55C6E7E6C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4B431-5F47-4DB8-5D9F-3B6BB3A2D299}"/>
              </a:ext>
            </a:extLst>
          </p:cNvPr>
          <p:cNvSpPr>
            <a:spLocks noGrp="1"/>
          </p:cNvSpPr>
          <p:nvPr>
            <p:ph type="body" idx="1"/>
          </p:nvPr>
        </p:nvSpPr>
        <p:spPr/>
        <p:txBody>
          <a:bodyPr/>
          <a:lstStyle/>
          <a:p>
            <a:pPr marL="0" indent="0">
              <a:buFont typeface="Arial" panose="020B0604020202020204" pitchFamily="34" charset="0"/>
              <a:buNone/>
            </a:pPr>
            <a:r>
              <a:rPr lang="en-US" b="1" dirty="0"/>
              <a:t>You are also offered a physical wellness benefit called In cent Fit. You can earn up </a:t>
            </a:r>
            <a:r>
              <a:rPr lang="en-US" dirty="0"/>
              <a:t>to $300 per year in rewards for exercising and living a healthy lifestyle. Earn rewards by attending fitness facilities, participating in races, and getting daily exercise and you can also receive reimbursements for healthy purchases such as gym memberships and fitness equipment! </a:t>
            </a:r>
          </a:p>
          <a:p>
            <a:pPr marL="285750" indent="-285750"/>
            <a:r>
              <a:rPr lang="en-US" kern="0" dirty="0">
                <a:solidFill>
                  <a:srgbClr val="565656"/>
                </a:solidFill>
              </a:rPr>
              <a:t>To learn more, visit the website shown here. </a:t>
            </a:r>
            <a:endParaRPr lang="en-US" kern="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330B9C7-E5B2-F83F-539B-085F68BD2A55}"/>
              </a:ext>
            </a:extLst>
          </p:cNvPr>
          <p:cNvSpPr>
            <a:spLocks noGrp="1"/>
          </p:cNvSpPr>
          <p:nvPr>
            <p:ph type="sldNum" sz="quarter" idx="5"/>
          </p:nvPr>
        </p:nvSpPr>
        <p:spPr/>
        <p:txBody>
          <a:bodyPr/>
          <a:lstStyle/>
          <a:p>
            <a:fld id="{53BF5AC0-C4B3-464D-8E9B-9D86370B7879}" type="slidenum">
              <a:rPr lang="en-GB" smtClean="0"/>
              <a:t>17</a:t>
            </a:fld>
            <a:endParaRPr lang="en-GB"/>
          </a:p>
        </p:txBody>
      </p:sp>
    </p:spTree>
    <p:extLst>
      <p:ext uri="{BB962C8B-B14F-4D97-AF65-F5344CB8AC3E}">
        <p14:creationId xmlns:p14="http://schemas.microsoft.com/office/powerpoint/2010/main" val="427167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18</a:t>
            </a:fld>
            <a:endParaRPr lang="en-GB"/>
          </a:p>
        </p:txBody>
      </p:sp>
    </p:spTree>
    <p:extLst>
      <p:ext uri="{BB962C8B-B14F-4D97-AF65-F5344CB8AC3E}">
        <p14:creationId xmlns:p14="http://schemas.microsoft.com/office/powerpoint/2010/main" val="1459610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32C5DF-DBEE-40FD-86C8-984B0E7FF2ED}" type="slidenum">
              <a:rPr lang="en-US" smtClean="0"/>
              <a:t>19</a:t>
            </a:fld>
            <a:endParaRPr lang="en-US" dirty="0"/>
          </a:p>
        </p:txBody>
      </p:sp>
    </p:spTree>
    <p:extLst>
      <p:ext uri="{BB962C8B-B14F-4D97-AF65-F5344CB8AC3E}">
        <p14:creationId xmlns:p14="http://schemas.microsoft.com/office/powerpoint/2010/main" val="137015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 is proud to offer you and your family a valuable benefits program. </a:t>
            </a:r>
          </a:p>
          <a:p>
            <a:endParaRPr lang="en-US" b="1" dirty="0"/>
          </a:p>
          <a:p>
            <a:r>
              <a:rPr lang="en-US" b="1" dirty="0"/>
              <a:t>Check out the quick highlights for the 2025 plan year. </a:t>
            </a: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2</a:t>
            </a:fld>
            <a:endParaRPr lang="en-GB"/>
          </a:p>
        </p:txBody>
      </p:sp>
    </p:spTree>
    <p:extLst>
      <p:ext uri="{BB962C8B-B14F-4D97-AF65-F5344CB8AC3E}">
        <p14:creationId xmlns:p14="http://schemas.microsoft.com/office/powerpoint/2010/main" val="290457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 summary of the tax advantaged accounts available to you. Details for each account are shown here. </a:t>
            </a:r>
          </a:p>
        </p:txBody>
      </p:sp>
      <p:sp>
        <p:nvSpPr>
          <p:cNvPr id="4" name="Slide Number Placeholder 3"/>
          <p:cNvSpPr>
            <a:spLocks noGrp="1"/>
          </p:cNvSpPr>
          <p:nvPr>
            <p:ph type="sldNum" sz="quarter" idx="5"/>
          </p:nvPr>
        </p:nvSpPr>
        <p:spPr/>
        <p:txBody>
          <a:bodyPr/>
          <a:lstStyle/>
          <a:p>
            <a:fld id="{A232C5DF-DBEE-40FD-86C8-984B0E7FF2ED}" type="slidenum">
              <a:rPr lang="en-US" smtClean="0"/>
              <a:t>20</a:t>
            </a:fld>
            <a:endParaRPr lang="en-US" dirty="0"/>
          </a:p>
        </p:txBody>
      </p:sp>
    </p:spTree>
    <p:extLst>
      <p:ext uri="{BB962C8B-B14F-4D97-AF65-F5344CB8AC3E}">
        <p14:creationId xmlns:p14="http://schemas.microsoft.com/office/powerpoint/2010/main" val="313421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7CB0-CBDB-2E91-E272-604A9B163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CDAC4-DD4E-678F-3583-3E4FD4D7D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142C1-979B-18F9-0B8A-228DA2EA8ABC}"/>
              </a:ext>
            </a:extLst>
          </p:cNvPr>
          <p:cNvSpPr>
            <a:spLocks noGrp="1"/>
          </p:cNvSpPr>
          <p:nvPr>
            <p:ph type="body" idx="1"/>
          </p:nvPr>
        </p:nvSpPr>
        <p:spPr/>
        <p:txBody>
          <a:bodyPr/>
          <a:lstStyle/>
          <a:p>
            <a:r>
              <a:rPr lang="en-US" dirty="0"/>
              <a:t>See a summary of the tax advantaged accounts available to you. Details for each account are shown here. </a:t>
            </a:r>
          </a:p>
        </p:txBody>
      </p:sp>
      <p:sp>
        <p:nvSpPr>
          <p:cNvPr id="4" name="Slide Number Placeholder 3">
            <a:extLst>
              <a:ext uri="{FF2B5EF4-FFF2-40B4-BE49-F238E27FC236}">
                <a16:creationId xmlns:a16="http://schemas.microsoft.com/office/drawing/2014/main" id="{BF3247F2-CFFF-D8D4-22A1-F449E098F26D}"/>
              </a:ext>
            </a:extLst>
          </p:cNvPr>
          <p:cNvSpPr>
            <a:spLocks noGrp="1"/>
          </p:cNvSpPr>
          <p:nvPr>
            <p:ph type="sldNum" sz="quarter" idx="5"/>
          </p:nvPr>
        </p:nvSpPr>
        <p:spPr/>
        <p:txBody>
          <a:bodyPr/>
          <a:lstStyle/>
          <a:p>
            <a:fld id="{A232C5DF-DBEE-40FD-86C8-984B0E7FF2ED}" type="slidenum">
              <a:rPr lang="en-US" smtClean="0"/>
              <a:t>21</a:t>
            </a:fld>
            <a:endParaRPr lang="en-US" dirty="0"/>
          </a:p>
        </p:txBody>
      </p:sp>
    </p:spTree>
    <p:extLst>
      <p:ext uri="{BB962C8B-B14F-4D97-AF65-F5344CB8AC3E}">
        <p14:creationId xmlns:p14="http://schemas.microsoft.com/office/powerpoint/2010/main" val="4063783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6FFC-B088-2A4E-DC55-E11C841CB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82200-4196-49DC-B11A-1DBED71DF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38A91-50B9-52C3-FD03-76CED4B68953}"/>
              </a:ext>
            </a:extLst>
          </p:cNvPr>
          <p:cNvSpPr>
            <a:spLocks noGrp="1"/>
          </p:cNvSpPr>
          <p:nvPr>
            <p:ph type="body" idx="1"/>
          </p:nvPr>
        </p:nvSpPr>
        <p:spPr/>
        <p:txBody>
          <a:bodyPr/>
          <a:lstStyle/>
          <a:p>
            <a:r>
              <a:rPr lang="en-US" dirty="0"/>
              <a:t>See a summary of the tax advantaged accounts available to you. Details for each account are shown here. </a:t>
            </a:r>
          </a:p>
        </p:txBody>
      </p:sp>
      <p:sp>
        <p:nvSpPr>
          <p:cNvPr id="4" name="Slide Number Placeholder 3">
            <a:extLst>
              <a:ext uri="{FF2B5EF4-FFF2-40B4-BE49-F238E27FC236}">
                <a16:creationId xmlns:a16="http://schemas.microsoft.com/office/drawing/2014/main" id="{119960A7-46E6-E06F-1893-26D68A1BDC48}"/>
              </a:ext>
            </a:extLst>
          </p:cNvPr>
          <p:cNvSpPr>
            <a:spLocks noGrp="1"/>
          </p:cNvSpPr>
          <p:nvPr>
            <p:ph type="sldNum" sz="quarter" idx="5"/>
          </p:nvPr>
        </p:nvSpPr>
        <p:spPr/>
        <p:txBody>
          <a:bodyPr/>
          <a:lstStyle/>
          <a:p>
            <a:fld id="{A232C5DF-DBEE-40FD-86C8-984B0E7FF2ED}" type="slidenum">
              <a:rPr lang="en-US" smtClean="0"/>
              <a:t>22</a:t>
            </a:fld>
            <a:endParaRPr lang="en-US" dirty="0"/>
          </a:p>
        </p:txBody>
      </p:sp>
    </p:spTree>
    <p:extLst>
      <p:ext uri="{BB962C8B-B14F-4D97-AF65-F5344CB8AC3E}">
        <p14:creationId xmlns:p14="http://schemas.microsoft.com/office/powerpoint/2010/main" val="2137261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latin typeface="arial" panose="020B0604020202020204" pitchFamily="34" charset="0"/>
              </a:rPr>
              <a:t>This dependent care FSA account is for eligible child and adult </a:t>
            </a:r>
            <a:r>
              <a:rPr lang="en-US" sz="1200" b="1" i="1" dirty="0">
                <a:solidFill>
                  <a:schemeClr val="accent1"/>
                </a:solidFill>
                <a:latin typeface="arial" panose="020B0604020202020204" pitchFamily="34" charset="0"/>
              </a:rPr>
              <a:t>care</a:t>
            </a:r>
            <a:r>
              <a:rPr lang="en-US" sz="1200" i="1" dirty="0">
                <a:solidFill>
                  <a:schemeClr val="accent1"/>
                </a:solidFill>
                <a:latin typeface="arial" panose="020B0604020202020204" pitchFamily="34" charset="0"/>
              </a:rPr>
              <a:t> expenses. This includes preschool, nursery school, day </a:t>
            </a:r>
            <a:r>
              <a:rPr lang="en-US" sz="1200" b="1" i="1" dirty="0">
                <a:solidFill>
                  <a:schemeClr val="accent1"/>
                </a:solidFill>
                <a:latin typeface="arial" panose="020B0604020202020204" pitchFamily="34" charset="0"/>
              </a:rPr>
              <a:t>care</a:t>
            </a:r>
            <a:r>
              <a:rPr lang="en-US" sz="1200" i="1" dirty="0">
                <a:solidFill>
                  <a:schemeClr val="accent1"/>
                </a:solidFill>
                <a:latin typeface="arial" panose="020B0604020202020204" pitchFamily="34" charset="0"/>
              </a:rPr>
              <a:t>, before and after school </a:t>
            </a:r>
            <a:r>
              <a:rPr lang="en-US" sz="1200" b="1" i="1" dirty="0">
                <a:solidFill>
                  <a:schemeClr val="accent1"/>
                </a:solidFill>
                <a:latin typeface="arial" panose="020B0604020202020204" pitchFamily="34" charset="0"/>
              </a:rPr>
              <a:t>care</a:t>
            </a:r>
            <a:r>
              <a:rPr lang="en-US" sz="1200" i="1" dirty="0">
                <a:solidFill>
                  <a:schemeClr val="accent1"/>
                </a:solidFill>
                <a:latin typeface="arial" panose="020B0604020202020204" pitchFamily="34" charset="0"/>
              </a:rPr>
              <a:t> and summer day camp. It's </a:t>
            </a:r>
            <a:r>
              <a:rPr lang="en-US" sz="1200" b="1" i="1" dirty="0">
                <a:solidFill>
                  <a:schemeClr val="accent1"/>
                </a:solidFill>
                <a:latin typeface="arial" panose="020B0604020202020204" pitchFamily="34" charset="0"/>
              </a:rPr>
              <a:t>the care your</a:t>
            </a:r>
            <a:r>
              <a:rPr lang="en-US" sz="1200" i="1" dirty="0">
                <a:solidFill>
                  <a:schemeClr val="accent1"/>
                </a:solidFill>
                <a:latin typeface="arial" panose="020B0604020202020204" pitchFamily="34" charset="0"/>
              </a:rPr>
              <a:t> family needs, while you're at work.</a:t>
            </a:r>
            <a:endParaRPr lang="en-US" sz="1200" i="1" dirty="0">
              <a:solidFill>
                <a:schemeClr val="accent1"/>
              </a:solidFill>
            </a:endParaRPr>
          </a:p>
          <a:p>
            <a:r>
              <a:rPr lang="en-US" dirty="0"/>
              <a:t>Accessing your dependent care FSA is easy through the various ways shown here.</a:t>
            </a:r>
          </a:p>
        </p:txBody>
      </p:sp>
      <p:sp>
        <p:nvSpPr>
          <p:cNvPr id="4" name="Slide Number Placeholder 3"/>
          <p:cNvSpPr>
            <a:spLocks noGrp="1"/>
          </p:cNvSpPr>
          <p:nvPr>
            <p:ph type="sldNum" sz="quarter" idx="5"/>
          </p:nvPr>
        </p:nvSpPr>
        <p:spPr/>
        <p:txBody>
          <a:bodyPr/>
          <a:lstStyle/>
          <a:p>
            <a:fld id="{A232C5DF-DBEE-40FD-86C8-984B0E7FF2ED}" type="slidenum">
              <a:rPr lang="en-US" smtClean="0"/>
              <a:t>23</a:t>
            </a:fld>
            <a:endParaRPr lang="en-US" dirty="0"/>
          </a:p>
        </p:txBody>
      </p:sp>
    </p:spTree>
    <p:extLst>
      <p:ext uri="{BB962C8B-B14F-4D97-AF65-F5344CB8AC3E}">
        <p14:creationId xmlns:p14="http://schemas.microsoft.com/office/powerpoint/2010/main" val="2032881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800"/>
              </a:spcAft>
              <a:buFont typeface="Arial" panose="020B0604020202020204" pitchFamily="34" charset="0"/>
              <a:buNone/>
            </a:pPr>
            <a:r>
              <a:rPr lang="en-US" dirty="0"/>
              <a:t>Here are some FSA pro tips….</a:t>
            </a:r>
          </a:p>
          <a:p>
            <a:pPr marL="0" indent="0">
              <a:spcAft>
                <a:spcPts val="800"/>
              </a:spcAft>
              <a:buFont typeface="Arial" panose="020B0604020202020204" pitchFamily="34" charset="0"/>
              <a:buNone/>
            </a:pPr>
            <a:r>
              <a:rPr lang="en-US" sz="2000" dirty="0">
                <a:cs typeface="Arial" panose="020B0604020202020204" pitchFamily="34" charset="0"/>
              </a:rPr>
              <a:t>Use worksheet to estimate your spend- Use it or lose it…..</a:t>
            </a:r>
          </a:p>
          <a:p>
            <a:pPr marL="0" indent="0">
              <a:spcAft>
                <a:spcPts val="800"/>
              </a:spcAft>
              <a:buFont typeface="Arial" panose="020B0604020202020204" pitchFamily="34" charset="0"/>
              <a:buNone/>
            </a:pPr>
            <a:r>
              <a:rPr lang="en-US" sz="2000" dirty="0">
                <a:cs typeface="Arial" panose="020B0604020202020204" pitchFamily="34" charset="0"/>
              </a:rPr>
              <a:t>Be a pro at substantiation – Explanation of Benefits are excellent receipts….</a:t>
            </a:r>
          </a:p>
          <a:p>
            <a:pPr marL="0" indent="0">
              <a:spcAft>
                <a:spcPts val="800"/>
              </a:spcAft>
              <a:buFont typeface="Arial" panose="020B0604020202020204" pitchFamily="34" charset="0"/>
              <a:buNone/>
            </a:pPr>
            <a:r>
              <a:rPr lang="en-US" sz="2000" dirty="0">
                <a:cs typeface="Arial" panose="020B0604020202020204" pitchFamily="34" charset="0"/>
              </a:rPr>
              <a:t>Know what expenses are qualified…..</a:t>
            </a:r>
          </a:p>
          <a:p>
            <a:pPr marL="0" indent="0">
              <a:spcAft>
                <a:spcPts val="800"/>
              </a:spcAft>
              <a:buFont typeface="Arial" panose="020B0604020202020204" pitchFamily="34" charset="0"/>
              <a:buNone/>
            </a:pPr>
            <a:r>
              <a:rPr lang="en-US" sz="2000" dirty="0">
                <a:cs typeface="Arial" panose="020B0604020202020204" pitchFamily="34" charset="0"/>
              </a:rPr>
              <a:t>Keep track of your balance …</a:t>
            </a:r>
          </a:p>
          <a:p>
            <a:pPr marL="0" indent="0">
              <a:spcAft>
                <a:spcPts val="800"/>
              </a:spcAft>
              <a:buFont typeface="Arial" panose="020B0604020202020204" pitchFamily="34" charset="0"/>
              <a:buNone/>
            </a:pPr>
            <a:r>
              <a:rPr lang="en-US" sz="2000" dirty="0">
                <a:cs typeface="Arial" panose="020B0604020202020204" pitchFamily="34" charset="0"/>
              </a:rPr>
              <a:t>Any unused funds at the end of year? Try shopping the FSAstore.com…</a:t>
            </a:r>
          </a:p>
          <a:p>
            <a:endParaRPr lang="en-US" dirty="0"/>
          </a:p>
        </p:txBody>
      </p:sp>
      <p:sp>
        <p:nvSpPr>
          <p:cNvPr id="4" name="Slide Number Placeholder 3"/>
          <p:cNvSpPr>
            <a:spLocks noGrp="1"/>
          </p:cNvSpPr>
          <p:nvPr>
            <p:ph type="sldNum" sz="quarter" idx="10"/>
          </p:nvPr>
        </p:nvSpPr>
        <p:spPr/>
        <p:txBody>
          <a:bodyPr/>
          <a:lstStyle/>
          <a:p>
            <a:fld id="{A232C5DF-DBEE-40FD-86C8-984B0E7FF2ED}" type="slidenum">
              <a:rPr lang="en-US" smtClean="0"/>
              <a:t>24</a:t>
            </a:fld>
            <a:endParaRPr lang="en-US" dirty="0"/>
          </a:p>
        </p:txBody>
      </p:sp>
    </p:spTree>
    <p:extLst>
      <p:ext uri="{BB962C8B-B14F-4D97-AF65-F5344CB8AC3E}">
        <p14:creationId xmlns:p14="http://schemas.microsoft.com/office/powerpoint/2010/main" val="514151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800"/>
              </a:spcAft>
              <a:buFont typeface="Arial" panose="020B0604020202020204" pitchFamily="34" charset="0"/>
              <a:buChar char="•"/>
            </a:pPr>
            <a:r>
              <a:rPr lang="en-US" dirty="0"/>
              <a:t>Here are some HSA Pro tips. </a:t>
            </a:r>
            <a:r>
              <a:rPr lang="en-US" dirty="0">
                <a:cs typeface="Arial" panose="020B0604020202020204" pitchFamily="34" charset="0"/>
              </a:rPr>
              <a:t>Take advantage of this Triple Tax Advantaged Account</a:t>
            </a:r>
          </a:p>
          <a:p>
            <a:pPr marL="342900" indent="-342900">
              <a:spcAft>
                <a:spcPts val="800"/>
              </a:spcAft>
              <a:buFont typeface="Arial" panose="020B0604020202020204" pitchFamily="34" charset="0"/>
              <a:buChar char="•"/>
            </a:pPr>
            <a:r>
              <a:rPr lang="en-US" dirty="0">
                <a:cs typeface="Arial" panose="020B0604020202020204" pitchFamily="34" charset="0"/>
              </a:rPr>
              <a:t>At age 65, the 20% penalty for non qualified expenses drops off and you just pay ordinary income tax on non-qualified expenses</a:t>
            </a:r>
          </a:p>
          <a:p>
            <a:pPr marL="342900" indent="-342900">
              <a:spcAft>
                <a:spcPts val="800"/>
              </a:spcAft>
              <a:buFont typeface="Arial" panose="020B0604020202020204" pitchFamily="34" charset="0"/>
              <a:buChar char="•"/>
            </a:pPr>
            <a:r>
              <a:rPr lang="en-US" dirty="0">
                <a:cs typeface="Arial" panose="020B0604020202020204" pitchFamily="34" charset="0"/>
              </a:rPr>
              <a:t>You can use HSA funds to pay for Medicare Part B premiums when you turn 65.</a:t>
            </a:r>
          </a:p>
          <a:p>
            <a:pPr marL="342900" indent="-342900">
              <a:spcAft>
                <a:spcPts val="800"/>
              </a:spcAft>
              <a:buFont typeface="Arial" panose="020B0604020202020204" pitchFamily="34" charset="0"/>
              <a:buChar char="•"/>
            </a:pPr>
            <a:r>
              <a:rPr lang="en-US" dirty="0">
                <a:cs typeface="Arial" panose="020B0604020202020204" pitchFamily="34" charset="0"/>
              </a:rPr>
              <a:t>There’s no expiration date on reimbursing yourself</a:t>
            </a:r>
          </a:p>
          <a:p>
            <a:pPr marL="342900" indent="-342900">
              <a:spcAft>
                <a:spcPts val="800"/>
              </a:spcAft>
              <a:buFont typeface="Arial" panose="020B0604020202020204" pitchFamily="34" charset="0"/>
              <a:buChar char="•"/>
            </a:pPr>
            <a:r>
              <a:rPr lang="en-US" dirty="0">
                <a:cs typeface="Arial" panose="020B0604020202020204" pitchFamily="34" charset="0"/>
              </a:rPr>
              <a:t>Let the balance grow, earn interest, invest</a:t>
            </a:r>
          </a:p>
          <a:p>
            <a:pPr marL="342900" indent="-342900">
              <a:spcAft>
                <a:spcPts val="800"/>
              </a:spcAft>
              <a:buFont typeface="Arial" panose="020B0604020202020204" pitchFamily="34" charset="0"/>
              <a:buChar char="•"/>
            </a:pPr>
            <a:r>
              <a:rPr lang="en-US" dirty="0">
                <a:cs typeface="Arial" panose="020B0604020202020204" pitchFamily="34" charset="0"/>
              </a:rPr>
              <a:t>Funds are to be used for you, your spouse &amp; tax dependents</a:t>
            </a:r>
          </a:p>
          <a:p>
            <a:pPr marL="342900" indent="-342900">
              <a:spcAft>
                <a:spcPts val="800"/>
              </a:spcAft>
              <a:buFont typeface="Arial" panose="020B0604020202020204" pitchFamily="34" charset="0"/>
              <a:buChar char="•"/>
            </a:pPr>
            <a:r>
              <a:rPr lang="en-US" dirty="0">
                <a:cs typeface="Arial" panose="020B0604020202020204" pitchFamily="34" charset="0"/>
              </a:rPr>
              <a:t>Save or upload all receipts to the online portal </a:t>
            </a:r>
          </a:p>
          <a:p>
            <a:pPr marL="342900" indent="-342900">
              <a:spcAft>
                <a:spcPts val="800"/>
              </a:spcAft>
              <a:buFont typeface="Arial" panose="020B0604020202020204" pitchFamily="34" charset="0"/>
              <a:buChar char="•"/>
            </a:pPr>
            <a:r>
              <a:rPr lang="en-US" dirty="0">
                <a:cs typeface="Arial" panose="020B0604020202020204" pitchFamily="34" charset="0"/>
              </a:rPr>
              <a:t>You have access to your HSA via computer, mobile app, &amp; debit card.</a:t>
            </a:r>
          </a:p>
          <a:p>
            <a:pPr marL="342900" indent="-342900">
              <a:spcAft>
                <a:spcPts val="800"/>
              </a:spcAft>
              <a:buFont typeface="Arial" panose="020B0604020202020204" pitchFamily="34" charset="0"/>
              <a:buChar char="•"/>
            </a:pPr>
            <a:r>
              <a:rPr lang="en-US" dirty="0">
                <a:cs typeface="Arial" panose="020B0604020202020204" pitchFamily="34" charset="0"/>
              </a:rPr>
              <a:t>An HSA can transfer to a spouse if you pass. If no spouse, funds will be disbursed to your beneficiary or estate. </a:t>
            </a:r>
          </a:p>
          <a:p>
            <a:endParaRPr lang="en-US" dirty="0"/>
          </a:p>
          <a:p>
            <a:endParaRPr lang="en-US" dirty="0"/>
          </a:p>
        </p:txBody>
      </p:sp>
      <p:sp>
        <p:nvSpPr>
          <p:cNvPr id="4" name="Slide Number Placeholder 3"/>
          <p:cNvSpPr>
            <a:spLocks noGrp="1"/>
          </p:cNvSpPr>
          <p:nvPr>
            <p:ph type="sldNum" sz="quarter" idx="10"/>
          </p:nvPr>
        </p:nvSpPr>
        <p:spPr/>
        <p:txBody>
          <a:bodyPr/>
          <a:lstStyle/>
          <a:p>
            <a:fld id="{A232C5DF-DBEE-40FD-86C8-984B0E7FF2ED}" type="slidenum">
              <a:rPr lang="en-US" smtClean="0"/>
              <a:t>25</a:t>
            </a:fld>
            <a:endParaRPr lang="en-US" dirty="0"/>
          </a:p>
        </p:txBody>
      </p:sp>
    </p:spTree>
    <p:extLst>
      <p:ext uri="{BB962C8B-B14F-4D97-AF65-F5344CB8AC3E}">
        <p14:creationId xmlns:p14="http://schemas.microsoft.com/office/powerpoint/2010/main" val="2649591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an example of how an HSA works in real life  here. </a:t>
            </a:r>
          </a:p>
        </p:txBody>
      </p:sp>
      <p:sp>
        <p:nvSpPr>
          <p:cNvPr id="4" name="Slide Number Placeholder 3"/>
          <p:cNvSpPr>
            <a:spLocks noGrp="1"/>
          </p:cNvSpPr>
          <p:nvPr>
            <p:ph type="sldNum" sz="quarter" idx="5"/>
          </p:nvPr>
        </p:nvSpPr>
        <p:spPr/>
        <p:txBody>
          <a:bodyPr/>
          <a:lstStyle/>
          <a:p>
            <a:fld id="{53BF5AC0-C4B3-464D-8E9B-9D86370B7879}" type="slidenum">
              <a:rPr lang="en-GB" smtClean="0"/>
              <a:t>26</a:t>
            </a:fld>
            <a:endParaRPr lang="en-GB"/>
          </a:p>
        </p:txBody>
      </p:sp>
    </p:spTree>
    <p:extLst>
      <p:ext uri="{BB962C8B-B14F-4D97-AF65-F5344CB8AC3E}">
        <p14:creationId xmlns:p14="http://schemas.microsoft.com/office/powerpoint/2010/main" val="83012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Pinnacle offers multiple ways to keep track and manage your accounts through an online portal, mobile app or debit card.  </a:t>
            </a:r>
          </a:p>
        </p:txBody>
      </p:sp>
      <p:sp>
        <p:nvSpPr>
          <p:cNvPr id="4" name="Slide Number Placeholder 3"/>
          <p:cNvSpPr>
            <a:spLocks noGrp="1"/>
          </p:cNvSpPr>
          <p:nvPr>
            <p:ph type="sldNum" sz="quarter" idx="10"/>
          </p:nvPr>
        </p:nvSpPr>
        <p:spPr/>
        <p:txBody>
          <a:bodyPr/>
          <a:lstStyle/>
          <a:p>
            <a:fld id="{A232C5DF-DBEE-40FD-86C8-984B0E7FF2ED}" type="slidenum">
              <a:rPr lang="en-US" smtClean="0"/>
              <a:t>27</a:t>
            </a:fld>
            <a:endParaRPr lang="en-US" dirty="0"/>
          </a:p>
        </p:txBody>
      </p:sp>
    </p:spTree>
    <p:extLst>
      <p:ext uri="{BB962C8B-B14F-4D97-AF65-F5344CB8AC3E}">
        <p14:creationId xmlns:p14="http://schemas.microsoft.com/office/powerpoint/2010/main" val="2145755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28</a:t>
            </a:fld>
            <a:endParaRPr lang="en-GB"/>
          </a:p>
        </p:txBody>
      </p:sp>
    </p:spTree>
    <p:extLst>
      <p:ext uri="{BB962C8B-B14F-4D97-AF65-F5344CB8AC3E}">
        <p14:creationId xmlns:p14="http://schemas.microsoft.com/office/powerpoint/2010/main" val="1750500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Dental Insurance from Guardian can help protect your health. Guardian’s dental insurance Provides access to one of the nation’s largest dental networks, Can save you money if you use an in-network dentist, Helps protect your health with quality preventive care and Helps pay for more extensive and often unexpected expenses such as fillings, crowns, and root canals</a:t>
            </a:r>
          </a:p>
          <a:p>
            <a:pPr marL="0" marR="0" lvl="0" indent="0" algn="l" defTabSz="914400" rtl="0" eaLnBrk="1" fontAlgn="auto" latinLnBrk="0" hangingPunct="1">
              <a:lnSpc>
                <a:spcPct val="100000"/>
              </a:lnSpc>
              <a:spcBef>
                <a:spcPts val="5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500"/>
              </a:spcBef>
              <a:spcAft>
                <a:spcPts val="0"/>
              </a:spcAft>
              <a:buClrTx/>
              <a:buSzTx/>
              <a:buFontTx/>
              <a:buNone/>
              <a:tabLst/>
              <a:defRPr/>
            </a:pPr>
            <a:endParaRPr lang="en-US" dirty="0"/>
          </a:p>
          <a:p>
            <a:pPr>
              <a:spcBef>
                <a:spcPts val="5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83983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eligible for benefits if you work at </a:t>
            </a:r>
            <a:r>
              <a:rPr lang="en-US" dirty="0">
                <a:highlight>
                  <a:srgbClr val="FFFF00"/>
                </a:highlight>
              </a:rPr>
              <a:t>least </a:t>
            </a:r>
            <a:r>
              <a:rPr lang="en-US" b="1" dirty="0">
                <a:highlight>
                  <a:srgbClr val="FFFF00"/>
                </a:highlight>
              </a:rPr>
              <a:t>30</a:t>
            </a:r>
            <a:r>
              <a:rPr lang="en-US" dirty="0">
                <a:highlight>
                  <a:srgbClr val="FFFF00"/>
                </a:highlight>
              </a:rPr>
              <a:t> hours per week. Eligible dependents include your legal spouse and your children up to age 26.</a:t>
            </a:r>
          </a:p>
          <a:p>
            <a:endParaRPr lang="en-US" dirty="0"/>
          </a:p>
          <a:p>
            <a:r>
              <a:rPr lang="en-US" dirty="0"/>
              <a:t>Our open enrollment for benefits is held annually and begins May 22</a:t>
            </a:r>
            <a:r>
              <a:rPr lang="en-US" baseline="30000" dirty="0"/>
              <a:t>nd</a:t>
            </a:r>
            <a:r>
              <a:rPr lang="en-US" dirty="0"/>
              <a:t> through May 31st. </a:t>
            </a:r>
            <a:endParaRPr lang="en-US" dirty="0">
              <a:cs typeface="Calibri"/>
            </a:endParaRPr>
          </a:p>
          <a:p>
            <a:r>
              <a:rPr lang="en-US" dirty="0">
                <a:cs typeface="Calibri"/>
              </a:rPr>
              <a:t>Please watch until the end of this presentation to see detailed instructions on how to enroll in your benefits.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a:t>
            </a:fld>
            <a:endParaRPr lang="en-GB"/>
          </a:p>
        </p:txBody>
      </p:sp>
    </p:spTree>
    <p:extLst>
      <p:ext uri="{BB962C8B-B14F-4D97-AF65-F5344CB8AC3E}">
        <p14:creationId xmlns:p14="http://schemas.microsoft.com/office/powerpoint/2010/main" val="1700269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your Guardian dental plan options.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447941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the maximum rollover feature works from your dental benefits.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537205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Easily find an in network dentist through the instructions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67322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your cost for dental coverage this year. Your premium is deducted pre-tax from your paycheck. </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33</a:t>
            </a:fld>
            <a:endParaRPr lang="en-GB"/>
          </a:p>
        </p:txBody>
      </p:sp>
    </p:spTree>
    <p:extLst>
      <p:ext uri="{BB962C8B-B14F-4D97-AF65-F5344CB8AC3E}">
        <p14:creationId xmlns:p14="http://schemas.microsoft.com/office/powerpoint/2010/main" val="3169722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34</a:t>
            </a:fld>
            <a:endParaRPr lang="en-GB"/>
          </a:p>
        </p:txBody>
      </p:sp>
    </p:spTree>
    <p:extLst>
      <p:ext uri="{BB962C8B-B14F-4D97-AF65-F5344CB8AC3E}">
        <p14:creationId xmlns:p14="http://schemas.microsoft.com/office/powerpoint/2010/main" val="3309522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60"/>
              </a:lnSpc>
            </a:pPr>
            <a:r>
              <a:rPr lang="en-US" dirty="0"/>
              <a:t>Keep an eye on your vision health and savings. </a:t>
            </a:r>
            <a:r>
              <a:rPr lang="en-US" sz="1600" b="0" dirty="0"/>
              <a:t>Regular vision exams can detect major medical problems, </a:t>
            </a:r>
            <a:r>
              <a:rPr lang="en-US" sz="1600" b="0" i="0" u="none" strike="noStrike" baseline="0" dirty="0">
                <a:solidFill>
                  <a:srgbClr val="0C3E5E"/>
                </a:solidFill>
              </a:rPr>
              <a:t>Pays for services and eyesight correction that medical insurance plans don’t typically cover, Covers preventive care like routine eye wellness exams and retinal screenings and Provides discounts on new eyeglasses, contact lenses, and corrective surgery like Lasik.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98039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your guardian vision plan option in the </a:t>
            </a:r>
            <a:r>
              <a:rPr lang="en-US" dirty="0" err="1"/>
              <a:t>davis</a:t>
            </a:r>
            <a:r>
              <a:rPr lang="en-US" dirty="0"/>
              <a:t> network.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854845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A43D6-162D-C318-80A9-7F777AB05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57C77-2788-E6F4-B122-169D1FF9B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20585-BD99-9441-8F1D-5121A78BD1B1}"/>
              </a:ext>
            </a:extLst>
          </p:cNvPr>
          <p:cNvSpPr>
            <a:spLocks noGrp="1"/>
          </p:cNvSpPr>
          <p:nvPr>
            <p:ph type="body" idx="1"/>
          </p:nvPr>
        </p:nvSpPr>
        <p:spPr/>
        <p:txBody>
          <a:bodyPr/>
          <a:lstStyle/>
          <a:p>
            <a:r>
              <a:rPr lang="en-US" dirty="0"/>
              <a:t>Here is your cost for vision coverage this year. Your premium is deducted pre-tax from your paycheck. </a:t>
            </a:r>
          </a:p>
          <a:p>
            <a:endParaRPr lang="en-US" dirty="0">
              <a:cs typeface="Calibri"/>
            </a:endParaRPr>
          </a:p>
        </p:txBody>
      </p:sp>
      <p:sp>
        <p:nvSpPr>
          <p:cNvPr id="4" name="Slide Number Placeholder 3">
            <a:extLst>
              <a:ext uri="{FF2B5EF4-FFF2-40B4-BE49-F238E27FC236}">
                <a16:creationId xmlns:a16="http://schemas.microsoft.com/office/drawing/2014/main" id="{D059B140-1D5D-B913-55F4-2655341F1164}"/>
              </a:ext>
            </a:extLst>
          </p:cNvPr>
          <p:cNvSpPr>
            <a:spLocks noGrp="1"/>
          </p:cNvSpPr>
          <p:nvPr>
            <p:ph type="sldNum" sz="quarter" idx="5"/>
          </p:nvPr>
        </p:nvSpPr>
        <p:spPr/>
        <p:txBody>
          <a:bodyPr/>
          <a:lstStyle/>
          <a:p>
            <a:fld id="{53BF5AC0-C4B3-464D-8E9B-9D86370B7879}" type="slidenum">
              <a:rPr lang="en-GB" smtClean="0"/>
              <a:t>37</a:t>
            </a:fld>
            <a:endParaRPr lang="en-GB"/>
          </a:p>
        </p:txBody>
      </p:sp>
    </p:spTree>
    <p:extLst>
      <p:ext uri="{BB962C8B-B14F-4D97-AF65-F5344CB8AC3E}">
        <p14:creationId xmlns:p14="http://schemas.microsoft.com/office/powerpoint/2010/main" val="305120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your Guardian vision and dental benefits online via the website or mobile app.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06268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Easily find an in network vision provider through the instructions here.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5410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Open Enrollment, we recommend reviewing your current benefit elections and the plans available this year. </a:t>
            </a:r>
          </a:p>
          <a:p>
            <a:pPr algn="l"/>
            <a:endParaRPr lang="en-US" b="1" dirty="0">
              <a:cs typeface="Calibri"/>
            </a:endParaRPr>
          </a:p>
          <a:p>
            <a:pPr algn="l"/>
            <a:r>
              <a:rPr lang="en-US" dirty="0"/>
              <a:t>You will need to complete your enrollment by </a:t>
            </a:r>
            <a:r>
              <a:rPr lang="en-US" b="1" dirty="0"/>
              <a:t>May 31st. </a:t>
            </a:r>
            <a:r>
              <a:rPr lang="en-US" dirty="0"/>
              <a:t>Your elections made will be effective </a:t>
            </a:r>
            <a:r>
              <a:rPr lang="en-US" b="1" dirty="0"/>
              <a:t>July 1st. </a:t>
            </a:r>
            <a:endParaRPr lang="en-US" b="1" dirty="0">
              <a:cs typeface="Calibri"/>
            </a:endParaRPr>
          </a:p>
          <a:p>
            <a:pPr algn="l"/>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accent5"/>
                </a:solidFill>
                <a:effectLst/>
                <a:uLnTx/>
                <a:uFillTx/>
                <a:latin typeface="Raleway SemiBold" pitchFamily="2" charset="0"/>
              </a:rPr>
              <a:t>If you do not make new elections, you will be enrolled &amp; charged for the same benefits you currently have. The ONLY things that do NOT rollover are Dependent Care FSA and Health Care FSA elections. You MUST enroll in those each year if you would like to continue those benefits.</a:t>
            </a:r>
            <a:endParaRPr kumimoji="0" lang="en-US" sz="1200" b="1" i="0" u="none" strike="noStrike" kern="1200" cap="none" spc="0" normalizeH="0" baseline="0" noProof="0" dirty="0">
              <a:ln>
                <a:noFill/>
              </a:ln>
              <a:solidFill>
                <a:schemeClr val="accent5"/>
              </a:solidFill>
              <a:effectLst/>
              <a:uLnTx/>
              <a:uFillTx/>
              <a:latin typeface="Raleway Medium"/>
              <a:ea typeface="+mn-ea"/>
              <a:cs typeface="+mn-cs"/>
            </a:endParaRPr>
          </a:p>
          <a:p>
            <a:pPr algn="l"/>
            <a:endParaRPr lang="en-US" dirty="0">
              <a:cs typeface="Calibri"/>
            </a:endParaRPr>
          </a:p>
          <a:p>
            <a:pPr algn="l"/>
            <a:endParaRPr lang="en-US" dirty="0">
              <a:cs typeface="Calibri"/>
            </a:endParaRPr>
          </a:p>
          <a:p>
            <a:pPr algn="l"/>
            <a:r>
              <a:rPr lang="en-US" dirty="0">
                <a:cs typeface="Calibri"/>
              </a:rPr>
              <a:t>Once you make benefit elections, you will not be able to change them until the next open enrollment period, unless you have a qualifying change of status. </a:t>
            </a:r>
          </a:p>
        </p:txBody>
      </p:sp>
      <p:sp>
        <p:nvSpPr>
          <p:cNvPr id="4" name="Slide Number Placeholder 3"/>
          <p:cNvSpPr>
            <a:spLocks noGrp="1"/>
          </p:cNvSpPr>
          <p:nvPr>
            <p:ph type="sldNum" sz="quarter" idx="5"/>
          </p:nvPr>
        </p:nvSpPr>
        <p:spPr/>
        <p:txBody>
          <a:bodyPr/>
          <a:lstStyle/>
          <a:p>
            <a:fld id="{53BF5AC0-C4B3-464D-8E9B-9D86370B7879}" type="slidenum">
              <a:rPr lang="en-GB" smtClean="0"/>
              <a:t>4</a:t>
            </a:fld>
            <a:endParaRPr lang="en-GB"/>
          </a:p>
        </p:txBody>
      </p:sp>
    </p:spTree>
    <p:extLst>
      <p:ext uri="{BB962C8B-B14F-4D97-AF65-F5344CB8AC3E}">
        <p14:creationId xmlns:p14="http://schemas.microsoft.com/office/powerpoint/2010/main" val="1048083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40</a:t>
            </a:fld>
            <a:endParaRPr lang="en-GB"/>
          </a:p>
        </p:txBody>
      </p:sp>
    </p:spTree>
    <p:extLst>
      <p:ext uri="{BB962C8B-B14F-4D97-AF65-F5344CB8AC3E}">
        <p14:creationId xmlns:p14="http://schemas.microsoft.com/office/powerpoint/2010/main" val="868295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Life insurance </a:t>
            </a:r>
            <a:r>
              <a:rPr lang="en-US" sz="1200" dirty="0"/>
              <a:t>Provides a benefit to help pay expenses and provide financial protection for those who depend on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458853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guideline of how much life insurance protection you need.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705342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23888"/>
            <a:ext cx="5486400" cy="3086100"/>
          </a:xfrm>
        </p:spPr>
      </p:sp>
      <p:sp>
        <p:nvSpPr>
          <p:cNvPr id="3" name="Notes Placeholder 2"/>
          <p:cNvSpPr>
            <a:spLocks noGrp="1"/>
          </p:cNvSpPr>
          <p:nvPr>
            <p:ph type="body" idx="1"/>
          </p:nvPr>
        </p:nvSpPr>
        <p:spPr>
          <a:xfrm>
            <a:off x="685800" y="3926188"/>
            <a:ext cx="5486400" cy="3600450"/>
          </a:xfrm>
        </p:spPr>
        <p:txBody>
          <a:bodyPr/>
          <a:lstStyle/>
          <a:p>
            <a:r>
              <a:rPr lang="en-US" dirty="0"/>
              <a:t>Here is an overview of your life insurance options through Guardian.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72964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submit an electronic evidence of insurability by following the instructions shown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28549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Disability insurance </a:t>
            </a:r>
            <a:r>
              <a:rPr lang="en-US" sz="1200" dirty="0"/>
              <a:t>Replaces a portion of your income if you’re diagnosed with a serious illness or experience an injury that prevents you from doing your job.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763193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Here is an overview of your disability insurance options.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26331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47</a:t>
            </a:fld>
            <a:endParaRPr lang="en-GB"/>
          </a:p>
        </p:txBody>
      </p:sp>
    </p:spTree>
    <p:extLst>
      <p:ext uri="{BB962C8B-B14F-4D97-AF65-F5344CB8AC3E}">
        <p14:creationId xmlns:p14="http://schemas.microsoft.com/office/powerpoint/2010/main" val="2906924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Critical illness insurance pays a lump sum benefit payment if you suffer a serious illness such as a heart attack, stroke or cancer and pays you in additional to your medical insurance, no matter what type of plan you have. The benefits are paid directly to you and you can decide how to use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345565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See details of your critical illness plan offering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13754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5</a:t>
            </a:fld>
            <a:endParaRPr lang="en-GB"/>
          </a:p>
        </p:txBody>
      </p:sp>
    </p:spTree>
    <p:extLst>
      <p:ext uri="{BB962C8B-B14F-4D97-AF65-F5344CB8AC3E}">
        <p14:creationId xmlns:p14="http://schemas.microsoft.com/office/powerpoint/2010/main" val="1587858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list of covered conditions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437837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gn="l"/>
            <a:r>
              <a:rPr lang="en-US" dirty="0"/>
              <a:t>Accident insurance pays you when you suffer an unexpected, qualifying event. Benefits are paid directly to you, based on covered injuries, treatments and services. Use the money for any purpose, whether for medical or non-medical expenses.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726925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View details about your accident insurance offering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500754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None/>
            </a:pPr>
            <a:r>
              <a:rPr lang="en-US" dirty="0">
                <a:solidFill>
                  <a:schemeClr val="tx1"/>
                </a:solidFill>
              </a:rPr>
              <a:t>Receive a $50 benefit payment once a year when you or a covered individual completes a routine wellness screening such as</a:t>
            </a:r>
            <a:r>
              <a:rPr lang="en-US" baseline="30000" dirty="0">
                <a:solidFill>
                  <a:schemeClr val="tx1"/>
                </a:solidFill>
              </a:rPr>
              <a:t> </a:t>
            </a:r>
            <a:r>
              <a:rPr lang="en-US" dirty="0">
                <a:solidFill>
                  <a:schemeClr val="tx1"/>
                </a:solidFill>
              </a:rPr>
              <a:t>Mammogram, Colonoscopy, Chest x-ray, Fasting blood glucose test, PSA blood test, And more… </a:t>
            </a:r>
          </a:p>
          <a:p>
            <a:pPr marL="0" lvl="2" indent="0">
              <a:buNone/>
            </a:pPr>
            <a:r>
              <a:rPr lang="en-US" dirty="0">
                <a:solidFill>
                  <a:schemeClr val="tx1"/>
                </a:solidFill>
              </a:rPr>
              <a:t>For a complete list of covered wellness screenings, visit Guardian Anytime.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248722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54</a:t>
            </a:fld>
            <a:endParaRPr lang="en-GB"/>
          </a:p>
        </p:txBody>
      </p:sp>
    </p:spTree>
    <p:extLst>
      <p:ext uri="{BB962C8B-B14F-4D97-AF65-F5344CB8AC3E}">
        <p14:creationId xmlns:p14="http://schemas.microsoft.com/office/powerpoint/2010/main" val="3572240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a:t>
            </a:r>
            <a:r>
              <a:rPr lang="en-US" dirty="0"/>
              <a:t> offers an Employee Assistance Program through </a:t>
            </a:r>
            <a:r>
              <a:rPr lang="en-US" b="1" dirty="0"/>
              <a:t>Guardian</a:t>
            </a:r>
            <a:r>
              <a:rPr lang="en-US" dirty="0"/>
              <a:t>. Our EAP is available to all employees and their families.</a:t>
            </a:r>
          </a:p>
          <a:p>
            <a:endParaRPr lang="en-US" dirty="0"/>
          </a:p>
          <a:p>
            <a:r>
              <a:rPr lang="en-US" dirty="0"/>
              <a:t>The EAP can help you resolve personal issues and problems before they affect your health, relationships and work performance including: stress, substance abuse, financial issues, and much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1364144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EAP’s can provide guidance on personal, financial and legal matters.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69484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the EAP 24/7 online or by calling the number shown here. Get the support and guidance how and when you need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697781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600"/>
              </a:spcBef>
              <a:buFont typeface="+mj-lt"/>
              <a:buNone/>
            </a:pPr>
            <a:r>
              <a:rPr lang="en-US" dirty="0"/>
              <a:t>Through your Guardian anytime account, you can easily find a provider and get cost estimates, check claims status, view benefit summaries, view ID Cards and more. Follow the instructions here to register.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3802-6F4C-4D27-BB18-31B24946B8CF}"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593068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a:t>
            </a:r>
            <a:r>
              <a:rPr lang="en-US" dirty="0"/>
              <a:t> is pleased to bring you access to </a:t>
            </a:r>
            <a:r>
              <a:rPr lang="en-US" dirty="0" err="1"/>
              <a:t>BenefitHub</a:t>
            </a:r>
            <a:r>
              <a:rPr lang="en-US" dirty="0"/>
              <a:t>. Enjoy discounts, rewards, and perks on thousands of the brands you love. Categories include travel, beauty, tickets and more.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59</a:t>
            </a:fld>
            <a:endParaRPr lang="en-GB"/>
          </a:p>
        </p:txBody>
      </p:sp>
    </p:spTree>
    <p:extLst>
      <p:ext uri="{BB962C8B-B14F-4D97-AF65-F5344CB8AC3E}">
        <p14:creationId xmlns:p14="http://schemas.microsoft.com/office/powerpoint/2010/main" val="138663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medical and prescription drug coverage through </a:t>
            </a:r>
            <a:r>
              <a:rPr lang="en-US" b="1" dirty="0"/>
              <a:t>Cigna</a:t>
            </a:r>
            <a:r>
              <a:rPr lang="en-US" dirty="0"/>
              <a:t>. Through your MyCigna.com, you can easily view plan claims, search for in network providers, estimate cost of care, and more.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a:t>
            </a:fld>
            <a:endParaRPr lang="en-GB"/>
          </a:p>
        </p:txBody>
      </p:sp>
    </p:spTree>
    <p:extLst>
      <p:ext uri="{BB962C8B-B14F-4D97-AF65-F5344CB8AC3E}">
        <p14:creationId xmlns:p14="http://schemas.microsoft.com/office/powerpoint/2010/main" val="2594478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a:t>
            </a:r>
            <a:r>
              <a:rPr lang="en-US" dirty="0"/>
              <a:t> offers a 401(k) retirement plan through </a:t>
            </a:r>
            <a:r>
              <a:rPr lang="en-US" b="1" dirty="0"/>
              <a:t>Empower</a:t>
            </a:r>
            <a:r>
              <a:rPr lang="en-US" dirty="0"/>
              <a:t>. </a:t>
            </a:r>
          </a:p>
          <a:p>
            <a:r>
              <a:rPr lang="en-US" dirty="0"/>
              <a:t>We want to encourage you to save for a financially secure future. </a:t>
            </a:r>
            <a:r>
              <a:rPr lang="en-US" b="1" dirty="0"/>
              <a:t>We will match 50% of the first 6% of your eligible compensation. </a:t>
            </a:r>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60</a:t>
            </a:fld>
            <a:endParaRPr lang="en-GB"/>
          </a:p>
        </p:txBody>
      </p:sp>
    </p:spTree>
    <p:extLst>
      <p:ext uri="{BB962C8B-B14F-4D97-AF65-F5344CB8AC3E}">
        <p14:creationId xmlns:p14="http://schemas.microsoft.com/office/powerpoint/2010/main" val="2587964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Street Schools</a:t>
            </a:r>
            <a:r>
              <a:rPr lang="en-US" dirty="0"/>
              <a:t> is pleased to bring you access to Pet Insurance thru Nationwide. Customize your plan with wellness, accident, dental and other coverages. Learn more at the website shown here. </a:t>
            </a:r>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61</a:t>
            </a:fld>
            <a:endParaRPr lang="en-GB"/>
          </a:p>
        </p:txBody>
      </p:sp>
    </p:spTree>
    <p:extLst>
      <p:ext uri="{BB962C8B-B14F-4D97-AF65-F5344CB8AC3E}">
        <p14:creationId xmlns:p14="http://schemas.microsoft.com/office/powerpoint/2010/main" val="1245362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learned about your benefit offerings, let’s review some important enrollment information.</a:t>
            </a:r>
          </a:p>
        </p:txBody>
      </p:sp>
      <p:sp>
        <p:nvSpPr>
          <p:cNvPr id="4" name="Slide Number Placeholder 3"/>
          <p:cNvSpPr>
            <a:spLocks noGrp="1"/>
          </p:cNvSpPr>
          <p:nvPr>
            <p:ph type="sldNum" sz="quarter" idx="5"/>
          </p:nvPr>
        </p:nvSpPr>
        <p:spPr/>
        <p:txBody>
          <a:bodyPr/>
          <a:lstStyle/>
          <a:p>
            <a:fld id="{53BF5AC0-C4B3-464D-8E9B-9D86370B7879}" type="slidenum">
              <a:rPr lang="en-GB" smtClean="0"/>
              <a:t>62</a:t>
            </a:fld>
            <a:endParaRPr lang="en-GB"/>
          </a:p>
        </p:txBody>
      </p:sp>
    </p:spTree>
    <p:extLst>
      <p:ext uri="{BB962C8B-B14F-4D97-AF65-F5344CB8AC3E}">
        <p14:creationId xmlns:p14="http://schemas.microsoft.com/office/powerpoint/2010/main" val="369559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Enrolling in benefits is easy. You will go to your Workday and login with your Workday login information. Enroll in or change benefits using the Open Enrollment task for returning staff or the new hire task for newly hired employees. Don’t forget to review and submit </a:t>
            </a:r>
            <a:r>
              <a:rPr lang="en-US" sz="1200" dirty="0">
                <a:solidFill>
                  <a:schemeClr val="accent5"/>
                </a:solidFill>
              </a:rPr>
              <a:t>at the end to confirm all of your benefit elections. Returning staff can complete Open Enrollment on the website or app.  New staff must complete enrollment on the website.</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63</a:t>
            </a:fld>
            <a:endParaRPr lang="en-GB"/>
          </a:p>
        </p:txBody>
      </p:sp>
    </p:spTree>
    <p:extLst>
      <p:ext uri="{BB962C8B-B14F-4D97-AF65-F5344CB8AC3E}">
        <p14:creationId xmlns:p14="http://schemas.microsoft.com/office/powerpoint/2010/main" val="29633329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keep in mind that you cannot make benefit changes until next annual open enrollment period unless you experience a qualifying event.  Contact HR within 30 days if you experience one of the events shown here. </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64</a:t>
            </a:fld>
            <a:endParaRPr lang="en-GB"/>
          </a:p>
        </p:txBody>
      </p:sp>
    </p:spTree>
    <p:extLst>
      <p:ext uri="{BB962C8B-B14F-4D97-AF65-F5344CB8AC3E}">
        <p14:creationId xmlns:p14="http://schemas.microsoft.com/office/powerpoint/2010/main" val="3443947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these short benefit videos to learn more about specific terms and plans. </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65</a:t>
            </a:fld>
            <a:endParaRPr lang="en-GB"/>
          </a:p>
        </p:txBody>
      </p:sp>
    </p:spTree>
    <p:extLst>
      <p:ext uri="{BB962C8B-B14F-4D97-AF65-F5344CB8AC3E}">
        <p14:creationId xmlns:p14="http://schemas.microsoft.com/office/powerpoint/2010/main" val="3690157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watching this presentation! As mentioned, please contact our Human Resources department with any additional questions that you may have.</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66</a:t>
            </a:fld>
            <a:endParaRPr lang="en-GB"/>
          </a:p>
        </p:txBody>
      </p:sp>
    </p:spTree>
    <p:extLst>
      <p:ext uri="{BB962C8B-B14F-4D97-AF65-F5344CB8AC3E}">
        <p14:creationId xmlns:p14="http://schemas.microsoft.com/office/powerpoint/2010/main" val="212609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included a list of helpful terms related to your medical coverage.</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7</a:t>
            </a:fld>
            <a:endParaRPr lang="en-GB"/>
          </a:p>
        </p:txBody>
      </p:sp>
    </p:spTree>
    <p:extLst>
      <p:ext uri="{BB962C8B-B14F-4D97-AF65-F5344CB8AC3E}">
        <p14:creationId xmlns:p14="http://schemas.microsoft.com/office/powerpoint/2010/main" val="153870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in-network benefits with our medical plan(s).  Preventive care is covered 100% under each plan.</a:t>
            </a:r>
          </a:p>
          <a:p>
            <a:endParaRPr lang="en-US" dirty="0"/>
          </a:p>
          <a:p>
            <a:r>
              <a:rPr lang="en-US" dirty="0"/>
              <a:t>With the </a:t>
            </a:r>
            <a:r>
              <a:rPr lang="en-US" b="1" dirty="0"/>
              <a:t>Oh Aye Pee Plan</a:t>
            </a:r>
            <a:r>
              <a:rPr lang="en-US" dirty="0"/>
              <a:t>, you will pay co-pays for doctor visits and prescriptions. For other services, like a hospital visit, you are responsible for meeting the plan deductible and then the plan </a:t>
            </a:r>
            <a:r>
              <a:rPr lang="en-US" dirty="0">
                <a:highlight>
                  <a:srgbClr val="FFFF00"/>
                </a:highlight>
              </a:rPr>
              <a:t>pays 80</a:t>
            </a:r>
            <a:r>
              <a:rPr lang="en-US" b="1" dirty="0">
                <a:highlight>
                  <a:srgbClr val="FFFF00"/>
                </a:highlight>
              </a:rPr>
              <a:t>%</a:t>
            </a:r>
            <a:r>
              <a:rPr lang="en-US" dirty="0">
                <a:highlight>
                  <a:srgbClr val="FFFF00"/>
                </a:highlight>
              </a:rPr>
              <a:t> c</a:t>
            </a:r>
            <a:r>
              <a:rPr lang="en-US" dirty="0"/>
              <a:t>o-insurance. </a:t>
            </a:r>
            <a:endParaRPr lang="en-US" dirty="0">
              <a:cs typeface="Calibri"/>
            </a:endParaRPr>
          </a:p>
          <a:p>
            <a:endParaRPr lang="en-US" dirty="0"/>
          </a:p>
          <a:p>
            <a:r>
              <a:rPr lang="en-US" dirty="0"/>
              <a:t>With the </a:t>
            </a:r>
            <a:r>
              <a:rPr lang="en-US" b="1" dirty="0"/>
              <a:t>High Deductible Health Plan</a:t>
            </a:r>
            <a:r>
              <a:rPr lang="en-US" dirty="0"/>
              <a:t>, you will pay the negotiated rate for service until you meet the plan deductible. Then, the plan pays 90</a:t>
            </a:r>
            <a:r>
              <a:rPr lang="en-US" b="1" dirty="0"/>
              <a:t>%</a:t>
            </a:r>
            <a:r>
              <a:rPr lang="en-US" dirty="0"/>
              <a:t> co-insurance for future services. </a:t>
            </a:r>
            <a:endParaRPr lang="en-US" dirty="0">
              <a:cs typeface="Calibri"/>
            </a:endParaRPr>
          </a:p>
          <a:p>
            <a:endParaRPr lang="en-US" dirty="0"/>
          </a:p>
          <a:p>
            <a:r>
              <a:rPr lang="en-US" dirty="0"/>
              <a:t>The out of pocket maximum is the most you will pay under each plan during the year.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8</a:t>
            </a:fld>
            <a:endParaRPr lang="en-GB"/>
          </a:p>
        </p:txBody>
      </p:sp>
    </p:spTree>
    <p:extLst>
      <p:ext uri="{BB962C8B-B14F-4D97-AF65-F5344CB8AC3E}">
        <p14:creationId xmlns:p14="http://schemas.microsoft.com/office/powerpoint/2010/main" val="374667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your prescription drug benefits with our plan(s).</a:t>
            </a:r>
          </a:p>
          <a:p>
            <a:endParaRPr lang="en-US" dirty="0"/>
          </a:p>
          <a:p>
            <a:r>
              <a:rPr lang="en-US" dirty="0"/>
              <a:t>You can save money on prescriptions by asking your doctor about generic medications or trying the mail order pharmacy.</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9</a:t>
            </a:fld>
            <a:endParaRPr lang="en-GB"/>
          </a:p>
        </p:txBody>
      </p:sp>
    </p:spTree>
    <p:extLst>
      <p:ext uri="{BB962C8B-B14F-4D97-AF65-F5344CB8AC3E}">
        <p14:creationId xmlns:p14="http://schemas.microsoft.com/office/powerpoint/2010/main" val="345022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FC7DAA-D9FD-0496-3E42-E83DA8DC1B5B}"/>
              </a:ext>
            </a:extLst>
          </p:cNvPr>
          <p:cNvSpPr txBox="1"/>
          <p:nvPr userDrawn="1"/>
        </p:nvSpPr>
        <p:spPr>
          <a:xfrm>
            <a:off x="419791" y="2505670"/>
            <a:ext cx="8359416" cy="923330"/>
          </a:xfrm>
          <a:prstGeom prst="rect">
            <a:avLst/>
          </a:prstGeom>
          <a:noFill/>
        </p:spPr>
        <p:txBody>
          <a:bodyPr wrap="square" rtlCol="0">
            <a:spAutoFit/>
          </a:bodyPr>
          <a:lstStyle/>
          <a:p>
            <a:r>
              <a:rPr lang="en-US" sz="5400" b="1">
                <a:solidFill>
                  <a:schemeClr val="bg1"/>
                </a:solidFill>
                <a:latin typeface="Raleway" pitchFamily="2" charset="0"/>
              </a:rPr>
              <a:t>Section Title</a:t>
            </a:r>
          </a:p>
        </p:txBody>
      </p:sp>
      <p:sp>
        <p:nvSpPr>
          <p:cNvPr id="2" name="Rectangle 1">
            <a:extLst>
              <a:ext uri="{FF2B5EF4-FFF2-40B4-BE49-F238E27FC236}">
                <a16:creationId xmlns:a16="http://schemas.microsoft.com/office/drawing/2014/main" id="{442D6A9D-98DF-8DEF-3F11-37258DDDB76C}"/>
              </a:ext>
            </a:extLst>
          </p:cNvPr>
          <p:cNvSpPr/>
          <p:nvPr userDrawn="1"/>
        </p:nvSpPr>
        <p:spPr>
          <a:xfrm>
            <a:off x="0" y="0"/>
            <a:ext cx="12192000" cy="6858000"/>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9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sp>
        <p:nvSpPr>
          <p:cNvPr id="8" name="Oval 7">
            <a:extLst>
              <a:ext uri="{FF2B5EF4-FFF2-40B4-BE49-F238E27FC236}">
                <a16:creationId xmlns:a16="http://schemas.microsoft.com/office/drawing/2014/main" id="{48313FFB-6ADA-3313-CC8A-84B65FBD6B2D}"/>
              </a:ext>
            </a:extLst>
          </p:cNvPr>
          <p:cNvSpPr/>
          <p:nvPr userDrawn="1"/>
        </p:nvSpPr>
        <p:spPr>
          <a:xfrm>
            <a:off x="-1837195" y="5658286"/>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659611" y="5889356"/>
            <a:ext cx="3922364" cy="3551808"/>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7585E76E-5603-9F9E-397E-3491D5E0973B}"/>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30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sp>
        <p:nvSpPr>
          <p:cNvPr id="8" name="Oval 7">
            <a:extLst>
              <a:ext uri="{FF2B5EF4-FFF2-40B4-BE49-F238E27FC236}">
                <a16:creationId xmlns:a16="http://schemas.microsoft.com/office/drawing/2014/main" id="{48313FFB-6ADA-3313-CC8A-84B65FBD6B2D}"/>
              </a:ext>
            </a:extLst>
          </p:cNvPr>
          <p:cNvSpPr/>
          <p:nvPr userDrawn="1"/>
        </p:nvSpPr>
        <p:spPr>
          <a:xfrm>
            <a:off x="-1837195" y="5658286"/>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659611" y="5889356"/>
            <a:ext cx="3922364" cy="3551808"/>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689A555-9C40-F0C3-5996-22EC81AF2063}"/>
              </a:ext>
            </a:extLst>
          </p:cNvPr>
          <p:cNvSpPr/>
          <p:nvPr userDrawn="1"/>
        </p:nvSpPr>
        <p:spPr>
          <a:xfrm>
            <a:off x="10802318" y="-2381033"/>
            <a:ext cx="3922364" cy="3551808"/>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26D85EC-9855-E7A0-D1F2-83940EBF441D}"/>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55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sp>
        <p:nvSpPr>
          <p:cNvPr id="8" name="Oval 7">
            <a:extLst>
              <a:ext uri="{FF2B5EF4-FFF2-40B4-BE49-F238E27FC236}">
                <a16:creationId xmlns:a16="http://schemas.microsoft.com/office/drawing/2014/main" id="{48313FFB-6ADA-3313-CC8A-84B65FBD6B2D}"/>
              </a:ext>
            </a:extLst>
          </p:cNvPr>
          <p:cNvSpPr/>
          <p:nvPr userDrawn="1"/>
        </p:nvSpPr>
        <p:spPr>
          <a:xfrm>
            <a:off x="10747430" y="5611794"/>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0499456" y="5870431"/>
            <a:ext cx="3922364" cy="3551808"/>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CDDA483-EE10-2E41-8733-D75F460D65A5}"/>
              </a:ext>
            </a:extLst>
          </p:cNvPr>
          <p:cNvSpPr/>
          <p:nvPr userDrawn="1"/>
        </p:nvSpPr>
        <p:spPr>
          <a:xfrm>
            <a:off x="-2882686" y="-2239587"/>
            <a:ext cx="3922364" cy="3551808"/>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074641C-A70A-6091-3EA5-9FE7F9ED627F}"/>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43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3" name="Straight Connector 2">
            <a:extLst>
              <a:ext uri="{FF2B5EF4-FFF2-40B4-BE49-F238E27FC236}">
                <a16:creationId xmlns:a16="http://schemas.microsoft.com/office/drawing/2014/main" id="{F8C09561-4C80-01FC-38CD-E7AD576A0EF8}"/>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3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FEA6-8A27-068F-B10B-672C3486EDF1}"/>
              </a:ext>
            </a:extLst>
          </p:cNvPr>
          <p:cNvSpPr>
            <a:spLocks noGrp="1"/>
          </p:cNvSpPr>
          <p:nvPr>
            <p:ph type="title"/>
          </p:nvPr>
        </p:nvSpPr>
        <p:spPr>
          <a:xfrm>
            <a:off x="831850" y="1928813"/>
            <a:ext cx="10515600" cy="1500187"/>
          </a:xfrm>
        </p:spPr>
        <p:txBody>
          <a:bodyPr anchor="b">
            <a:normAutofit/>
          </a:bodyPr>
          <a:lstStyle>
            <a:lvl1pPr algn="ctr">
              <a:defRPr sz="48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AA4F908-FC94-CA4A-6112-269972C33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19200D7-3219-AD90-19A1-CA87676B5B3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256C3AD-BE34-0A39-DE79-45C57F05B38D}"/>
              </a:ext>
            </a:extLst>
          </p:cNvPr>
          <p:cNvSpPr>
            <a:spLocks noGrp="1"/>
          </p:cNvSpPr>
          <p:nvPr>
            <p:ph type="ftr" sz="quarter" idx="11"/>
          </p:nvPr>
        </p:nvSpPr>
        <p:spPr/>
        <p:txBody>
          <a:bodyPr/>
          <a:lstStyle/>
          <a:p>
            <a:r>
              <a:rPr lang="en-US"/>
              <a:t>2024-2025 Employee Benefits Overview</a:t>
            </a:r>
          </a:p>
        </p:txBody>
      </p:sp>
      <p:sp>
        <p:nvSpPr>
          <p:cNvPr id="6" name="Slide Number Placeholder 5">
            <a:extLst>
              <a:ext uri="{FF2B5EF4-FFF2-40B4-BE49-F238E27FC236}">
                <a16:creationId xmlns:a16="http://schemas.microsoft.com/office/drawing/2014/main" id="{5401B4A1-7A79-DCE1-D1F5-3A15688581E2}"/>
              </a:ext>
            </a:extLst>
          </p:cNvPr>
          <p:cNvSpPr>
            <a:spLocks noGrp="1"/>
          </p:cNvSpPr>
          <p:nvPr>
            <p:ph type="sldNum" sz="quarter" idx="12"/>
          </p:nvPr>
        </p:nvSpPr>
        <p:spPr>
          <a:xfrm>
            <a:off x="8610600" y="6356350"/>
            <a:ext cx="2743200" cy="365125"/>
          </a:xfrm>
          <a:prstGeom prst="rect">
            <a:avLst/>
          </a:prstGeom>
        </p:spPr>
        <p:txBody>
          <a:bodyPr/>
          <a:lstStyle/>
          <a:p>
            <a:fld id="{67F4FD27-BF41-4140-833D-A14689EE7CB1}" type="slidenum">
              <a:rPr lang="en-US" smtClean="0"/>
              <a:t>‹#›</a:t>
            </a:fld>
            <a:endParaRPr lang="en-US"/>
          </a:p>
        </p:txBody>
      </p:sp>
    </p:spTree>
    <p:extLst>
      <p:ext uri="{BB962C8B-B14F-4D97-AF65-F5344CB8AC3E}">
        <p14:creationId xmlns:p14="http://schemas.microsoft.com/office/powerpoint/2010/main" val="651337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564AB-1183-8EA0-1A4D-B1B0AA422EFA}"/>
              </a:ext>
            </a:extLst>
          </p:cNvPr>
          <p:cNvPicPr>
            <a:picLocks noChangeAspect="1"/>
          </p:cNvPicPr>
          <p:nvPr userDrawn="1"/>
        </p:nvPicPr>
        <p:blipFill>
          <a:blip r:embed="rId2"/>
          <a:stretch>
            <a:fillRect/>
          </a:stretch>
        </p:blipFill>
        <p:spPr>
          <a:xfrm>
            <a:off x="448289" y="2045369"/>
            <a:ext cx="11295423" cy="4457643"/>
          </a:xfrm>
          <a:prstGeom prst="rect">
            <a:avLst/>
          </a:prstGeom>
        </p:spPr>
      </p:pic>
    </p:spTree>
    <p:extLst>
      <p:ext uri="{BB962C8B-B14F-4D97-AF65-F5344CB8AC3E}">
        <p14:creationId xmlns:p14="http://schemas.microsoft.com/office/powerpoint/2010/main" val="773907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CD47-6A2B-C59C-D15F-EBEBB4B72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AC9C7-0D1C-80C6-E03D-A8B9674C8DC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F76FAB4-881E-C4B6-D89A-E5D88FB1C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927972-E5B0-63FB-E1DE-10F7429714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B2BFBD2-02A3-7879-8343-87042C4834C3}"/>
              </a:ext>
            </a:extLst>
          </p:cNvPr>
          <p:cNvSpPr>
            <a:spLocks noGrp="1"/>
          </p:cNvSpPr>
          <p:nvPr>
            <p:ph type="ftr" sz="quarter" idx="11"/>
          </p:nvPr>
        </p:nvSpPr>
        <p:spPr/>
        <p:txBody>
          <a:bodyPr/>
          <a:lstStyle/>
          <a:p>
            <a:r>
              <a:rPr lang="en-US"/>
              <a:t>2024-2025 Employee Benefits Overview</a:t>
            </a:r>
          </a:p>
        </p:txBody>
      </p:sp>
      <p:sp>
        <p:nvSpPr>
          <p:cNvPr id="7" name="Slide Number Placeholder 6">
            <a:extLst>
              <a:ext uri="{FF2B5EF4-FFF2-40B4-BE49-F238E27FC236}">
                <a16:creationId xmlns:a16="http://schemas.microsoft.com/office/drawing/2014/main" id="{2F5067B0-C4EC-8A35-E123-AAFD8484BAC7}"/>
              </a:ext>
            </a:extLst>
          </p:cNvPr>
          <p:cNvSpPr>
            <a:spLocks noGrp="1"/>
          </p:cNvSpPr>
          <p:nvPr>
            <p:ph type="sldNum" sz="quarter" idx="12"/>
          </p:nvPr>
        </p:nvSpPr>
        <p:spPr>
          <a:xfrm>
            <a:off x="8610600" y="6356350"/>
            <a:ext cx="2743200" cy="365125"/>
          </a:xfrm>
          <a:prstGeom prst="rect">
            <a:avLst/>
          </a:prstGeom>
        </p:spPr>
        <p:txBody>
          <a:bodyPr/>
          <a:lstStyle/>
          <a:p>
            <a:fld id="{67F4FD27-BF41-4140-833D-A14689EE7CB1}" type="slidenum">
              <a:rPr lang="en-US" smtClean="0"/>
              <a:t>‹#›</a:t>
            </a:fld>
            <a:endParaRPr lang="en-US"/>
          </a:p>
        </p:txBody>
      </p:sp>
    </p:spTree>
    <p:extLst>
      <p:ext uri="{BB962C8B-B14F-4D97-AF65-F5344CB8AC3E}">
        <p14:creationId xmlns:p14="http://schemas.microsoft.com/office/powerpoint/2010/main" val="1883554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1428-E143-474F-A441-19A30146A2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77224-C9F9-441E-BB8F-83ABA32F1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E2E65-7714-4861-B304-B1761FF36A39}"/>
              </a:ext>
            </a:extLst>
          </p:cNvPr>
          <p:cNvSpPr>
            <a:spLocks noGrp="1"/>
          </p:cNvSpPr>
          <p:nvPr>
            <p:ph type="dt" sz="half" idx="10"/>
          </p:nvPr>
        </p:nvSpPr>
        <p:spPr/>
        <p:txBody>
          <a:bodyPr/>
          <a:lstStyle/>
          <a:p>
            <a:fld id="{5C0EA6B0-89B1-42E9-801F-C00EA69E7F87}" type="datetime1">
              <a:rPr lang="en-US" smtClean="0"/>
              <a:t>5/30/2025</a:t>
            </a:fld>
            <a:endParaRPr lang="en-US" dirty="0"/>
          </a:p>
        </p:txBody>
      </p:sp>
      <p:sp>
        <p:nvSpPr>
          <p:cNvPr id="5" name="Footer Placeholder 4">
            <a:extLst>
              <a:ext uri="{FF2B5EF4-FFF2-40B4-BE49-F238E27FC236}">
                <a16:creationId xmlns:a16="http://schemas.microsoft.com/office/drawing/2014/main" id="{F835FB83-F1A6-46B2-8C8D-4BFB255C1E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FEF00E-87CE-49A7-9AD9-B7FDB3954376}"/>
              </a:ext>
            </a:extLst>
          </p:cNvPr>
          <p:cNvSpPr>
            <a:spLocks noGrp="1"/>
          </p:cNvSpPr>
          <p:nvPr>
            <p:ph type="sldNum" sz="quarter" idx="12"/>
          </p:nvPr>
        </p:nvSpPr>
        <p:spPr/>
        <p:txBody>
          <a:bodyPr/>
          <a:lstStyle/>
          <a:p>
            <a:fld id="{E839CFE8-8E4D-4457-84E5-C14C9D3B5A94}" type="slidenum">
              <a:rPr lang="en-US" smtClean="0"/>
              <a:t>‹#›</a:t>
            </a:fld>
            <a:endParaRPr lang="en-US" dirty="0"/>
          </a:p>
        </p:txBody>
      </p:sp>
    </p:spTree>
    <p:extLst>
      <p:ext uri="{BB962C8B-B14F-4D97-AF65-F5344CB8AC3E}">
        <p14:creationId xmlns:p14="http://schemas.microsoft.com/office/powerpoint/2010/main" val="225780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Meeting Street Schools</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52129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Meeting Street Schools</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3832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5" name="Straight Connector 4">
            <a:extLst>
              <a:ext uri="{FF2B5EF4-FFF2-40B4-BE49-F238E27FC236}">
                <a16:creationId xmlns:a16="http://schemas.microsoft.com/office/drawing/2014/main" id="{037ED8D1-FBFD-3B73-A8FF-D3258CFA9247}"/>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0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Meeting Street Schools</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568275587"/>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Meeting Street Schools</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17217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Meeting Street Schools</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43717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37ED8D1-FBFD-3B73-A8FF-D3258CFA9247}"/>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6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5" name="Straight Connector 4">
            <a:extLst>
              <a:ext uri="{FF2B5EF4-FFF2-40B4-BE49-F238E27FC236}">
                <a16:creationId xmlns:a16="http://schemas.microsoft.com/office/drawing/2014/main" id="{037ED8D1-FBFD-3B73-A8FF-D3258CFA9247}"/>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35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3" name="Straight Connector 2">
            <a:extLst>
              <a:ext uri="{FF2B5EF4-FFF2-40B4-BE49-F238E27FC236}">
                <a16:creationId xmlns:a16="http://schemas.microsoft.com/office/drawing/2014/main" id="{20E12B6F-E642-0629-C0A1-92622C5878CC}"/>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37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3" name="Straight Connector 2">
            <a:extLst>
              <a:ext uri="{FF2B5EF4-FFF2-40B4-BE49-F238E27FC236}">
                <a16:creationId xmlns:a16="http://schemas.microsoft.com/office/drawing/2014/main" id="{D9494374-372F-BB4E-0BAA-059C0795E13F}"/>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810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cxnSp>
        <p:nvCxnSpPr>
          <p:cNvPr id="2" name="Straight Connector 1">
            <a:extLst>
              <a:ext uri="{FF2B5EF4-FFF2-40B4-BE49-F238E27FC236}">
                <a16:creationId xmlns:a16="http://schemas.microsoft.com/office/drawing/2014/main" id="{AD75835E-26C4-8F32-FBA9-DA23BD6D1199}"/>
              </a:ext>
            </a:extLst>
          </p:cNvPr>
          <p:cNvCxnSpPr/>
          <p:nvPr userDrawn="1"/>
        </p:nvCxnSpPr>
        <p:spPr>
          <a:xfrm>
            <a:off x="914400" y="1170775"/>
            <a:ext cx="104241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29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tx2"/>
                </a:solidFill>
              </a:defRPr>
            </a:lvl1pPr>
          </a:lstStyle>
          <a:p>
            <a:r>
              <a:rPr lang="en-US" dirty="0"/>
              <a:t>Headline Title</a:t>
            </a:r>
          </a:p>
        </p:txBody>
      </p:sp>
      <p:sp>
        <p:nvSpPr>
          <p:cNvPr id="7" name="Oval 6">
            <a:extLst>
              <a:ext uri="{FF2B5EF4-FFF2-40B4-BE49-F238E27FC236}">
                <a16:creationId xmlns:a16="http://schemas.microsoft.com/office/drawing/2014/main" id="{39B4559D-5D24-7BE6-4065-539F198DD94C}"/>
              </a:ext>
            </a:extLst>
          </p:cNvPr>
          <p:cNvSpPr/>
          <p:nvPr userDrawn="1"/>
        </p:nvSpPr>
        <p:spPr>
          <a:xfrm>
            <a:off x="9672234" y="-1864932"/>
            <a:ext cx="3363132" cy="3363132"/>
          </a:xfrm>
          <a:prstGeom prst="ellipse">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313FFB-6ADA-3313-CC8A-84B65FBD6B2D}"/>
              </a:ext>
            </a:extLst>
          </p:cNvPr>
          <p:cNvSpPr/>
          <p:nvPr userDrawn="1"/>
        </p:nvSpPr>
        <p:spPr>
          <a:xfrm>
            <a:off x="9964118" y="-1933353"/>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75CEEC-CC84-0187-3B3F-297D7A569901}"/>
              </a:ext>
            </a:extLst>
          </p:cNvPr>
          <p:cNvCxnSpPr/>
          <p:nvPr userDrawn="1"/>
        </p:nvCxnSpPr>
        <p:spPr>
          <a:xfrm>
            <a:off x="914400" y="117077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21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20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9125918" cy="489738"/>
          </a:xfrm>
        </p:spPr>
        <p:txBody>
          <a:bodyPr>
            <a:noAutofit/>
          </a:bodyPr>
          <a:lstStyle>
            <a:lvl1pPr>
              <a:spcAft>
                <a:spcPts val="600"/>
              </a:spcAft>
              <a:defRPr sz="3000">
                <a:solidFill>
                  <a:schemeClr val="tx2"/>
                </a:solidFill>
              </a:defRPr>
            </a:lvl1pPr>
          </a:lstStyle>
          <a:p>
            <a:r>
              <a:rPr lang="en-US" dirty="0"/>
              <a:t>Headline Title</a:t>
            </a:r>
          </a:p>
        </p:txBody>
      </p:sp>
      <p:sp>
        <p:nvSpPr>
          <p:cNvPr id="7" name="Oval 6">
            <a:extLst>
              <a:ext uri="{FF2B5EF4-FFF2-40B4-BE49-F238E27FC236}">
                <a16:creationId xmlns:a16="http://schemas.microsoft.com/office/drawing/2014/main" id="{39B4559D-5D24-7BE6-4065-539F198DD94C}"/>
              </a:ext>
            </a:extLst>
          </p:cNvPr>
          <p:cNvSpPr/>
          <p:nvPr userDrawn="1"/>
        </p:nvSpPr>
        <p:spPr>
          <a:xfrm>
            <a:off x="9672234" y="-1864932"/>
            <a:ext cx="3363132" cy="3363132"/>
          </a:xfrm>
          <a:prstGeom prst="ellipse">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313FFB-6ADA-3313-CC8A-84B65FBD6B2D}"/>
              </a:ext>
            </a:extLst>
          </p:cNvPr>
          <p:cNvSpPr/>
          <p:nvPr userDrawn="1"/>
        </p:nvSpPr>
        <p:spPr>
          <a:xfrm>
            <a:off x="9964118" y="-1933353"/>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F5428DE-C24E-4E2C-D1BC-1AB6EA9D428D}"/>
              </a:ext>
            </a:extLst>
          </p:cNvPr>
          <p:cNvSpPr/>
          <p:nvPr userDrawn="1"/>
        </p:nvSpPr>
        <p:spPr>
          <a:xfrm>
            <a:off x="-1352295" y="5020714"/>
            <a:ext cx="3363132" cy="3363132"/>
          </a:xfrm>
          <a:prstGeom prst="ellipse">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EC45992-A2D3-C394-443B-A58BAD065476}"/>
              </a:ext>
            </a:extLst>
          </p:cNvPr>
          <p:cNvSpPr/>
          <p:nvPr userDrawn="1"/>
        </p:nvSpPr>
        <p:spPr>
          <a:xfrm>
            <a:off x="-1837195" y="4994618"/>
            <a:ext cx="3674390" cy="3674390"/>
          </a:xfrm>
          <a:prstGeom prst="ellipse">
            <a:avLst/>
          </a:prstGeom>
          <a:noFill/>
          <a:ln w="28575">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D1C0BD4-AE05-3B6E-4188-A2A5C56CC8FE}"/>
              </a:ext>
            </a:extLst>
          </p:cNvPr>
          <p:cNvCxnSpPr/>
          <p:nvPr userDrawn="1"/>
        </p:nvCxnSpPr>
        <p:spPr>
          <a:xfrm>
            <a:off x="914400" y="1170775"/>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1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D823F-7CAC-ADF9-A3DA-C77E8E5E1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Headline Title</a:t>
            </a:r>
          </a:p>
        </p:txBody>
      </p:sp>
      <p:sp>
        <p:nvSpPr>
          <p:cNvPr id="3" name="Text Placeholder 2">
            <a:extLst>
              <a:ext uri="{FF2B5EF4-FFF2-40B4-BE49-F238E27FC236}">
                <a16:creationId xmlns:a16="http://schemas.microsoft.com/office/drawing/2014/main" id="{474EC8AA-35A2-A41C-30A1-495B83ABB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0452119-3A34-C8F5-C35C-7780FC0F7BD1}"/>
              </a:ext>
            </a:extLst>
          </p:cNvPr>
          <p:cNvSpPr>
            <a:spLocks noGrp="1"/>
          </p:cNvSpPr>
          <p:nvPr>
            <p:ph type="ftr" sz="quarter" idx="3"/>
          </p:nvPr>
        </p:nvSpPr>
        <p:spPr>
          <a:xfrm>
            <a:off x="269488" y="6311900"/>
            <a:ext cx="41148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2024-2025 Employee Benefits Overview</a:t>
            </a:r>
          </a:p>
        </p:txBody>
      </p:sp>
    </p:spTree>
    <p:extLst>
      <p:ext uri="{BB962C8B-B14F-4D97-AF65-F5344CB8AC3E}">
        <p14:creationId xmlns:p14="http://schemas.microsoft.com/office/powerpoint/2010/main" val="30301198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5" r:id="rId3"/>
    <p:sldLayoutId id="2147483736"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7" r:id="rId17"/>
    <p:sldLayoutId id="2147483738" r:id="rId18"/>
    <p:sldLayoutId id="2147483739" r:id="rId19"/>
    <p:sldLayoutId id="2147483740" r:id="rId20"/>
    <p:sldLayoutId id="2147483742" r:id="rId21"/>
    <p:sldLayoutId id="2147483743" r:id="rId22"/>
  </p:sldLayoutIdLst>
  <p:hf sldNum="0" hdr="0" ftr="0" dt="0"/>
  <p:txStyles>
    <p:titleStyle>
      <a:lvl1pPr algn="l" defTabSz="914400" rtl="0" eaLnBrk="1" latinLnBrk="0" hangingPunct="1">
        <a:lnSpc>
          <a:spcPct val="90000"/>
        </a:lnSpc>
        <a:spcBef>
          <a:spcPct val="0"/>
        </a:spcBef>
        <a:buNone/>
        <a:defRPr sz="3000" kern="1200">
          <a:solidFill>
            <a:srgbClr val="004C6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emf"/><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mdliveforcigna.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hyperlink" Target="https://my.cigna.com/web/public/gues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565D1C01_12F06651.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565D1C00_56D89D76.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49_2FE12450.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96_B87523CF.xm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s://webapp.incentfit.com/logi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9_A9A68D96.xm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microsoft.com/office/2018/10/relationships/comments" Target="../comments/modernComment_565D1C04_AD4451.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microsoft.com/office/2018/10/relationships/comments" Target="../comments/modernComment_565D1C05_ED314E94.xm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98_583354D0.xml"/><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www.guardianlife.com/" TargetMode="External"/><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56_9C136757.xm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26_5DC741DF.xm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4.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565D1C02_8E8DE3BF.xm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hyperlink" Target="https://www.guardianlife.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hyperlink" Target="https://www.guardianlife.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0.sv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4C0_2A305566.xml"/><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3.svg"/></Relationships>
</file>

<file path=ppt/slides/_rels/slide5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hyperlink" Target="https://worklife.uprisehealth.co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guardianlife.com/" TargetMode="External"/><Relationship Id="rId7"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76.tiff"/><Relationship Id="rId5" Type="http://schemas.openxmlformats.org/officeDocument/2006/relationships/image" Target="../media/image75.pn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0.xml"/><Relationship Id="rId5" Type="http://schemas.openxmlformats.org/officeDocument/2006/relationships/image" Target="../media/image79.png"/><Relationship Id="rId4" Type="http://schemas.openxmlformats.org/officeDocument/2006/relationships/hyperlink" Target="https://meetingstreetschools.benefithub.com/" TargetMode="External"/></Relationships>
</file>

<file path=ppt/slides/_rels/slide6.xml.rels><?xml version="1.0" encoding="UTF-8" standalone="yes"?>
<Relationships xmlns="http://schemas.openxmlformats.org/package/2006/relationships"><Relationship Id="rId3" Type="http://schemas.microsoft.com/office/2018/10/relationships/comments" Target="../comments/modernComment_140_A2CE067E.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www.mycigna.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hyperlink" Target="https://urldefense.com/v3/__http:/benefits.petinsurance.com/meetingstreetschools__;!!O7V3aRRsHkZJLA!FOKY_gjkE7HedMKYy6MHaKdn_C2IEcCiDDWbuzOGwLidlH6cWVaPwO5algTfhF5fPYT2S9lU7DqDu4I_PV18LCfnZw0yVwm7$" TargetMode="External"/><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4.svg"/></Relationships>
</file>

<file path=ppt/slides/_rels/slide63.xml.rels><?xml version="1.0" encoding="UTF-8" standalone="yes"?>
<Relationships xmlns="http://schemas.openxmlformats.org/package/2006/relationships"><Relationship Id="rId3" Type="http://schemas.microsoft.com/office/2018/10/relationships/comments" Target="../comments/modernComment_187_7A988743.xml"/><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hyperlink" Target="https://wd5.myworkday.com/beemok/d/home.htmld"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hyperlink" Target="https://www.brainshark.com/mmawest/vu?pi=zIrzv9WWMzUxwmz0" TargetMode="External"/><Relationship Id="rId7" Type="http://schemas.openxmlformats.org/officeDocument/2006/relationships/hyperlink" Target="https://www.brainshark.com/mmawest/vu?pi=zJwzeGsZszUxwmz0"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hyperlink" Target="https://www.brainshark.com/mmawest/vu?pi=zIbzA1mVezUxwmz0" TargetMode="External"/><Relationship Id="rId5" Type="http://schemas.openxmlformats.org/officeDocument/2006/relationships/hyperlink" Target="https://www.brainshark.com/mmawest/vu?pi=zJGz121hbdzUxwmz0" TargetMode="External"/><Relationship Id="rId4" Type="http://schemas.openxmlformats.org/officeDocument/2006/relationships/hyperlink" Target="https://www.brainshark.com/1/player/marshmma?pi=zHozYtZkTzO9y4z0&amp;r3f1=&amp;fb=0"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4DFEC-1B6E-261C-6E4C-021508CE606A}"/>
              </a:ext>
            </a:extLst>
          </p:cNvPr>
          <p:cNvSpPr/>
          <p:nvPr/>
        </p:nvSpPr>
        <p:spPr>
          <a:xfrm>
            <a:off x="0" y="1732546"/>
            <a:ext cx="12192000" cy="5183130"/>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2CABCA6-7745-78CC-5BBA-D2D1DC632298}"/>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731" y="1674870"/>
            <a:ext cx="5183130" cy="5183130"/>
          </a:xfrm>
          <a:prstGeom prst="rect">
            <a:avLst/>
          </a:prstGeom>
        </p:spPr>
      </p:pic>
      <p:pic>
        <p:nvPicPr>
          <p:cNvPr id="6" name="Graphic 5">
            <a:extLst>
              <a:ext uri="{FF2B5EF4-FFF2-40B4-BE49-F238E27FC236}">
                <a16:creationId xmlns:a16="http://schemas.microsoft.com/office/drawing/2014/main" id="{8B65E5BE-3AA0-8C7E-F7EF-32ACB0B5E356}"/>
              </a:ext>
            </a:extLst>
          </p:cNvPr>
          <p:cNvPicPr>
            <a:picLocks noChangeAspect="1"/>
          </p:cNvPicPr>
          <p:nvPr/>
        </p:nvPicPr>
        <p:blipFill>
          <a:blip r:embed="rId5">
            <a:alphaModFix amt="2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058" y="5610799"/>
            <a:ext cx="920298" cy="920298"/>
          </a:xfrm>
          <a:prstGeom prst="rect">
            <a:avLst/>
          </a:prstGeom>
        </p:spPr>
      </p:pic>
      <p:pic>
        <p:nvPicPr>
          <p:cNvPr id="7" name="Graphic 6">
            <a:extLst>
              <a:ext uri="{FF2B5EF4-FFF2-40B4-BE49-F238E27FC236}">
                <a16:creationId xmlns:a16="http://schemas.microsoft.com/office/drawing/2014/main" id="{F2CA2468-EA6B-EEEB-88B5-E407471CF9E8}"/>
              </a:ext>
            </a:extLst>
          </p:cNvPr>
          <p:cNvPicPr>
            <a:picLocks noChangeAspect="1"/>
          </p:cNvPicPr>
          <p:nvPr/>
        </p:nvPicPr>
        <p:blipFill>
          <a:blip r:embed="rId7">
            <a:alphaModFix amt="2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0050" y="5610799"/>
            <a:ext cx="920298" cy="920298"/>
          </a:xfrm>
          <a:prstGeom prst="rect">
            <a:avLst/>
          </a:prstGeom>
        </p:spPr>
      </p:pic>
      <p:pic>
        <p:nvPicPr>
          <p:cNvPr id="8" name="Graphic 7">
            <a:extLst>
              <a:ext uri="{FF2B5EF4-FFF2-40B4-BE49-F238E27FC236}">
                <a16:creationId xmlns:a16="http://schemas.microsoft.com/office/drawing/2014/main" id="{8895883C-B6A6-1910-6317-C167C9AAB19E}"/>
              </a:ext>
            </a:extLst>
          </p:cNvPr>
          <p:cNvPicPr>
            <a:picLocks noChangeAspect="1"/>
          </p:cNvPicPr>
          <p:nvPr/>
        </p:nvPicPr>
        <p:blipFill>
          <a:blip r:embed="rId9">
            <a:alphaModFix amt="2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0042" y="5630822"/>
            <a:ext cx="920297" cy="920297"/>
          </a:xfrm>
          <a:prstGeom prst="rect">
            <a:avLst/>
          </a:prstGeom>
        </p:spPr>
      </p:pic>
      <p:pic>
        <p:nvPicPr>
          <p:cNvPr id="9" name="Graphic 8">
            <a:extLst>
              <a:ext uri="{FF2B5EF4-FFF2-40B4-BE49-F238E27FC236}">
                <a16:creationId xmlns:a16="http://schemas.microsoft.com/office/drawing/2014/main" id="{E4C58766-270D-C84E-139A-6A04455BEC4F}"/>
              </a:ext>
            </a:extLst>
          </p:cNvPr>
          <p:cNvPicPr>
            <a:picLocks noChangeAspect="1"/>
          </p:cNvPicPr>
          <p:nvPr/>
        </p:nvPicPr>
        <p:blipFill>
          <a:blip r:embed="rId11">
            <a:alphaModFix amt="2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0033" y="5561595"/>
            <a:ext cx="969502" cy="969502"/>
          </a:xfrm>
          <a:prstGeom prst="rect">
            <a:avLst/>
          </a:prstGeom>
        </p:spPr>
      </p:pic>
      <p:pic>
        <p:nvPicPr>
          <p:cNvPr id="10" name="Graphic 9">
            <a:extLst>
              <a:ext uri="{FF2B5EF4-FFF2-40B4-BE49-F238E27FC236}">
                <a16:creationId xmlns:a16="http://schemas.microsoft.com/office/drawing/2014/main" id="{10FFE36D-CFD7-B2D7-8325-AF98F77BB7F0}"/>
              </a:ext>
            </a:extLst>
          </p:cNvPr>
          <p:cNvPicPr>
            <a:picLocks noChangeAspect="1"/>
          </p:cNvPicPr>
          <p:nvPr/>
        </p:nvPicPr>
        <p:blipFill>
          <a:blip r:embed="rId13">
            <a:alphaModFix amt="2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449228" y="5591125"/>
            <a:ext cx="920298" cy="920298"/>
          </a:xfrm>
          <a:prstGeom prst="rect">
            <a:avLst/>
          </a:prstGeom>
        </p:spPr>
      </p:pic>
      <p:pic>
        <p:nvPicPr>
          <p:cNvPr id="11" name="Graphic 10">
            <a:extLst>
              <a:ext uri="{FF2B5EF4-FFF2-40B4-BE49-F238E27FC236}">
                <a16:creationId xmlns:a16="http://schemas.microsoft.com/office/drawing/2014/main" id="{5161DF69-0074-8CDB-28D0-59AF6C3C5657}"/>
              </a:ext>
            </a:extLst>
          </p:cNvPr>
          <p:cNvPicPr>
            <a:picLocks noChangeAspect="1"/>
          </p:cNvPicPr>
          <p:nvPr/>
        </p:nvPicPr>
        <p:blipFill>
          <a:blip r:embed="rId15">
            <a:alphaModFix amt="2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689220" y="5591125"/>
            <a:ext cx="920298" cy="920298"/>
          </a:xfrm>
          <a:prstGeom prst="rect">
            <a:avLst/>
          </a:prstGeom>
        </p:spPr>
      </p:pic>
      <p:pic>
        <p:nvPicPr>
          <p:cNvPr id="12" name="Graphic 11">
            <a:extLst>
              <a:ext uri="{FF2B5EF4-FFF2-40B4-BE49-F238E27FC236}">
                <a16:creationId xmlns:a16="http://schemas.microsoft.com/office/drawing/2014/main" id="{07D18AD3-4120-8B25-43A9-99EBF09E9AC4}"/>
              </a:ext>
            </a:extLst>
          </p:cNvPr>
          <p:cNvPicPr>
            <a:picLocks noChangeAspect="1"/>
          </p:cNvPicPr>
          <p:nvPr/>
        </p:nvPicPr>
        <p:blipFill>
          <a:blip r:embed="rId17">
            <a:alphaModFix amt="2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929212" y="5611148"/>
            <a:ext cx="920297" cy="920297"/>
          </a:xfrm>
          <a:prstGeom prst="rect">
            <a:avLst/>
          </a:prstGeom>
        </p:spPr>
      </p:pic>
      <p:sp>
        <p:nvSpPr>
          <p:cNvPr id="13" name="TextBox 12">
            <a:extLst>
              <a:ext uri="{FF2B5EF4-FFF2-40B4-BE49-F238E27FC236}">
                <a16:creationId xmlns:a16="http://schemas.microsoft.com/office/drawing/2014/main" id="{69B5A0A3-86EB-5E6D-DBDF-E52B567DC065}"/>
              </a:ext>
            </a:extLst>
          </p:cNvPr>
          <p:cNvSpPr txBox="1"/>
          <p:nvPr/>
        </p:nvSpPr>
        <p:spPr>
          <a:xfrm>
            <a:off x="440058" y="2396086"/>
            <a:ext cx="6487188" cy="1624519"/>
          </a:xfrm>
          <a:prstGeom prst="rect">
            <a:avLst/>
          </a:prstGeom>
          <a:noFill/>
        </p:spPr>
        <p:txBody>
          <a:bodyPr wrap="square" rtlCol="0">
            <a:spAutoFit/>
          </a:bodyPr>
          <a:lstStyle/>
          <a:p>
            <a:r>
              <a:rPr lang="en-US" sz="4800">
                <a:solidFill>
                  <a:schemeClr val="bg1"/>
                </a:solidFill>
                <a:latin typeface="+mj-lt"/>
              </a:rPr>
              <a:t>Employee Benefits Overview</a:t>
            </a:r>
          </a:p>
        </p:txBody>
      </p:sp>
      <p:sp>
        <p:nvSpPr>
          <p:cNvPr id="14" name="TextBox 13">
            <a:extLst>
              <a:ext uri="{FF2B5EF4-FFF2-40B4-BE49-F238E27FC236}">
                <a16:creationId xmlns:a16="http://schemas.microsoft.com/office/drawing/2014/main" id="{2F1A8E95-5A30-7C30-EB3B-7A63756E4A72}"/>
              </a:ext>
            </a:extLst>
          </p:cNvPr>
          <p:cNvSpPr txBox="1"/>
          <p:nvPr/>
        </p:nvSpPr>
        <p:spPr>
          <a:xfrm>
            <a:off x="440058" y="4461914"/>
            <a:ext cx="7115597" cy="461665"/>
          </a:xfrm>
          <a:prstGeom prst="rect">
            <a:avLst/>
          </a:prstGeom>
          <a:noFill/>
        </p:spPr>
        <p:txBody>
          <a:bodyPr wrap="square" rtlCol="0">
            <a:spAutoFit/>
          </a:bodyPr>
          <a:lstStyle/>
          <a:p>
            <a:r>
              <a:rPr lang="en-US" sz="2400" dirty="0">
                <a:solidFill>
                  <a:schemeClr val="bg1"/>
                </a:solidFill>
              </a:rPr>
              <a:t>Plan Year: July 1, 2025 – June 30, 2026</a:t>
            </a:r>
          </a:p>
        </p:txBody>
      </p:sp>
      <p:pic>
        <p:nvPicPr>
          <p:cNvPr id="3" name="Picture 2">
            <a:extLst>
              <a:ext uri="{FF2B5EF4-FFF2-40B4-BE49-F238E27FC236}">
                <a16:creationId xmlns:a16="http://schemas.microsoft.com/office/drawing/2014/main" id="{F28EF78C-5D39-9951-2AEB-0673FB8DADF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0058" y="287612"/>
            <a:ext cx="3083978" cy="1224280"/>
          </a:xfrm>
          <a:prstGeom prst="rect">
            <a:avLst/>
          </a:prstGeom>
          <a:noFill/>
          <a:ln>
            <a:noFill/>
          </a:ln>
        </p:spPr>
      </p:pic>
    </p:spTree>
    <p:extLst>
      <p:ext uri="{BB962C8B-B14F-4D97-AF65-F5344CB8AC3E}">
        <p14:creationId xmlns:p14="http://schemas.microsoft.com/office/powerpoint/2010/main" val="1814455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t>Know Where To Go</a:t>
            </a:r>
          </a:p>
        </p:txBody>
      </p:sp>
      <p:sp>
        <p:nvSpPr>
          <p:cNvPr id="13" name="Rectangle 12">
            <a:extLst>
              <a:ext uri="{FF2B5EF4-FFF2-40B4-BE49-F238E27FC236}">
                <a16:creationId xmlns:a16="http://schemas.microsoft.com/office/drawing/2014/main" id="{4CA55CA0-1B46-2CC6-51CE-9607A439091E}"/>
              </a:ext>
            </a:extLst>
          </p:cNvPr>
          <p:cNvSpPr/>
          <p:nvPr/>
        </p:nvSpPr>
        <p:spPr>
          <a:xfrm>
            <a:off x="9748404" y="1434805"/>
            <a:ext cx="3210791" cy="185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marL="6350" defTabSz="914400">
              <a:lnSpc>
                <a:spcPct val="108000"/>
              </a:lnSpc>
              <a:defRPr/>
            </a:pPr>
            <a:endParaRPr kumimoji="0" lang="en-US" sz="1600" b="0" i="0" u="none" strike="noStrike" kern="0" cap="none" spc="0" normalizeH="0" baseline="0" noProof="0">
              <a:ln>
                <a:noFill/>
              </a:ln>
              <a:solidFill>
                <a:srgbClr val="565656"/>
              </a:solidFill>
              <a:effectLst/>
              <a:uLnTx/>
              <a:uFillTx/>
              <a:latin typeface="Raleway Medium"/>
              <a:ea typeface="+mn-ea"/>
              <a:cs typeface="+mn-cs"/>
            </a:endParaRPr>
          </a:p>
        </p:txBody>
      </p:sp>
      <p:graphicFrame>
        <p:nvGraphicFramePr>
          <p:cNvPr id="10" name="Table 9">
            <a:extLst>
              <a:ext uri="{FF2B5EF4-FFF2-40B4-BE49-F238E27FC236}">
                <a16:creationId xmlns:a16="http://schemas.microsoft.com/office/drawing/2014/main" id="{D2A86705-8CFE-6574-3511-38618A93A62A}"/>
              </a:ext>
            </a:extLst>
          </p:cNvPr>
          <p:cNvGraphicFramePr>
            <a:graphicFrameLocks noGrp="1"/>
          </p:cNvGraphicFramePr>
          <p:nvPr>
            <p:extLst>
              <p:ext uri="{D42A27DB-BD31-4B8C-83A1-F6EECF244321}">
                <p14:modId xmlns:p14="http://schemas.microsoft.com/office/powerpoint/2010/main" val="1651309003"/>
              </p:ext>
            </p:extLst>
          </p:nvPr>
        </p:nvGraphicFramePr>
        <p:xfrm>
          <a:off x="913212" y="1434806"/>
          <a:ext cx="7193315" cy="4862086"/>
        </p:xfrm>
        <a:graphic>
          <a:graphicData uri="http://schemas.openxmlformats.org/drawingml/2006/table">
            <a:tbl>
              <a:tblPr>
                <a:effectLst/>
              </a:tblPr>
              <a:tblGrid>
                <a:gridCol w="635034">
                  <a:extLst>
                    <a:ext uri="{9D8B030D-6E8A-4147-A177-3AD203B41FA5}">
                      <a16:colId xmlns:a16="http://schemas.microsoft.com/office/drawing/2014/main" val="1391666316"/>
                    </a:ext>
                  </a:extLst>
                </a:gridCol>
                <a:gridCol w="1397165">
                  <a:extLst>
                    <a:ext uri="{9D8B030D-6E8A-4147-A177-3AD203B41FA5}">
                      <a16:colId xmlns:a16="http://schemas.microsoft.com/office/drawing/2014/main" val="4211827192"/>
                    </a:ext>
                  </a:extLst>
                </a:gridCol>
                <a:gridCol w="878444">
                  <a:extLst>
                    <a:ext uri="{9D8B030D-6E8A-4147-A177-3AD203B41FA5}">
                      <a16:colId xmlns:a16="http://schemas.microsoft.com/office/drawing/2014/main" val="2687223049"/>
                    </a:ext>
                  </a:extLst>
                </a:gridCol>
                <a:gridCol w="4282672">
                  <a:extLst>
                    <a:ext uri="{9D8B030D-6E8A-4147-A177-3AD203B41FA5}">
                      <a16:colId xmlns:a16="http://schemas.microsoft.com/office/drawing/2014/main" val="1832793905"/>
                    </a:ext>
                  </a:extLst>
                </a:gridCol>
              </a:tblGrid>
              <a:tr h="322175">
                <a:tc>
                  <a:txBody>
                    <a:bodyPr/>
                    <a:lstStyle/>
                    <a:p>
                      <a:pPr marL="0" marR="0">
                        <a:spcBef>
                          <a:spcPts val="0"/>
                        </a:spcBef>
                        <a:spcAft>
                          <a:spcPts val="0"/>
                        </a:spcAft>
                      </a:pPr>
                      <a:endParaRPr lang="en-US" sz="1600" b="0" dirty="0">
                        <a:solidFill>
                          <a:schemeClr val="tx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dirty="0">
                          <a:solidFill>
                            <a:schemeClr val="tx2"/>
                          </a:solidFill>
                          <a:effectLst/>
                          <a:latin typeface="+mj-lt"/>
                          <a:ea typeface="Times New Roman" panose="02020603050405020304" pitchFamily="18" charset="0"/>
                          <a:cs typeface="Times New Roman" panose="02020603050405020304" pitchFamily="18" charset="0"/>
                        </a:rPr>
                        <a:t>Location</a:t>
                      </a: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dirty="0">
                          <a:solidFill>
                            <a:schemeClr val="tx2"/>
                          </a:solidFill>
                          <a:effectLst/>
                          <a:latin typeface="+mj-lt"/>
                          <a:ea typeface="Corbel" panose="020B0503020204020204" pitchFamily="34" charset="0"/>
                          <a:cs typeface="Times New Roman" panose="02020603050405020304" pitchFamily="18" charset="0"/>
                        </a:rPr>
                        <a:t>Cost</a:t>
                      </a:r>
                      <a:endParaRPr lang="en-US" sz="1600" b="0" dirty="0">
                        <a:solidFill>
                          <a:schemeClr val="tx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dirty="0">
                          <a:solidFill>
                            <a:schemeClr val="tx2"/>
                          </a:solidFill>
                          <a:effectLst/>
                          <a:latin typeface="+mj-lt"/>
                          <a:ea typeface="Corbel" panose="020B0503020204020204" pitchFamily="34" charset="0"/>
                          <a:cs typeface="Times New Roman" panose="02020603050405020304" pitchFamily="18" charset="0"/>
                        </a:rPr>
                        <a:t>When to Use</a:t>
                      </a:r>
                      <a:endParaRPr lang="en-US" sz="1600" b="0" dirty="0">
                        <a:solidFill>
                          <a:schemeClr val="tx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6978885"/>
                  </a:ext>
                </a:extLst>
              </a:tr>
              <a:tr h="88441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dirty="0">
                          <a:solidFill>
                            <a:schemeClr val="accent2"/>
                          </a:solidFill>
                          <a:effectLst/>
                          <a:latin typeface="+mj-lt"/>
                          <a:ea typeface="Times New Roman" panose="02020603050405020304" pitchFamily="18" charset="0"/>
                          <a:cs typeface="Arial" panose="020B0604020202020204" pitchFamily="34" charset="0"/>
                        </a:rPr>
                        <a:t>Primary Care</a:t>
                      </a:r>
                      <a:endParaRPr lang="en-US" sz="1400" b="0" dirty="0">
                        <a:solidFill>
                          <a:schemeClr val="accent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dirty="0">
                          <a:solidFill>
                            <a:schemeClr val="accent5"/>
                          </a:solidFill>
                          <a:effectLst/>
                          <a:latin typeface="Raleway Medium" pitchFamily="2" charset="0"/>
                          <a:ea typeface="Times New Roman" panose="02020603050405020304" pitchFamily="18" charset="0"/>
                          <a:cs typeface="Arial" panose="020B0604020202020204" pitchFamily="34" charset="0"/>
                        </a:rPr>
                        <a:t>$</a:t>
                      </a:r>
                      <a:endParaRPr lang="en-US" sz="16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dirty="0">
                          <a:solidFill>
                            <a:schemeClr val="accent5"/>
                          </a:solidFill>
                          <a:effectLst/>
                          <a:latin typeface="Raleway Medium" pitchFamily="2" charset="0"/>
                          <a:ea typeface="Times New Roman" panose="02020603050405020304" pitchFamily="18" charset="0"/>
                          <a:cs typeface="Arial" panose="020B0604020202020204" pitchFamily="34" charset="0"/>
                        </a:rPr>
                        <a:t>Routine, primary, preventive care; regular health screenings; non-urgent treatment</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dirty="0">
                          <a:solidFill>
                            <a:schemeClr val="accent5"/>
                          </a:solidFill>
                          <a:effectLst/>
                          <a:latin typeface="Raleway Medium" pitchFamily="2" charset="0"/>
                          <a:ea typeface="Times New Roman" panose="02020603050405020304" pitchFamily="18" charset="0"/>
                          <a:cs typeface="Arial" panose="020B0604020202020204" pitchFamily="34" charset="0"/>
                        </a:rPr>
                        <a:t>Chronic disease management</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61566157"/>
                  </a:ext>
                </a:extLst>
              </a:tr>
              <a:tr h="88441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dirty="0">
                          <a:solidFill>
                            <a:schemeClr val="accent2"/>
                          </a:solidFill>
                          <a:effectLst/>
                          <a:latin typeface="+mj-lt"/>
                          <a:ea typeface="Times New Roman" panose="02020603050405020304" pitchFamily="18" charset="0"/>
                          <a:cs typeface="Arial" panose="020B0604020202020204" pitchFamily="34" charset="0"/>
                        </a:rPr>
                        <a:t>Telemedicine</a:t>
                      </a:r>
                      <a:endParaRPr lang="en-US" sz="1400" b="0" dirty="0">
                        <a:solidFill>
                          <a:schemeClr val="accent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dirty="0">
                          <a:solidFill>
                            <a:schemeClr val="accent5"/>
                          </a:solidFill>
                          <a:effectLst/>
                          <a:latin typeface="Raleway Medium" pitchFamily="2" charset="0"/>
                          <a:ea typeface="Times New Roman" panose="02020603050405020304" pitchFamily="18" charset="0"/>
                          <a:cs typeface="Arial" panose="020B0604020202020204" pitchFamily="34" charset="0"/>
                        </a:rPr>
                        <a:t>$</a:t>
                      </a:r>
                      <a:endParaRPr lang="en-US" sz="16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dirty="0">
                          <a:solidFill>
                            <a:schemeClr val="accent5"/>
                          </a:solidFill>
                          <a:effectLst/>
                          <a:latin typeface="Raleway Medium" pitchFamily="2" charset="0"/>
                          <a:ea typeface="Times New Roman" panose="02020603050405020304" pitchFamily="18" charset="0"/>
                          <a:cs typeface="Arial" panose="020B0604020202020204" pitchFamily="34" charset="0"/>
                        </a:rPr>
                        <a:t>Cold, flu, fever, sore throat, diarrhea, rash, pink eye, sinus infections, cough, headache, stomachache or earache</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47042142"/>
                  </a:ext>
                </a:extLst>
              </a:tr>
              <a:tr h="1370579">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dirty="0">
                          <a:solidFill>
                            <a:schemeClr val="accent2"/>
                          </a:solidFill>
                          <a:effectLst/>
                          <a:latin typeface="+mj-lt"/>
                          <a:ea typeface="Times New Roman" panose="02020603050405020304" pitchFamily="18" charset="0"/>
                          <a:cs typeface="Arial" panose="020B0604020202020204" pitchFamily="34" charset="0"/>
                        </a:rPr>
                        <a:t>Urgent Care</a:t>
                      </a:r>
                      <a:endParaRPr lang="en-US" sz="1400" b="0" dirty="0">
                        <a:solidFill>
                          <a:schemeClr val="accent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accent5"/>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dirty="0">
                          <a:solidFill>
                            <a:schemeClr val="accent5"/>
                          </a:solidFill>
                          <a:effectLst/>
                          <a:latin typeface="Raleway Medium" pitchFamily="2" charset="0"/>
                          <a:ea typeface="Times New Roman" panose="02020603050405020304" pitchFamily="18" charset="0"/>
                          <a:cs typeface="Arial" panose="020B0604020202020204" pitchFamily="34" charset="0"/>
                        </a:rPr>
                        <a:t>Sprains, small cuts, strains, sore throats, minor infections, mild asthma, back pain or strain, vomiting, flu, fever, sports injuries</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p>
                      <a:pPr marL="0" marR="0">
                        <a:spcBef>
                          <a:spcPts val="300"/>
                        </a:spcBef>
                        <a:spcAft>
                          <a:spcPts val="0"/>
                        </a:spcAft>
                      </a:pPr>
                      <a:r>
                        <a:rPr lang="en-US" sz="1500" i="1" dirty="0">
                          <a:solidFill>
                            <a:schemeClr val="accent5"/>
                          </a:solidFill>
                          <a:effectLst/>
                          <a:latin typeface="Raleway Medium" pitchFamily="2" charset="0"/>
                          <a:ea typeface="Times New Roman" panose="02020603050405020304" pitchFamily="18" charset="0"/>
                          <a:cs typeface="Arial" panose="020B0604020202020204" pitchFamily="34" charset="0"/>
                        </a:rPr>
                        <a:t>After hours care &amp; no appointments necessary</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9737962"/>
                  </a:ext>
                </a:extLst>
              </a:tr>
              <a:tr h="140050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dirty="0">
                          <a:solidFill>
                            <a:schemeClr val="accent2"/>
                          </a:solidFill>
                          <a:effectLst/>
                          <a:latin typeface="+mj-lt"/>
                          <a:ea typeface="Times New Roman" panose="02020603050405020304" pitchFamily="18" charset="0"/>
                          <a:cs typeface="Arial" panose="020B0604020202020204" pitchFamily="34" charset="0"/>
                        </a:rPr>
                        <a:t>Emergency Room</a:t>
                      </a:r>
                      <a:endParaRPr lang="en-US" sz="1400" b="0" dirty="0">
                        <a:solidFill>
                          <a:schemeClr val="accent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accent5"/>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500" dirty="0">
                          <a:solidFill>
                            <a:schemeClr val="accent5"/>
                          </a:solidFill>
                          <a:effectLst/>
                          <a:latin typeface="Raleway Medium" pitchFamily="2" charset="0"/>
                          <a:ea typeface="Corbel" panose="020B0503020204020204" pitchFamily="34" charset="0"/>
                          <a:cs typeface="Arial" panose="020B0604020202020204" pitchFamily="34" charset="0"/>
                        </a:rPr>
                        <a:t>Heavy bleeding, large open wounds, chest pain, spinal injuries, difficulty breathing, major burns, severe head injuries, seizures, unconsciousness, poisoning</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p>
                      <a:pPr marL="0" marR="0" algn="l">
                        <a:spcBef>
                          <a:spcPts val="300"/>
                        </a:spcBef>
                        <a:spcAft>
                          <a:spcPts val="300"/>
                        </a:spcAft>
                      </a:pPr>
                      <a:r>
                        <a:rPr lang="en-US" sz="1500" i="1" dirty="0">
                          <a:solidFill>
                            <a:schemeClr val="accent5"/>
                          </a:solidFill>
                          <a:effectLst/>
                          <a:latin typeface="Raleway Medium" pitchFamily="2" charset="0"/>
                          <a:ea typeface="Corbel" panose="020B0503020204020204" pitchFamily="34" charset="0"/>
                          <a:cs typeface="Arial" panose="020B0604020202020204" pitchFamily="34" charset="0"/>
                        </a:rPr>
                        <a:t>Life Threatening emergency</a:t>
                      </a:r>
                      <a:endParaRPr lang="en-US" sz="1500" dirty="0">
                        <a:solidFill>
                          <a:schemeClr val="accent5"/>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737425"/>
                  </a:ext>
                </a:extLst>
              </a:tr>
            </a:tbl>
          </a:graphicData>
        </a:graphic>
      </p:graphicFrame>
      <p:cxnSp>
        <p:nvCxnSpPr>
          <p:cNvPr id="2" name="Straight Connector 1">
            <a:extLst>
              <a:ext uri="{FF2B5EF4-FFF2-40B4-BE49-F238E27FC236}">
                <a16:creationId xmlns:a16="http://schemas.microsoft.com/office/drawing/2014/main" id="{80816774-AAB0-90BB-6C74-95B542711AD4}"/>
              </a:ext>
            </a:extLst>
          </p:cNvPr>
          <p:cNvCxnSpPr/>
          <p:nvPr/>
        </p:nvCxnSpPr>
        <p:spPr>
          <a:xfrm>
            <a:off x="8346558" y="1711842"/>
            <a:ext cx="0" cy="3434316"/>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aphic 1884">
            <a:extLst>
              <a:ext uri="{FF2B5EF4-FFF2-40B4-BE49-F238E27FC236}">
                <a16:creationId xmlns:a16="http://schemas.microsoft.com/office/drawing/2014/main" id="{CE8E33A8-3420-70E7-9360-9B15B50AF2B7}"/>
              </a:ext>
            </a:extLst>
          </p:cNvPr>
          <p:cNvGrpSpPr>
            <a:grpSpLocks noChangeAspect="1"/>
          </p:cNvGrpSpPr>
          <p:nvPr/>
        </p:nvGrpSpPr>
        <p:grpSpPr>
          <a:xfrm>
            <a:off x="8697432" y="1752427"/>
            <a:ext cx="533399" cy="640080"/>
            <a:chOff x="3565884" y="1787682"/>
            <a:chExt cx="304270" cy="365125"/>
          </a:xfrm>
          <a:solidFill>
            <a:schemeClr val="accent2"/>
          </a:solidFill>
        </p:grpSpPr>
        <p:sp>
          <p:nvSpPr>
            <p:cNvPr id="5" name="Freeform 328">
              <a:extLst>
                <a:ext uri="{FF2B5EF4-FFF2-40B4-BE49-F238E27FC236}">
                  <a16:creationId xmlns:a16="http://schemas.microsoft.com/office/drawing/2014/main" id="{6404A7AE-F02E-4BF6-6660-B4F9ACCE4C74}"/>
                </a:ext>
              </a:extLst>
            </p:cNvPr>
            <p:cNvSpPr/>
            <p:nvPr/>
          </p:nvSpPr>
          <p:spPr>
            <a:xfrm>
              <a:off x="3565884" y="1787682"/>
              <a:ext cx="304270" cy="365125"/>
            </a:xfrm>
            <a:custGeom>
              <a:avLst/>
              <a:gdLst>
                <a:gd name="connsiteX0" fmla="*/ 289057 w 304270"/>
                <a:gd name="connsiteY0" fmla="*/ 0 h 365125"/>
                <a:gd name="connsiteX1" fmla="*/ 15214 w 304270"/>
                <a:gd name="connsiteY1" fmla="*/ 0 h 365125"/>
                <a:gd name="connsiteX2" fmla="*/ 0 w 304270"/>
                <a:gd name="connsiteY2" fmla="*/ 15214 h 365125"/>
                <a:gd name="connsiteX3" fmla="*/ 0 w 304270"/>
                <a:gd name="connsiteY3" fmla="*/ 349911 h 365125"/>
                <a:gd name="connsiteX4" fmla="*/ 15214 w 304270"/>
                <a:gd name="connsiteY4" fmla="*/ 365125 h 365125"/>
                <a:gd name="connsiteX5" fmla="*/ 289057 w 304270"/>
                <a:gd name="connsiteY5" fmla="*/ 365125 h 365125"/>
                <a:gd name="connsiteX6" fmla="*/ 304271 w 304270"/>
                <a:gd name="connsiteY6" fmla="*/ 349911 h 365125"/>
                <a:gd name="connsiteX7" fmla="*/ 304271 w 304270"/>
                <a:gd name="connsiteY7" fmla="*/ 15214 h 365125"/>
                <a:gd name="connsiteX8" fmla="*/ 289057 w 304270"/>
                <a:gd name="connsiteY8" fmla="*/ 0 h 365125"/>
                <a:gd name="connsiteX9" fmla="*/ 273844 w 304270"/>
                <a:gd name="connsiteY9" fmla="*/ 334698 h 365125"/>
                <a:gd name="connsiteX10" fmla="*/ 30427 w 304270"/>
                <a:gd name="connsiteY10" fmla="*/ 334698 h 365125"/>
                <a:gd name="connsiteX11" fmla="*/ 30427 w 304270"/>
                <a:gd name="connsiteY11" fmla="*/ 30427 h 365125"/>
                <a:gd name="connsiteX12" fmla="*/ 273844 w 304270"/>
                <a:gd name="connsiteY12" fmla="*/ 30427 h 365125"/>
                <a:gd name="connsiteX13" fmla="*/ 273844 w 304270"/>
                <a:gd name="connsiteY13"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70" h="365125">
                  <a:moveTo>
                    <a:pt x="289057" y="0"/>
                  </a:moveTo>
                  <a:lnTo>
                    <a:pt x="15214" y="0"/>
                  </a:lnTo>
                  <a:cubicBezTo>
                    <a:pt x="6085" y="0"/>
                    <a:pt x="0" y="6085"/>
                    <a:pt x="0" y="15214"/>
                  </a:cubicBezTo>
                  <a:lnTo>
                    <a:pt x="0" y="349911"/>
                  </a:lnTo>
                  <a:cubicBezTo>
                    <a:pt x="0" y="359040"/>
                    <a:pt x="6085" y="365125"/>
                    <a:pt x="15214" y="365125"/>
                  </a:cubicBezTo>
                  <a:lnTo>
                    <a:pt x="289057" y="365125"/>
                  </a:lnTo>
                  <a:cubicBezTo>
                    <a:pt x="298185" y="365125"/>
                    <a:pt x="304271" y="359040"/>
                    <a:pt x="304271" y="349911"/>
                  </a:cubicBezTo>
                  <a:lnTo>
                    <a:pt x="304271" y="15214"/>
                  </a:lnTo>
                  <a:cubicBezTo>
                    <a:pt x="304271" y="6085"/>
                    <a:pt x="298185" y="0"/>
                    <a:pt x="289057" y="0"/>
                  </a:cubicBezTo>
                  <a:close/>
                  <a:moveTo>
                    <a:pt x="273844" y="334698"/>
                  </a:moveTo>
                  <a:lnTo>
                    <a:pt x="30427" y="334698"/>
                  </a:lnTo>
                  <a:lnTo>
                    <a:pt x="30427" y="30427"/>
                  </a:lnTo>
                  <a:lnTo>
                    <a:pt x="273844" y="30427"/>
                  </a:lnTo>
                  <a:lnTo>
                    <a:pt x="273844" y="334698"/>
                  </a:lnTo>
                  <a:close/>
                </a:path>
              </a:pathLst>
            </a:custGeom>
            <a:grpFill/>
            <a:ln w="15081" cap="flat">
              <a:noFill/>
              <a:prstDash val="solid"/>
              <a:miter/>
            </a:ln>
          </p:spPr>
          <p:txBody>
            <a:bodyPr rtlCol="0" anchor="ctr"/>
            <a:lstStyle/>
            <a:p>
              <a:endParaRPr lang="en-US"/>
            </a:p>
          </p:txBody>
        </p:sp>
        <p:sp>
          <p:nvSpPr>
            <p:cNvPr id="6" name="Freeform 329">
              <a:extLst>
                <a:ext uri="{FF2B5EF4-FFF2-40B4-BE49-F238E27FC236}">
                  <a16:creationId xmlns:a16="http://schemas.microsoft.com/office/drawing/2014/main" id="{70981190-59D7-12D5-CAC2-335FD96EDF76}"/>
                </a:ext>
              </a:extLst>
            </p:cNvPr>
            <p:cNvSpPr/>
            <p:nvPr/>
          </p:nvSpPr>
          <p:spPr>
            <a:xfrm>
              <a:off x="3702805" y="1878963"/>
              <a:ext cx="30427" cy="121708"/>
            </a:xfrm>
            <a:custGeom>
              <a:avLst/>
              <a:gdLst>
                <a:gd name="connsiteX0" fmla="*/ 15214 w 30427"/>
                <a:gd name="connsiteY0" fmla="*/ 121708 h 121708"/>
                <a:gd name="connsiteX1" fmla="*/ 30427 w 30427"/>
                <a:gd name="connsiteY1" fmla="*/ 106495 h 121708"/>
                <a:gd name="connsiteX2" fmla="*/ 30427 w 30427"/>
                <a:gd name="connsiteY2" fmla="*/ 15214 h 121708"/>
                <a:gd name="connsiteX3" fmla="*/ 15214 w 30427"/>
                <a:gd name="connsiteY3" fmla="*/ 0 h 121708"/>
                <a:gd name="connsiteX4" fmla="*/ 0 w 30427"/>
                <a:gd name="connsiteY4" fmla="*/ 15214 h 121708"/>
                <a:gd name="connsiteX5" fmla="*/ 0 w 30427"/>
                <a:gd name="connsiteY5" fmla="*/ 106495 h 121708"/>
                <a:gd name="connsiteX6" fmla="*/ 15214 w 30427"/>
                <a:gd name="connsiteY6" fmla="*/ 121708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27" h="121708">
                  <a:moveTo>
                    <a:pt x="15214" y="121708"/>
                  </a:moveTo>
                  <a:cubicBezTo>
                    <a:pt x="24342" y="121708"/>
                    <a:pt x="30427" y="115623"/>
                    <a:pt x="30427" y="106495"/>
                  </a:cubicBezTo>
                  <a:lnTo>
                    <a:pt x="30427" y="15214"/>
                  </a:lnTo>
                  <a:cubicBezTo>
                    <a:pt x="30427" y="6085"/>
                    <a:pt x="24342" y="0"/>
                    <a:pt x="15214" y="0"/>
                  </a:cubicBezTo>
                  <a:cubicBezTo>
                    <a:pt x="6085" y="0"/>
                    <a:pt x="0" y="6085"/>
                    <a:pt x="0" y="15214"/>
                  </a:cubicBezTo>
                  <a:lnTo>
                    <a:pt x="0" y="106495"/>
                  </a:lnTo>
                  <a:cubicBezTo>
                    <a:pt x="0" y="115623"/>
                    <a:pt x="6085" y="121708"/>
                    <a:pt x="15214" y="121708"/>
                  </a:cubicBezTo>
                  <a:close/>
                </a:path>
              </a:pathLst>
            </a:custGeom>
            <a:grpFill/>
            <a:ln w="15081" cap="flat">
              <a:noFill/>
              <a:prstDash val="solid"/>
              <a:miter/>
            </a:ln>
          </p:spPr>
          <p:txBody>
            <a:bodyPr rtlCol="0" anchor="ctr"/>
            <a:lstStyle/>
            <a:p>
              <a:endParaRPr lang="en-US"/>
            </a:p>
          </p:txBody>
        </p:sp>
        <p:sp>
          <p:nvSpPr>
            <p:cNvPr id="7" name="Freeform 330">
              <a:extLst>
                <a:ext uri="{FF2B5EF4-FFF2-40B4-BE49-F238E27FC236}">
                  <a16:creationId xmlns:a16="http://schemas.microsoft.com/office/drawing/2014/main" id="{987F2482-34F1-EB1A-2821-2BAC9EC7DDF2}"/>
                </a:ext>
              </a:extLst>
            </p:cNvPr>
            <p:cNvSpPr/>
            <p:nvPr/>
          </p:nvSpPr>
          <p:spPr>
            <a:xfrm>
              <a:off x="3702805" y="2031098"/>
              <a:ext cx="30427" cy="30427"/>
            </a:xfrm>
            <a:custGeom>
              <a:avLst/>
              <a:gdLst>
                <a:gd name="connsiteX0" fmla="*/ 30427 w 30427"/>
                <a:gd name="connsiteY0" fmla="*/ 15214 h 30427"/>
                <a:gd name="connsiteX1" fmla="*/ 15214 w 30427"/>
                <a:gd name="connsiteY1" fmla="*/ 30427 h 30427"/>
                <a:gd name="connsiteX2" fmla="*/ 0 w 30427"/>
                <a:gd name="connsiteY2" fmla="*/ 15214 h 30427"/>
                <a:gd name="connsiteX3" fmla="*/ 15214 w 30427"/>
                <a:gd name="connsiteY3" fmla="*/ 0 h 30427"/>
                <a:gd name="connsiteX4" fmla="*/ 30427 w 30427"/>
                <a:gd name="connsiteY4" fmla="*/ 15214 h 3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7" h="30427">
                  <a:moveTo>
                    <a:pt x="30427" y="15214"/>
                  </a:moveTo>
                  <a:cubicBezTo>
                    <a:pt x="30427" y="23616"/>
                    <a:pt x="23616" y="30427"/>
                    <a:pt x="15214" y="30427"/>
                  </a:cubicBezTo>
                  <a:cubicBezTo>
                    <a:pt x="6811" y="30427"/>
                    <a:pt x="0" y="23616"/>
                    <a:pt x="0" y="15214"/>
                  </a:cubicBezTo>
                  <a:cubicBezTo>
                    <a:pt x="0" y="6811"/>
                    <a:pt x="6811" y="0"/>
                    <a:pt x="15214" y="0"/>
                  </a:cubicBezTo>
                  <a:cubicBezTo>
                    <a:pt x="23616" y="0"/>
                    <a:pt x="30427" y="6811"/>
                    <a:pt x="30427" y="15214"/>
                  </a:cubicBezTo>
                  <a:close/>
                </a:path>
              </a:pathLst>
            </a:custGeom>
            <a:grpFill/>
            <a:ln w="15081" cap="flat">
              <a:noFill/>
              <a:prstDash val="solid"/>
              <a:miter/>
            </a:ln>
          </p:spPr>
          <p:txBody>
            <a:bodyPr rtlCol="0" anchor="ctr"/>
            <a:lstStyle/>
            <a:p>
              <a:endParaRPr lang="en-US"/>
            </a:p>
          </p:txBody>
        </p:sp>
      </p:grpSp>
      <p:sp>
        <p:nvSpPr>
          <p:cNvPr id="8" name="Content Placeholder 1">
            <a:extLst>
              <a:ext uri="{FF2B5EF4-FFF2-40B4-BE49-F238E27FC236}">
                <a16:creationId xmlns:a16="http://schemas.microsoft.com/office/drawing/2014/main" id="{145BA88A-0683-F5C5-2725-AA8A2C55AF02}"/>
              </a:ext>
            </a:extLst>
          </p:cNvPr>
          <p:cNvSpPr txBox="1">
            <a:spLocks/>
          </p:cNvSpPr>
          <p:nvPr/>
        </p:nvSpPr>
        <p:spPr>
          <a:xfrm>
            <a:off x="8559210" y="2629233"/>
            <a:ext cx="2559064" cy="2046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8000"/>
              </a:lnSpc>
              <a:buNone/>
              <a:defRPr/>
            </a:pPr>
            <a:r>
              <a:rPr kumimoji="0" lang="en-US" b="0" i="0" u="none" strike="noStrike" kern="0" cap="none" spc="0" normalizeH="0" baseline="0" noProof="0" dirty="0">
                <a:ln>
                  <a:noFill/>
                </a:ln>
                <a:solidFill>
                  <a:schemeClr val="accent5"/>
                </a:solidFill>
                <a:effectLst/>
                <a:uLnTx/>
                <a:uFillTx/>
                <a:latin typeface="Raleway Medium"/>
                <a:ea typeface="+mn-ea"/>
                <a:cs typeface="+mn-cs"/>
              </a:rPr>
              <a:t>For less serious issues, skip the ER. Save time </a:t>
            </a:r>
            <a:br>
              <a:rPr kumimoji="0" lang="en-US" b="0" i="0" u="none" strike="noStrike" kern="0" cap="none" spc="0" normalizeH="0" baseline="0" noProof="0" dirty="0">
                <a:ln>
                  <a:noFill/>
                </a:ln>
                <a:solidFill>
                  <a:schemeClr val="accent5"/>
                </a:solidFill>
                <a:effectLst/>
                <a:uLnTx/>
                <a:uFillTx/>
                <a:latin typeface="Raleway Medium"/>
                <a:ea typeface="+mn-ea"/>
                <a:cs typeface="+mn-cs"/>
              </a:rPr>
            </a:br>
            <a:r>
              <a:rPr kumimoji="0" lang="en-US" b="0" i="0" u="none" strike="noStrike" kern="0" cap="none" spc="0" normalizeH="0" baseline="0" noProof="0" dirty="0">
                <a:ln>
                  <a:noFill/>
                </a:ln>
                <a:solidFill>
                  <a:schemeClr val="accent5"/>
                </a:solidFill>
                <a:effectLst/>
                <a:uLnTx/>
                <a:uFillTx/>
                <a:latin typeface="Raleway Medium"/>
                <a:ea typeface="+mn-ea"/>
                <a:cs typeface="+mn-cs"/>
              </a:rPr>
              <a:t>and money by using telemedicine or by visiting your PCP, a retail health clinic or urgent care center</a:t>
            </a:r>
            <a:r>
              <a:rPr lang="en-US" kern="0" dirty="0">
                <a:solidFill>
                  <a:schemeClr val="accent5"/>
                </a:solidFill>
                <a:latin typeface="Raleway Medium"/>
              </a:rPr>
              <a:t>.</a:t>
            </a:r>
            <a:endParaRPr kumimoji="0" lang="en-US" b="0" i="0" u="none" strike="noStrike" kern="0" cap="none" spc="0" normalizeH="0" baseline="0" noProof="0" dirty="0">
              <a:ln>
                <a:noFill/>
              </a:ln>
              <a:solidFill>
                <a:schemeClr val="accent5"/>
              </a:solidFill>
              <a:effectLst/>
              <a:uLnTx/>
              <a:uFillTx/>
              <a:latin typeface="Raleway Medium"/>
              <a:ea typeface="+mn-ea"/>
              <a:cs typeface="+mn-cs"/>
            </a:endParaRPr>
          </a:p>
        </p:txBody>
      </p:sp>
      <p:grpSp>
        <p:nvGrpSpPr>
          <p:cNvPr id="9" name="Graphic 1494">
            <a:extLst>
              <a:ext uri="{FF2B5EF4-FFF2-40B4-BE49-F238E27FC236}">
                <a16:creationId xmlns:a16="http://schemas.microsoft.com/office/drawing/2014/main" id="{5E41EE10-2DB5-38D6-1D27-9EA8CD6153DA}"/>
              </a:ext>
            </a:extLst>
          </p:cNvPr>
          <p:cNvGrpSpPr>
            <a:grpSpLocks noChangeAspect="1"/>
          </p:cNvGrpSpPr>
          <p:nvPr/>
        </p:nvGrpSpPr>
        <p:grpSpPr>
          <a:xfrm>
            <a:off x="1088053" y="2030994"/>
            <a:ext cx="301756" cy="301756"/>
            <a:chOff x="2585053" y="5558571"/>
            <a:chExt cx="365125" cy="365125"/>
          </a:xfrm>
          <a:solidFill>
            <a:schemeClr val="accent2"/>
          </a:solidFill>
        </p:grpSpPr>
        <p:sp>
          <p:nvSpPr>
            <p:cNvPr id="11" name="Freeform 10">
              <a:extLst>
                <a:ext uri="{FF2B5EF4-FFF2-40B4-BE49-F238E27FC236}">
                  <a16:creationId xmlns:a16="http://schemas.microsoft.com/office/drawing/2014/main" id="{CB6BBE9B-0DDD-C22C-FEB7-0D14810B25FF}"/>
                </a:ext>
              </a:extLst>
            </p:cNvPr>
            <p:cNvSpPr/>
            <p:nvPr/>
          </p:nvSpPr>
          <p:spPr>
            <a:xfrm>
              <a:off x="2585053" y="5558571"/>
              <a:ext cx="365125" cy="365125"/>
            </a:xfrm>
            <a:custGeom>
              <a:avLst/>
              <a:gdLst>
                <a:gd name="connsiteX0" fmla="*/ 349911 w 365125"/>
                <a:gd name="connsiteY0" fmla="*/ 60854 h 365125"/>
                <a:gd name="connsiteX1" fmla="*/ 258630 w 365125"/>
                <a:gd name="connsiteY1" fmla="*/ 60854 h 365125"/>
                <a:gd name="connsiteX2" fmla="*/ 258630 w 365125"/>
                <a:gd name="connsiteY2" fmla="*/ 15214 h 365125"/>
                <a:gd name="connsiteX3" fmla="*/ 243417 w 365125"/>
                <a:gd name="connsiteY3" fmla="*/ 0 h 365125"/>
                <a:gd name="connsiteX4" fmla="*/ 121708 w 365125"/>
                <a:gd name="connsiteY4" fmla="*/ 0 h 365125"/>
                <a:gd name="connsiteX5" fmla="*/ 106495 w 365125"/>
                <a:gd name="connsiteY5" fmla="*/ 15214 h 365125"/>
                <a:gd name="connsiteX6" fmla="*/ 106495 w 365125"/>
                <a:gd name="connsiteY6" fmla="*/ 60854 h 365125"/>
                <a:gd name="connsiteX7" fmla="*/ 15214 w 365125"/>
                <a:gd name="connsiteY7" fmla="*/ 60854 h 365125"/>
                <a:gd name="connsiteX8" fmla="*/ 0 w 365125"/>
                <a:gd name="connsiteY8" fmla="*/ 76068 h 365125"/>
                <a:gd name="connsiteX9" fmla="*/ 0 w 365125"/>
                <a:gd name="connsiteY9" fmla="*/ 349911 h 365125"/>
                <a:gd name="connsiteX10" fmla="*/ 15214 w 365125"/>
                <a:gd name="connsiteY10" fmla="*/ 365125 h 365125"/>
                <a:gd name="connsiteX11" fmla="*/ 349911 w 365125"/>
                <a:gd name="connsiteY11" fmla="*/ 365125 h 365125"/>
                <a:gd name="connsiteX12" fmla="*/ 365125 w 365125"/>
                <a:gd name="connsiteY12" fmla="*/ 349911 h 365125"/>
                <a:gd name="connsiteX13" fmla="*/ 365125 w 365125"/>
                <a:gd name="connsiteY13" fmla="*/ 76068 h 365125"/>
                <a:gd name="connsiteX14" fmla="*/ 349911 w 365125"/>
                <a:gd name="connsiteY14" fmla="*/ 60854 h 365125"/>
                <a:gd name="connsiteX15" fmla="*/ 136922 w 365125"/>
                <a:gd name="connsiteY15" fmla="*/ 30427 h 365125"/>
                <a:gd name="connsiteX16" fmla="*/ 228203 w 365125"/>
                <a:gd name="connsiteY16" fmla="*/ 30427 h 365125"/>
                <a:gd name="connsiteX17" fmla="*/ 228203 w 365125"/>
                <a:gd name="connsiteY17" fmla="*/ 60854 h 365125"/>
                <a:gd name="connsiteX18" fmla="*/ 136922 w 365125"/>
                <a:gd name="connsiteY18" fmla="*/ 60854 h 365125"/>
                <a:gd name="connsiteX19" fmla="*/ 136922 w 365125"/>
                <a:gd name="connsiteY19" fmla="*/ 30427 h 365125"/>
                <a:gd name="connsiteX20" fmla="*/ 334698 w 365125"/>
                <a:gd name="connsiteY20" fmla="*/ 334698 h 365125"/>
                <a:gd name="connsiteX21" fmla="*/ 30427 w 365125"/>
                <a:gd name="connsiteY21" fmla="*/ 334698 h 365125"/>
                <a:gd name="connsiteX22" fmla="*/ 30427 w 365125"/>
                <a:gd name="connsiteY22" fmla="*/ 91281 h 365125"/>
                <a:gd name="connsiteX23" fmla="*/ 334698 w 365125"/>
                <a:gd name="connsiteY23" fmla="*/ 91281 h 365125"/>
                <a:gd name="connsiteX24" fmla="*/ 334698 w 365125"/>
                <a:gd name="connsiteY2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5125" h="365125">
                  <a:moveTo>
                    <a:pt x="349911" y="60854"/>
                  </a:moveTo>
                  <a:lnTo>
                    <a:pt x="258630" y="60854"/>
                  </a:lnTo>
                  <a:lnTo>
                    <a:pt x="258630" y="15214"/>
                  </a:lnTo>
                  <a:cubicBezTo>
                    <a:pt x="258630" y="6085"/>
                    <a:pt x="252545" y="0"/>
                    <a:pt x="243417" y="0"/>
                  </a:cubicBezTo>
                  <a:lnTo>
                    <a:pt x="121708" y="0"/>
                  </a:lnTo>
                  <a:cubicBezTo>
                    <a:pt x="112580" y="0"/>
                    <a:pt x="106495" y="6085"/>
                    <a:pt x="106495" y="15214"/>
                  </a:cubicBezTo>
                  <a:lnTo>
                    <a:pt x="106495" y="60854"/>
                  </a:lnTo>
                  <a:lnTo>
                    <a:pt x="15214" y="60854"/>
                  </a:lnTo>
                  <a:cubicBezTo>
                    <a:pt x="6085" y="60854"/>
                    <a:pt x="0" y="66940"/>
                    <a:pt x="0" y="76068"/>
                  </a:cubicBezTo>
                  <a:lnTo>
                    <a:pt x="0" y="349911"/>
                  </a:lnTo>
                  <a:cubicBezTo>
                    <a:pt x="0" y="359040"/>
                    <a:pt x="6085" y="365125"/>
                    <a:pt x="15214" y="365125"/>
                  </a:cubicBezTo>
                  <a:lnTo>
                    <a:pt x="349911" y="365125"/>
                  </a:lnTo>
                  <a:cubicBezTo>
                    <a:pt x="359040" y="365125"/>
                    <a:pt x="365125" y="359040"/>
                    <a:pt x="365125" y="349911"/>
                  </a:cubicBezTo>
                  <a:lnTo>
                    <a:pt x="365125" y="76068"/>
                  </a:lnTo>
                  <a:cubicBezTo>
                    <a:pt x="365125" y="66940"/>
                    <a:pt x="359040" y="60854"/>
                    <a:pt x="349911" y="60854"/>
                  </a:cubicBezTo>
                  <a:close/>
                  <a:moveTo>
                    <a:pt x="136922" y="30427"/>
                  </a:moveTo>
                  <a:lnTo>
                    <a:pt x="228203" y="30427"/>
                  </a:lnTo>
                  <a:lnTo>
                    <a:pt x="228203" y="60854"/>
                  </a:lnTo>
                  <a:lnTo>
                    <a:pt x="136922" y="60854"/>
                  </a:lnTo>
                  <a:lnTo>
                    <a:pt x="136922" y="30427"/>
                  </a:lnTo>
                  <a:close/>
                  <a:moveTo>
                    <a:pt x="334698" y="334698"/>
                  </a:moveTo>
                  <a:lnTo>
                    <a:pt x="30427" y="334698"/>
                  </a:lnTo>
                  <a:lnTo>
                    <a:pt x="30427" y="91281"/>
                  </a:lnTo>
                  <a:lnTo>
                    <a:pt x="334698" y="91281"/>
                  </a:lnTo>
                  <a:lnTo>
                    <a:pt x="334698" y="334698"/>
                  </a:lnTo>
                  <a:close/>
                </a:path>
              </a:pathLst>
            </a:custGeom>
            <a:grpFill/>
            <a:ln w="1508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508DDDA-DD86-A649-6008-766A9E0C5CD5}"/>
                </a:ext>
              </a:extLst>
            </p:cNvPr>
            <p:cNvSpPr/>
            <p:nvPr/>
          </p:nvSpPr>
          <p:spPr>
            <a:xfrm>
              <a:off x="2676334" y="5680279"/>
              <a:ext cx="182562" cy="182562"/>
            </a:xfrm>
            <a:custGeom>
              <a:avLst/>
              <a:gdLst>
                <a:gd name="connsiteX0" fmla="*/ 15214 w 182562"/>
                <a:gd name="connsiteY0" fmla="*/ 136922 h 182562"/>
                <a:gd name="connsiteX1" fmla="*/ 45641 w 182562"/>
                <a:gd name="connsiteY1" fmla="*/ 136922 h 182562"/>
                <a:gd name="connsiteX2" fmla="*/ 45641 w 182562"/>
                <a:gd name="connsiteY2" fmla="*/ 167349 h 182562"/>
                <a:gd name="connsiteX3" fmla="*/ 60854 w 182562"/>
                <a:gd name="connsiteY3" fmla="*/ 182563 h 182562"/>
                <a:gd name="connsiteX4" fmla="*/ 121708 w 182562"/>
                <a:gd name="connsiteY4" fmla="*/ 182563 h 182562"/>
                <a:gd name="connsiteX5" fmla="*/ 136922 w 182562"/>
                <a:gd name="connsiteY5" fmla="*/ 167349 h 182562"/>
                <a:gd name="connsiteX6" fmla="*/ 136922 w 182562"/>
                <a:gd name="connsiteY6" fmla="*/ 136922 h 182562"/>
                <a:gd name="connsiteX7" fmla="*/ 167349 w 182562"/>
                <a:gd name="connsiteY7" fmla="*/ 136922 h 182562"/>
                <a:gd name="connsiteX8" fmla="*/ 182563 w 182562"/>
                <a:gd name="connsiteY8" fmla="*/ 121708 h 182562"/>
                <a:gd name="connsiteX9" fmla="*/ 182563 w 182562"/>
                <a:gd name="connsiteY9" fmla="*/ 60854 h 182562"/>
                <a:gd name="connsiteX10" fmla="*/ 167349 w 182562"/>
                <a:gd name="connsiteY10" fmla="*/ 45641 h 182562"/>
                <a:gd name="connsiteX11" fmla="*/ 136922 w 182562"/>
                <a:gd name="connsiteY11" fmla="*/ 45641 h 182562"/>
                <a:gd name="connsiteX12" fmla="*/ 136922 w 182562"/>
                <a:gd name="connsiteY12" fmla="*/ 15214 h 182562"/>
                <a:gd name="connsiteX13" fmla="*/ 121708 w 182562"/>
                <a:gd name="connsiteY13" fmla="*/ 0 h 182562"/>
                <a:gd name="connsiteX14" fmla="*/ 60854 w 182562"/>
                <a:gd name="connsiteY14" fmla="*/ 0 h 182562"/>
                <a:gd name="connsiteX15" fmla="*/ 45641 w 182562"/>
                <a:gd name="connsiteY15" fmla="*/ 15214 h 182562"/>
                <a:gd name="connsiteX16" fmla="*/ 45641 w 182562"/>
                <a:gd name="connsiteY16" fmla="*/ 45641 h 182562"/>
                <a:gd name="connsiteX17" fmla="*/ 15214 w 182562"/>
                <a:gd name="connsiteY17" fmla="*/ 45641 h 182562"/>
                <a:gd name="connsiteX18" fmla="*/ 0 w 182562"/>
                <a:gd name="connsiteY18" fmla="*/ 60854 h 182562"/>
                <a:gd name="connsiteX19" fmla="*/ 0 w 182562"/>
                <a:gd name="connsiteY19" fmla="*/ 121708 h 182562"/>
                <a:gd name="connsiteX20" fmla="*/ 15214 w 182562"/>
                <a:gd name="connsiteY20" fmla="*/ 136922 h 182562"/>
                <a:gd name="connsiteX21" fmla="*/ 30427 w 182562"/>
                <a:gd name="connsiteY21" fmla="*/ 76068 h 182562"/>
                <a:gd name="connsiteX22" fmla="*/ 60854 w 182562"/>
                <a:gd name="connsiteY22" fmla="*/ 76068 h 182562"/>
                <a:gd name="connsiteX23" fmla="*/ 76068 w 182562"/>
                <a:gd name="connsiteY23" fmla="*/ 60854 h 182562"/>
                <a:gd name="connsiteX24" fmla="*/ 76068 w 182562"/>
                <a:gd name="connsiteY24" fmla="*/ 30427 h 182562"/>
                <a:gd name="connsiteX25" fmla="*/ 106495 w 182562"/>
                <a:gd name="connsiteY25" fmla="*/ 30427 h 182562"/>
                <a:gd name="connsiteX26" fmla="*/ 106495 w 182562"/>
                <a:gd name="connsiteY26" fmla="*/ 60854 h 182562"/>
                <a:gd name="connsiteX27" fmla="*/ 121708 w 182562"/>
                <a:gd name="connsiteY27" fmla="*/ 76068 h 182562"/>
                <a:gd name="connsiteX28" fmla="*/ 152135 w 182562"/>
                <a:gd name="connsiteY28" fmla="*/ 76068 h 182562"/>
                <a:gd name="connsiteX29" fmla="*/ 152135 w 182562"/>
                <a:gd name="connsiteY29" fmla="*/ 106495 h 182562"/>
                <a:gd name="connsiteX30" fmla="*/ 121708 w 182562"/>
                <a:gd name="connsiteY30" fmla="*/ 106495 h 182562"/>
                <a:gd name="connsiteX31" fmla="*/ 106495 w 182562"/>
                <a:gd name="connsiteY31" fmla="*/ 121708 h 182562"/>
                <a:gd name="connsiteX32" fmla="*/ 106495 w 182562"/>
                <a:gd name="connsiteY32" fmla="*/ 152135 h 182562"/>
                <a:gd name="connsiteX33" fmla="*/ 76068 w 182562"/>
                <a:gd name="connsiteY33" fmla="*/ 152135 h 182562"/>
                <a:gd name="connsiteX34" fmla="*/ 76068 w 182562"/>
                <a:gd name="connsiteY34" fmla="*/ 121708 h 182562"/>
                <a:gd name="connsiteX35" fmla="*/ 60854 w 182562"/>
                <a:gd name="connsiteY35" fmla="*/ 106495 h 182562"/>
                <a:gd name="connsiteX36" fmla="*/ 30427 w 182562"/>
                <a:gd name="connsiteY36" fmla="*/ 106495 h 182562"/>
                <a:gd name="connsiteX37" fmla="*/ 30427 w 182562"/>
                <a:gd name="connsiteY37" fmla="*/ 76068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562" h="182562">
                  <a:moveTo>
                    <a:pt x="15214" y="136922"/>
                  </a:moveTo>
                  <a:lnTo>
                    <a:pt x="45641" y="136922"/>
                  </a:lnTo>
                  <a:lnTo>
                    <a:pt x="45641" y="167349"/>
                  </a:lnTo>
                  <a:cubicBezTo>
                    <a:pt x="45641" y="176477"/>
                    <a:pt x="51726" y="182563"/>
                    <a:pt x="60854" y="182563"/>
                  </a:cubicBezTo>
                  <a:lnTo>
                    <a:pt x="121708" y="182563"/>
                  </a:lnTo>
                  <a:cubicBezTo>
                    <a:pt x="130836" y="182563"/>
                    <a:pt x="136922" y="176477"/>
                    <a:pt x="136922" y="167349"/>
                  </a:cubicBezTo>
                  <a:lnTo>
                    <a:pt x="136922" y="136922"/>
                  </a:lnTo>
                  <a:lnTo>
                    <a:pt x="167349" y="136922"/>
                  </a:lnTo>
                  <a:cubicBezTo>
                    <a:pt x="176477" y="136922"/>
                    <a:pt x="182563" y="130836"/>
                    <a:pt x="182563" y="121708"/>
                  </a:cubicBezTo>
                  <a:lnTo>
                    <a:pt x="182563" y="60854"/>
                  </a:lnTo>
                  <a:cubicBezTo>
                    <a:pt x="182563" y="51726"/>
                    <a:pt x="176477" y="45641"/>
                    <a:pt x="167349" y="45641"/>
                  </a:cubicBezTo>
                  <a:lnTo>
                    <a:pt x="136922" y="45641"/>
                  </a:lnTo>
                  <a:lnTo>
                    <a:pt x="136922" y="15214"/>
                  </a:lnTo>
                  <a:cubicBezTo>
                    <a:pt x="136922" y="6085"/>
                    <a:pt x="130836" y="0"/>
                    <a:pt x="121708" y="0"/>
                  </a:cubicBezTo>
                  <a:lnTo>
                    <a:pt x="60854" y="0"/>
                  </a:lnTo>
                  <a:cubicBezTo>
                    <a:pt x="51726" y="0"/>
                    <a:pt x="45641" y="6085"/>
                    <a:pt x="45641" y="15214"/>
                  </a:cubicBezTo>
                  <a:lnTo>
                    <a:pt x="45641" y="45641"/>
                  </a:lnTo>
                  <a:lnTo>
                    <a:pt x="15214" y="45641"/>
                  </a:lnTo>
                  <a:cubicBezTo>
                    <a:pt x="6085" y="45641"/>
                    <a:pt x="0" y="51726"/>
                    <a:pt x="0" y="60854"/>
                  </a:cubicBezTo>
                  <a:lnTo>
                    <a:pt x="0" y="121708"/>
                  </a:lnTo>
                  <a:cubicBezTo>
                    <a:pt x="0" y="130836"/>
                    <a:pt x="6085" y="136922"/>
                    <a:pt x="15214" y="136922"/>
                  </a:cubicBezTo>
                  <a:close/>
                  <a:moveTo>
                    <a:pt x="30427" y="76068"/>
                  </a:moveTo>
                  <a:lnTo>
                    <a:pt x="60854" y="76068"/>
                  </a:lnTo>
                  <a:cubicBezTo>
                    <a:pt x="69982" y="76068"/>
                    <a:pt x="76068" y="69982"/>
                    <a:pt x="76068" y="60854"/>
                  </a:cubicBezTo>
                  <a:lnTo>
                    <a:pt x="76068" y="30427"/>
                  </a:lnTo>
                  <a:lnTo>
                    <a:pt x="106495" y="30427"/>
                  </a:lnTo>
                  <a:lnTo>
                    <a:pt x="106495" y="60854"/>
                  </a:lnTo>
                  <a:cubicBezTo>
                    <a:pt x="106495" y="69982"/>
                    <a:pt x="112580" y="76068"/>
                    <a:pt x="121708" y="76068"/>
                  </a:cubicBezTo>
                  <a:lnTo>
                    <a:pt x="152135" y="76068"/>
                  </a:lnTo>
                  <a:lnTo>
                    <a:pt x="152135" y="106495"/>
                  </a:lnTo>
                  <a:lnTo>
                    <a:pt x="121708" y="106495"/>
                  </a:lnTo>
                  <a:cubicBezTo>
                    <a:pt x="112580" y="106495"/>
                    <a:pt x="106495" y="112580"/>
                    <a:pt x="106495" y="121708"/>
                  </a:cubicBezTo>
                  <a:lnTo>
                    <a:pt x="106495" y="152135"/>
                  </a:lnTo>
                  <a:lnTo>
                    <a:pt x="76068" y="152135"/>
                  </a:lnTo>
                  <a:lnTo>
                    <a:pt x="76068" y="121708"/>
                  </a:lnTo>
                  <a:cubicBezTo>
                    <a:pt x="76068" y="112580"/>
                    <a:pt x="69982" y="106495"/>
                    <a:pt x="60854" y="106495"/>
                  </a:cubicBezTo>
                  <a:lnTo>
                    <a:pt x="30427" y="106495"/>
                  </a:lnTo>
                  <a:lnTo>
                    <a:pt x="30427" y="76068"/>
                  </a:lnTo>
                  <a:close/>
                </a:path>
              </a:pathLst>
            </a:custGeom>
            <a:grpFill/>
            <a:ln w="15081" cap="flat">
              <a:noFill/>
              <a:prstDash val="solid"/>
              <a:miter/>
            </a:ln>
          </p:spPr>
          <p:txBody>
            <a:bodyPr rtlCol="0" anchor="ctr"/>
            <a:lstStyle/>
            <a:p>
              <a:endParaRPr lang="en-US"/>
            </a:p>
          </p:txBody>
        </p:sp>
      </p:grpSp>
      <p:sp>
        <p:nvSpPr>
          <p:cNvPr id="14" name="Graphic 2076">
            <a:extLst>
              <a:ext uri="{FF2B5EF4-FFF2-40B4-BE49-F238E27FC236}">
                <a16:creationId xmlns:a16="http://schemas.microsoft.com/office/drawing/2014/main" id="{82290155-4639-A6B0-F74B-73C3EE5F06DE}"/>
              </a:ext>
            </a:extLst>
          </p:cNvPr>
          <p:cNvSpPr>
            <a:spLocks noChangeAspect="1"/>
          </p:cNvSpPr>
          <p:nvPr/>
        </p:nvSpPr>
        <p:spPr>
          <a:xfrm>
            <a:off x="1100627" y="2934018"/>
            <a:ext cx="276609" cy="301756"/>
          </a:xfrm>
          <a:custGeom>
            <a:avLst/>
            <a:gdLst>
              <a:gd name="connsiteX0" fmla="*/ 167349 w 334697"/>
              <a:gd name="connsiteY0" fmla="*/ 0 h 365125"/>
              <a:gd name="connsiteX1" fmla="*/ 0 w 334697"/>
              <a:gd name="connsiteY1" fmla="*/ 167349 h 365125"/>
              <a:gd name="connsiteX2" fmla="*/ 0 w 334697"/>
              <a:gd name="connsiteY2" fmla="*/ 182563 h 365125"/>
              <a:gd name="connsiteX3" fmla="*/ 0 w 334697"/>
              <a:gd name="connsiteY3" fmla="*/ 258630 h 365125"/>
              <a:gd name="connsiteX4" fmla="*/ 45641 w 334697"/>
              <a:gd name="connsiteY4" fmla="*/ 304271 h 365125"/>
              <a:gd name="connsiteX5" fmla="*/ 91281 w 334697"/>
              <a:gd name="connsiteY5" fmla="*/ 304271 h 365125"/>
              <a:gd name="connsiteX6" fmla="*/ 106495 w 334697"/>
              <a:gd name="connsiteY6" fmla="*/ 289057 h 365125"/>
              <a:gd name="connsiteX7" fmla="*/ 106495 w 334697"/>
              <a:gd name="connsiteY7" fmla="*/ 182563 h 365125"/>
              <a:gd name="connsiteX8" fmla="*/ 91281 w 334697"/>
              <a:gd name="connsiteY8" fmla="*/ 167349 h 365125"/>
              <a:gd name="connsiteX9" fmla="*/ 30427 w 334697"/>
              <a:gd name="connsiteY9" fmla="*/ 167349 h 365125"/>
              <a:gd name="connsiteX10" fmla="*/ 167349 w 334697"/>
              <a:gd name="connsiteY10" fmla="*/ 30427 h 365125"/>
              <a:gd name="connsiteX11" fmla="*/ 304271 w 334697"/>
              <a:gd name="connsiteY11" fmla="*/ 167349 h 365125"/>
              <a:gd name="connsiteX12" fmla="*/ 243417 w 334697"/>
              <a:gd name="connsiteY12" fmla="*/ 167349 h 365125"/>
              <a:gd name="connsiteX13" fmla="*/ 228203 w 334697"/>
              <a:gd name="connsiteY13" fmla="*/ 182563 h 365125"/>
              <a:gd name="connsiteX14" fmla="*/ 228203 w 334697"/>
              <a:gd name="connsiteY14" fmla="*/ 289057 h 365125"/>
              <a:gd name="connsiteX15" fmla="*/ 243417 w 334697"/>
              <a:gd name="connsiteY15" fmla="*/ 304271 h 365125"/>
              <a:gd name="connsiteX16" fmla="*/ 289057 w 334697"/>
              <a:gd name="connsiteY16" fmla="*/ 304271 h 365125"/>
              <a:gd name="connsiteX17" fmla="*/ 304271 w 334697"/>
              <a:gd name="connsiteY17" fmla="*/ 301228 h 365125"/>
              <a:gd name="connsiteX18" fmla="*/ 304271 w 334697"/>
              <a:gd name="connsiteY18" fmla="*/ 304271 h 365125"/>
              <a:gd name="connsiteX19" fmla="*/ 273844 w 334697"/>
              <a:gd name="connsiteY19" fmla="*/ 334698 h 365125"/>
              <a:gd name="connsiteX20" fmla="*/ 197776 w 334697"/>
              <a:gd name="connsiteY20" fmla="*/ 334698 h 365125"/>
              <a:gd name="connsiteX21" fmla="*/ 182563 w 334697"/>
              <a:gd name="connsiteY21" fmla="*/ 349911 h 365125"/>
              <a:gd name="connsiteX22" fmla="*/ 197776 w 334697"/>
              <a:gd name="connsiteY22" fmla="*/ 365125 h 365125"/>
              <a:gd name="connsiteX23" fmla="*/ 273844 w 334697"/>
              <a:gd name="connsiteY23" fmla="*/ 365125 h 365125"/>
              <a:gd name="connsiteX24" fmla="*/ 334698 w 334697"/>
              <a:gd name="connsiteY24" fmla="*/ 304271 h 365125"/>
              <a:gd name="connsiteX25" fmla="*/ 334698 w 334697"/>
              <a:gd name="connsiteY25" fmla="*/ 258630 h 365125"/>
              <a:gd name="connsiteX26" fmla="*/ 334698 w 334697"/>
              <a:gd name="connsiteY26" fmla="*/ 167349 h 365125"/>
              <a:gd name="connsiteX27" fmla="*/ 167349 w 334697"/>
              <a:gd name="connsiteY27" fmla="*/ 0 h 365125"/>
              <a:gd name="connsiteX28" fmla="*/ 76068 w 334697"/>
              <a:gd name="connsiteY28" fmla="*/ 197776 h 365125"/>
              <a:gd name="connsiteX29" fmla="*/ 76068 w 334697"/>
              <a:gd name="connsiteY29" fmla="*/ 273844 h 365125"/>
              <a:gd name="connsiteX30" fmla="*/ 45641 w 334697"/>
              <a:gd name="connsiteY30" fmla="*/ 273844 h 365125"/>
              <a:gd name="connsiteX31" fmla="*/ 30427 w 334697"/>
              <a:gd name="connsiteY31" fmla="*/ 258630 h 365125"/>
              <a:gd name="connsiteX32" fmla="*/ 30427 w 334697"/>
              <a:gd name="connsiteY32" fmla="*/ 197776 h 365125"/>
              <a:gd name="connsiteX33" fmla="*/ 76068 w 334697"/>
              <a:gd name="connsiteY33" fmla="*/ 197776 h 365125"/>
              <a:gd name="connsiteX34" fmla="*/ 289057 w 334697"/>
              <a:gd name="connsiteY34" fmla="*/ 273844 h 365125"/>
              <a:gd name="connsiteX35" fmla="*/ 258630 w 334697"/>
              <a:gd name="connsiteY35" fmla="*/ 273844 h 365125"/>
              <a:gd name="connsiteX36" fmla="*/ 258630 w 334697"/>
              <a:gd name="connsiteY36" fmla="*/ 197776 h 365125"/>
              <a:gd name="connsiteX37" fmla="*/ 304271 w 334697"/>
              <a:gd name="connsiteY37" fmla="*/ 197776 h 365125"/>
              <a:gd name="connsiteX38" fmla="*/ 304271 w 334697"/>
              <a:gd name="connsiteY38" fmla="*/ 258630 h 365125"/>
              <a:gd name="connsiteX39" fmla="*/ 289057 w 334697"/>
              <a:gd name="connsiteY39" fmla="*/ 273844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4697" h="365125">
                <a:moveTo>
                  <a:pt x="167349" y="0"/>
                </a:moveTo>
                <a:cubicBezTo>
                  <a:pt x="74546" y="0"/>
                  <a:pt x="0" y="74546"/>
                  <a:pt x="0" y="167349"/>
                </a:cubicBezTo>
                <a:lnTo>
                  <a:pt x="0" y="182563"/>
                </a:lnTo>
                <a:lnTo>
                  <a:pt x="0" y="258630"/>
                </a:lnTo>
                <a:cubicBezTo>
                  <a:pt x="0" y="284493"/>
                  <a:pt x="19778" y="304271"/>
                  <a:pt x="45641" y="304271"/>
                </a:cubicBezTo>
                <a:lnTo>
                  <a:pt x="91281" y="304271"/>
                </a:lnTo>
                <a:cubicBezTo>
                  <a:pt x="100409" y="304271"/>
                  <a:pt x="106495" y="298185"/>
                  <a:pt x="106495" y="289057"/>
                </a:cubicBezTo>
                <a:lnTo>
                  <a:pt x="106495" y="182563"/>
                </a:lnTo>
                <a:cubicBezTo>
                  <a:pt x="106495" y="173434"/>
                  <a:pt x="100409" y="167349"/>
                  <a:pt x="91281" y="167349"/>
                </a:cubicBezTo>
                <a:lnTo>
                  <a:pt x="30427" y="167349"/>
                </a:lnTo>
                <a:cubicBezTo>
                  <a:pt x="30427" y="91281"/>
                  <a:pt x="91281" y="30427"/>
                  <a:pt x="167349" y="30427"/>
                </a:cubicBezTo>
                <a:cubicBezTo>
                  <a:pt x="243417" y="30427"/>
                  <a:pt x="304271" y="91281"/>
                  <a:pt x="304271" y="167349"/>
                </a:cubicBezTo>
                <a:lnTo>
                  <a:pt x="243417" y="167349"/>
                </a:lnTo>
                <a:cubicBezTo>
                  <a:pt x="234289" y="167349"/>
                  <a:pt x="228203" y="173434"/>
                  <a:pt x="228203" y="182563"/>
                </a:cubicBezTo>
                <a:lnTo>
                  <a:pt x="228203" y="289057"/>
                </a:lnTo>
                <a:cubicBezTo>
                  <a:pt x="228203" y="298185"/>
                  <a:pt x="234289" y="304271"/>
                  <a:pt x="243417" y="304271"/>
                </a:cubicBezTo>
                <a:lnTo>
                  <a:pt x="289057" y="304271"/>
                </a:lnTo>
                <a:cubicBezTo>
                  <a:pt x="295143" y="304271"/>
                  <a:pt x="299707" y="302749"/>
                  <a:pt x="304271" y="301228"/>
                </a:cubicBezTo>
                <a:lnTo>
                  <a:pt x="304271" y="304271"/>
                </a:lnTo>
                <a:cubicBezTo>
                  <a:pt x="304271" y="321006"/>
                  <a:pt x="290579" y="334698"/>
                  <a:pt x="273844" y="334698"/>
                </a:cubicBezTo>
                <a:lnTo>
                  <a:pt x="197776" y="334698"/>
                </a:lnTo>
                <a:cubicBezTo>
                  <a:pt x="188648" y="334698"/>
                  <a:pt x="182563" y="340783"/>
                  <a:pt x="182563" y="349911"/>
                </a:cubicBezTo>
                <a:cubicBezTo>
                  <a:pt x="182563" y="359040"/>
                  <a:pt x="188648" y="365125"/>
                  <a:pt x="197776" y="365125"/>
                </a:cubicBezTo>
                <a:lnTo>
                  <a:pt x="273844" y="365125"/>
                </a:lnTo>
                <a:cubicBezTo>
                  <a:pt x="307314" y="365125"/>
                  <a:pt x="334698" y="337741"/>
                  <a:pt x="334698" y="304271"/>
                </a:cubicBezTo>
                <a:lnTo>
                  <a:pt x="334698" y="258630"/>
                </a:lnTo>
                <a:lnTo>
                  <a:pt x="334698" y="167349"/>
                </a:lnTo>
                <a:cubicBezTo>
                  <a:pt x="334698" y="74546"/>
                  <a:pt x="260152" y="0"/>
                  <a:pt x="167349" y="0"/>
                </a:cubicBezTo>
                <a:close/>
                <a:moveTo>
                  <a:pt x="76068" y="197776"/>
                </a:moveTo>
                <a:lnTo>
                  <a:pt x="76068" y="273844"/>
                </a:lnTo>
                <a:lnTo>
                  <a:pt x="45641" y="273844"/>
                </a:lnTo>
                <a:cubicBezTo>
                  <a:pt x="36513" y="273844"/>
                  <a:pt x="30427" y="267758"/>
                  <a:pt x="30427" y="258630"/>
                </a:cubicBezTo>
                <a:lnTo>
                  <a:pt x="30427" y="197776"/>
                </a:lnTo>
                <a:lnTo>
                  <a:pt x="76068" y="197776"/>
                </a:lnTo>
                <a:close/>
                <a:moveTo>
                  <a:pt x="289057" y="273844"/>
                </a:moveTo>
                <a:lnTo>
                  <a:pt x="258630" y="273844"/>
                </a:lnTo>
                <a:lnTo>
                  <a:pt x="258630" y="197776"/>
                </a:lnTo>
                <a:lnTo>
                  <a:pt x="304271" y="197776"/>
                </a:lnTo>
                <a:lnTo>
                  <a:pt x="304271" y="258630"/>
                </a:lnTo>
                <a:cubicBezTo>
                  <a:pt x="304271" y="267758"/>
                  <a:pt x="298185" y="273844"/>
                  <a:pt x="289057" y="273844"/>
                </a:cubicBezTo>
                <a:close/>
              </a:path>
            </a:pathLst>
          </a:custGeom>
          <a:solidFill>
            <a:schemeClr val="accent2"/>
          </a:solidFill>
          <a:ln w="15081" cap="flat">
            <a:noFill/>
            <a:prstDash val="solid"/>
            <a:miter/>
          </a:ln>
        </p:spPr>
        <p:txBody>
          <a:bodyPr rtlCol="0" anchor="ctr"/>
          <a:lstStyle/>
          <a:p>
            <a:endParaRPr lang="en-US"/>
          </a:p>
        </p:txBody>
      </p:sp>
      <p:grpSp>
        <p:nvGrpSpPr>
          <p:cNvPr id="15" name="Graphic 2080">
            <a:extLst>
              <a:ext uri="{FF2B5EF4-FFF2-40B4-BE49-F238E27FC236}">
                <a16:creationId xmlns:a16="http://schemas.microsoft.com/office/drawing/2014/main" id="{5256A198-437A-E292-AD05-0A8F4A647935}"/>
              </a:ext>
            </a:extLst>
          </p:cNvPr>
          <p:cNvGrpSpPr>
            <a:grpSpLocks noChangeAspect="1"/>
          </p:cNvGrpSpPr>
          <p:nvPr/>
        </p:nvGrpSpPr>
        <p:grpSpPr>
          <a:xfrm>
            <a:off x="1072965" y="4077037"/>
            <a:ext cx="331932" cy="304270"/>
            <a:chOff x="5450935" y="4650713"/>
            <a:chExt cx="365125" cy="334697"/>
          </a:xfrm>
          <a:solidFill>
            <a:schemeClr val="accent2"/>
          </a:solidFill>
        </p:grpSpPr>
        <p:sp>
          <p:nvSpPr>
            <p:cNvPr id="16" name="Freeform 15">
              <a:extLst>
                <a:ext uri="{FF2B5EF4-FFF2-40B4-BE49-F238E27FC236}">
                  <a16:creationId xmlns:a16="http://schemas.microsoft.com/office/drawing/2014/main" id="{005AEE95-D2BC-48D2-18BB-77E1D94B296F}"/>
                </a:ext>
              </a:extLst>
            </p:cNvPr>
            <p:cNvSpPr/>
            <p:nvPr/>
          </p:nvSpPr>
          <p:spPr>
            <a:xfrm>
              <a:off x="5466148" y="4650713"/>
              <a:ext cx="334697" cy="112580"/>
            </a:xfrm>
            <a:custGeom>
              <a:avLst/>
              <a:gdLst>
                <a:gd name="connsiteX0" fmla="*/ 15214 w 334697"/>
                <a:gd name="connsiteY0" fmla="*/ 112580 h 112580"/>
                <a:gd name="connsiteX1" fmla="*/ 30427 w 334697"/>
                <a:gd name="connsiteY1" fmla="*/ 97367 h 112580"/>
                <a:gd name="connsiteX2" fmla="*/ 98888 w 334697"/>
                <a:gd name="connsiteY2" fmla="*/ 30427 h 112580"/>
                <a:gd name="connsiteX3" fmla="*/ 155178 w 334697"/>
                <a:gd name="connsiteY3" fmla="*/ 60854 h 112580"/>
                <a:gd name="connsiteX4" fmla="*/ 181041 w 334697"/>
                <a:gd name="connsiteY4" fmla="*/ 60854 h 112580"/>
                <a:gd name="connsiteX5" fmla="*/ 237331 w 334697"/>
                <a:gd name="connsiteY5" fmla="*/ 30427 h 112580"/>
                <a:gd name="connsiteX6" fmla="*/ 304271 w 334697"/>
                <a:gd name="connsiteY6" fmla="*/ 97367 h 112580"/>
                <a:gd name="connsiteX7" fmla="*/ 319484 w 334697"/>
                <a:gd name="connsiteY7" fmla="*/ 112580 h 112580"/>
                <a:gd name="connsiteX8" fmla="*/ 334698 w 334697"/>
                <a:gd name="connsiteY8" fmla="*/ 97367 h 112580"/>
                <a:gd name="connsiteX9" fmla="*/ 235810 w 334697"/>
                <a:gd name="connsiteY9" fmla="*/ 0 h 112580"/>
                <a:gd name="connsiteX10" fmla="*/ 167349 w 334697"/>
                <a:gd name="connsiteY10" fmla="*/ 27384 h 112580"/>
                <a:gd name="connsiteX11" fmla="*/ 98888 w 334697"/>
                <a:gd name="connsiteY11" fmla="*/ 0 h 112580"/>
                <a:gd name="connsiteX12" fmla="*/ 0 w 334697"/>
                <a:gd name="connsiteY12" fmla="*/ 97367 h 112580"/>
                <a:gd name="connsiteX13" fmla="*/ 15214 w 334697"/>
                <a:gd name="connsiteY13" fmla="*/ 112580 h 11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697" h="112580">
                  <a:moveTo>
                    <a:pt x="15214" y="112580"/>
                  </a:moveTo>
                  <a:cubicBezTo>
                    <a:pt x="24342" y="112580"/>
                    <a:pt x="30427" y="106495"/>
                    <a:pt x="30427" y="97367"/>
                  </a:cubicBezTo>
                  <a:cubicBezTo>
                    <a:pt x="30427" y="60854"/>
                    <a:pt x="60854" y="30427"/>
                    <a:pt x="98888" y="30427"/>
                  </a:cubicBezTo>
                  <a:cubicBezTo>
                    <a:pt x="121708" y="30427"/>
                    <a:pt x="143007" y="41077"/>
                    <a:pt x="155178" y="60854"/>
                  </a:cubicBezTo>
                  <a:cubicBezTo>
                    <a:pt x="161264" y="69982"/>
                    <a:pt x="174956" y="69982"/>
                    <a:pt x="181041" y="60854"/>
                  </a:cubicBezTo>
                  <a:cubicBezTo>
                    <a:pt x="193212" y="42598"/>
                    <a:pt x="214511" y="30427"/>
                    <a:pt x="237331" y="30427"/>
                  </a:cubicBezTo>
                  <a:cubicBezTo>
                    <a:pt x="273844" y="30427"/>
                    <a:pt x="304271" y="60854"/>
                    <a:pt x="304271" y="97367"/>
                  </a:cubicBezTo>
                  <a:cubicBezTo>
                    <a:pt x="304271" y="106495"/>
                    <a:pt x="310356" y="112580"/>
                    <a:pt x="319484" y="112580"/>
                  </a:cubicBezTo>
                  <a:cubicBezTo>
                    <a:pt x="328613" y="112580"/>
                    <a:pt x="334698" y="106495"/>
                    <a:pt x="334698" y="97367"/>
                  </a:cubicBezTo>
                  <a:cubicBezTo>
                    <a:pt x="334698" y="44119"/>
                    <a:pt x="290579" y="0"/>
                    <a:pt x="235810" y="0"/>
                  </a:cubicBezTo>
                  <a:cubicBezTo>
                    <a:pt x="209947" y="0"/>
                    <a:pt x="185605" y="10649"/>
                    <a:pt x="167349" y="27384"/>
                  </a:cubicBezTo>
                  <a:cubicBezTo>
                    <a:pt x="149093" y="10649"/>
                    <a:pt x="124751" y="0"/>
                    <a:pt x="98888" y="0"/>
                  </a:cubicBezTo>
                  <a:cubicBezTo>
                    <a:pt x="44119" y="0"/>
                    <a:pt x="0" y="44119"/>
                    <a:pt x="0" y="97367"/>
                  </a:cubicBezTo>
                  <a:cubicBezTo>
                    <a:pt x="0" y="106495"/>
                    <a:pt x="6085" y="112580"/>
                    <a:pt x="15214" y="112580"/>
                  </a:cubicBezTo>
                  <a:close/>
                </a:path>
              </a:pathLst>
            </a:custGeom>
            <a:grpFill/>
            <a:ln w="1508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02D7AEC-973E-ED83-3D92-2B4C4A0211C6}"/>
                </a:ext>
              </a:extLst>
            </p:cNvPr>
            <p:cNvSpPr/>
            <p:nvPr/>
          </p:nvSpPr>
          <p:spPr>
            <a:xfrm>
              <a:off x="5512178" y="4836707"/>
              <a:ext cx="242638" cy="148703"/>
            </a:xfrm>
            <a:custGeom>
              <a:avLst/>
              <a:gdLst>
                <a:gd name="connsiteX0" fmla="*/ 215643 w 242638"/>
                <a:gd name="connsiteY0" fmla="*/ 5696 h 148703"/>
                <a:gd name="connsiteX1" fmla="*/ 121319 w 242638"/>
                <a:gd name="connsiteY1" fmla="*/ 112191 h 148703"/>
                <a:gd name="connsiteX2" fmla="*/ 26995 w 242638"/>
                <a:gd name="connsiteY2" fmla="*/ 5696 h 148703"/>
                <a:gd name="connsiteX3" fmla="*/ 5696 w 242638"/>
                <a:gd name="connsiteY3" fmla="*/ 2654 h 148703"/>
                <a:gd name="connsiteX4" fmla="*/ 2654 w 242638"/>
                <a:gd name="connsiteY4" fmla="*/ 23953 h 148703"/>
                <a:gd name="connsiteX5" fmla="*/ 110670 w 242638"/>
                <a:gd name="connsiteY5" fmla="*/ 144140 h 148703"/>
                <a:gd name="connsiteX6" fmla="*/ 121319 w 242638"/>
                <a:gd name="connsiteY6" fmla="*/ 148704 h 148703"/>
                <a:gd name="connsiteX7" fmla="*/ 131969 w 242638"/>
                <a:gd name="connsiteY7" fmla="*/ 144140 h 148703"/>
                <a:gd name="connsiteX8" fmla="*/ 239985 w 242638"/>
                <a:gd name="connsiteY8" fmla="*/ 23953 h 148703"/>
                <a:gd name="connsiteX9" fmla="*/ 236942 w 242638"/>
                <a:gd name="connsiteY9" fmla="*/ 2654 h 148703"/>
                <a:gd name="connsiteX10" fmla="*/ 215643 w 242638"/>
                <a:gd name="connsiteY10" fmla="*/ 5696 h 14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638" h="148703">
                  <a:moveTo>
                    <a:pt x="215643" y="5696"/>
                  </a:moveTo>
                  <a:cubicBezTo>
                    <a:pt x="185216" y="45252"/>
                    <a:pt x="154789" y="80243"/>
                    <a:pt x="121319" y="112191"/>
                  </a:cubicBezTo>
                  <a:cubicBezTo>
                    <a:pt x="87850" y="80243"/>
                    <a:pt x="57423" y="45252"/>
                    <a:pt x="26995" y="5696"/>
                  </a:cubicBezTo>
                  <a:cubicBezTo>
                    <a:pt x="22431" y="-389"/>
                    <a:pt x="11782" y="-1910"/>
                    <a:pt x="5696" y="2654"/>
                  </a:cubicBezTo>
                  <a:cubicBezTo>
                    <a:pt x="-389" y="7218"/>
                    <a:pt x="-1910" y="17867"/>
                    <a:pt x="2654" y="23953"/>
                  </a:cubicBezTo>
                  <a:cubicBezTo>
                    <a:pt x="36124" y="69593"/>
                    <a:pt x="72636" y="109149"/>
                    <a:pt x="110670" y="144140"/>
                  </a:cubicBezTo>
                  <a:cubicBezTo>
                    <a:pt x="113713" y="147182"/>
                    <a:pt x="116755" y="148704"/>
                    <a:pt x="121319" y="148704"/>
                  </a:cubicBezTo>
                  <a:cubicBezTo>
                    <a:pt x="125883" y="148704"/>
                    <a:pt x="128926" y="147182"/>
                    <a:pt x="131969" y="144140"/>
                  </a:cubicBezTo>
                  <a:cubicBezTo>
                    <a:pt x="171524" y="107627"/>
                    <a:pt x="206515" y="68072"/>
                    <a:pt x="239985" y="23953"/>
                  </a:cubicBezTo>
                  <a:cubicBezTo>
                    <a:pt x="244549" y="17867"/>
                    <a:pt x="243028" y="7218"/>
                    <a:pt x="236942" y="2654"/>
                  </a:cubicBezTo>
                  <a:cubicBezTo>
                    <a:pt x="230857" y="-1910"/>
                    <a:pt x="220207" y="-389"/>
                    <a:pt x="215643" y="5696"/>
                  </a:cubicBezTo>
                  <a:close/>
                </a:path>
              </a:pathLst>
            </a:custGeom>
            <a:grpFill/>
            <a:ln w="1508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A9E012-6267-64DB-8428-55A51DBCEBF6}"/>
                </a:ext>
              </a:extLst>
            </p:cNvPr>
            <p:cNvSpPr/>
            <p:nvPr/>
          </p:nvSpPr>
          <p:spPr>
            <a:xfrm>
              <a:off x="5450935" y="4741234"/>
              <a:ext cx="365125" cy="122469"/>
            </a:xfrm>
            <a:custGeom>
              <a:avLst/>
              <a:gdLst>
                <a:gd name="connsiteX0" fmla="*/ 349911 w 365125"/>
                <a:gd name="connsiteY0" fmla="*/ 46401 h 122469"/>
                <a:gd name="connsiteX1" fmla="*/ 243417 w 365125"/>
                <a:gd name="connsiteY1" fmla="*/ 46401 h 122469"/>
                <a:gd name="connsiteX2" fmla="*/ 231246 w 365125"/>
                <a:gd name="connsiteY2" fmla="*/ 52487 h 122469"/>
                <a:gd name="connsiteX3" fmla="*/ 212990 w 365125"/>
                <a:gd name="connsiteY3" fmla="*/ 79871 h 122469"/>
                <a:gd name="connsiteX4" fmla="*/ 164306 w 365125"/>
                <a:gd name="connsiteY4" fmla="*/ 6846 h 122469"/>
                <a:gd name="connsiteX5" fmla="*/ 138443 w 365125"/>
                <a:gd name="connsiteY5" fmla="*/ 6846 h 122469"/>
                <a:gd name="connsiteX6" fmla="*/ 114102 w 365125"/>
                <a:gd name="connsiteY6" fmla="*/ 46401 h 122469"/>
                <a:gd name="connsiteX7" fmla="*/ 15214 w 365125"/>
                <a:gd name="connsiteY7" fmla="*/ 46401 h 122469"/>
                <a:gd name="connsiteX8" fmla="*/ 0 w 365125"/>
                <a:gd name="connsiteY8" fmla="*/ 61615 h 122469"/>
                <a:gd name="connsiteX9" fmla="*/ 15214 w 365125"/>
                <a:gd name="connsiteY9" fmla="*/ 76828 h 122469"/>
                <a:gd name="connsiteX10" fmla="*/ 121708 w 365125"/>
                <a:gd name="connsiteY10" fmla="*/ 76828 h 122469"/>
                <a:gd name="connsiteX11" fmla="*/ 133879 w 365125"/>
                <a:gd name="connsiteY11" fmla="*/ 70743 h 122469"/>
                <a:gd name="connsiteX12" fmla="*/ 152135 w 365125"/>
                <a:gd name="connsiteY12" fmla="*/ 43359 h 122469"/>
                <a:gd name="connsiteX13" fmla="*/ 200819 w 365125"/>
                <a:gd name="connsiteY13" fmla="*/ 116384 h 122469"/>
                <a:gd name="connsiteX14" fmla="*/ 212990 w 365125"/>
                <a:gd name="connsiteY14" fmla="*/ 122469 h 122469"/>
                <a:gd name="connsiteX15" fmla="*/ 225160 w 365125"/>
                <a:gd name="connsiteY15" fmla="*/ 116384 h 122469"/>
                <a:gd name="connsiteX16" fmla="*/ 251023 w 365125"/>
                <a:gd name="connsiteY16" fmla="*/ 76828 h 122469"/>
                <a:gd name="connsiteX17" fmla="*/ 349911 w 365125"/>
                <a:gd name="connsiteY17" fmla="*/ 76828 h 122469"/>
                <a:gd name="connsiteX18" fmla="*/ 365125 w 365125"/>
                <a:gd name="connsiteY18" fmla="*/ 61615 h 122469"/>
                <a:gd name="connsiteX19" fmla="*/ 349911 w 365125"/>
                <a:gd name="connsiteY19" fmla="*/ 46401 h 1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125" h="122469">
                  <a:moveTo>
                    <a:pt x="349911" y="46401"/>
                  </a:moveTo>
                  <a:lnTo>
                    <a:pt x="243417" y="46401"/>
                  </a:lnTo>
                  <a:cubicBezTo>
                    <a:pt x="238853" y="46401"/>
                    <a:pt x="234289" y="49444"/>
                    <a:pt x="231246" y="52487"/>
                  </a:cubicBezTo>
                  <a:lnTo>
                    <a:pt x="212990" y="79871"/>
                  </a:lnTo>
                  <a:lnTo>
                    <a:pt x="164306" y="6846"/>
                  </a:lnTo>
                  <a:cubicBezTo>
                    <a:pt x="158221" y="-2282"/>
                    <a:pt x="144529" y="-2282"/>
                    <a:pt x="138443" y="6846"/>
                  </a:cubicBezTo>
                  <a:lnTo>
                    <a:pt x="114102" y="46401"/>
                  </a:lnTo>
                  <a:lnTo>
                    <a:pt x="15214" y="46401"/>
                  </a:lnTo>
                  <a:cubicBezTo>
                    <a:pt x="6085" y="46401"/>
                    <a:pt x="0" y="52487"/>
                    <a:pt x="0" y="61615"/>
                  </a:cubicBezTo>
                  <a:cubicBezTo>
                    <a:pt x="0" y="70743"/>
                    <a:pt x="6085" y="76828"/>
                    <a:pt x="15214" y="76828"/>
                  </a:cubicBezTo>
                  <a:lnTo>
                    <a:pt x="121708" y="76828"/>
                  </a:lnTo>
                  <a:cubicBezTo>
                    <a:pt x="126272" y="76828"/>
                    <a:pt x="130836" y="73786"/>
                    <a:pt x="133879" y="70743"/>
                  </a:cubicBezTo>
                  <a:lnTo>
                    <a:pt x="152135" y="43359"/>
                  </a:lnTo>
                  <a:lnTo>
                    <a:pt x="200819" y="116384"/>
                  </a:lnTo>
                  <a:cubicBezTo>
                    <a:pt x="203861" y="120948"/>
                    <a:pt x="208426" y="122469"/>
                    <a:pt x="212990" y="122469"/>
                  </a:cubicBezTo>
                  <a:cubicBezTo>
                    <a:pt x="217554" y="122469"/>
                    <a:pt x="222118" y="119426"/>
                    <a:pt x="225160" y="116384"/>
                  </a:cubicBezTo>
                  <a:lnTo>
                    <a:pt x="251023" y="76828"/>
                  </a:lnTo>
                  <a:lnTo>
                    <a:pt x="349911" y="76828"/>
                  </a:lnTo>
                  <a:cubicBezTo>
                    <a:pt x="359040" y="76828"/>
                    <a:pt x="365125" y="70743"/>
                    <a:pt x="365125" y="61615"/>
                  </a:cubicBezTo>
                  <a:cubicBezTo>
                    <a:pt x="365125" y="52487"/>
                    <a:pt x="359040" y="46401"/>
                    <a:pt x="349911" y="46401"/>
                  </a:cubicBezTo>
                  <a:close/>
                </a:path>
              </a:pathLst>
            </a:custGeom>
            <a:grpFill/>
            <a:ln w="15081" cap="flat">
              <a:noFill/>
              <a:prstDash val="solid"/>
              <a:miter/>
            </a:ln>
          </p:spPr>
          <p:txBody>
            <a:bodyPr rtlCol="0" anchor="ctr"/>
            <a:lstStyle/>
            <a:p>
              <a:endParaRPr lang="en-US"/>
            </a:p>
          </p:txBody>
        </p:sp>
      </p:grpSp>
      <p:grpSp>
        <p:nvGrpSpPr>
          <p:cNvPr id="19" name="Graphic 2092">
            <a:extLst>
              <a:ext uri="{FF2B5EF4-FFF2-40B4-BE49-F238E27FC236}">
                <a16:creationId xmlns:a16="http://schemas.microsoft.com/office/drawing/2014/main" id="{079BF443-85B9-5557-FF1B-EBDD25C45098}"/>
              </a:ext>
            </a:extLst>
          </p:cNvPr>
          <p:cNvGrpSpPr>
            <a:grpSpLocks noChangeAspect="1"/>
          </p:cNvGrpSpPr>
          <p:nvPr/>
        </p:nvGrpSpPr>
        <p:grpSpPr>
          <a:xfrm>
            <a:off x="1088053" y="5432309"/>
            <a:ext cx="301756" cy="301756"/>
            <a:chOff x="10224357" y="4635500"/>
            <a:chExt cx="365125" cy="365125"/>
          </a:xfrm>
          <a:solidFill>
            <a:schemeClr val="accent2"/>
          </a:solidFill>
        </p:grpSpPr>
        <p:sp>
          <p:nvSpPr>
            <p:cNvPr id="20" name="Freeform 19">
              <a:extLst>
                <a:ext uri="{FF2B5EF4-FFF2-40B4-BE49-F238E27FC236}">
                  <a16:creationId xmlns:a16="http://schemas.microsoft.com/office/drawing/2014/main" id="{4D442995-E6A2-3AE2-AB28-ADBA61E50456}"/>
                </a:ext>
              </a:extLst>
            </p:cNvPr>
            <p:cNvSpPr/>
            <p:nvPr/>
          </p:nvSpPr>
          <p:spPr>
            <a:xfrm>
              <a:off x="10361278" y="4635500"/>
              <a:ext cx="152135" cy="152135"/>
            </a:xfrm>
            <a:custGeom>
              <a:avLst/>
              <a:gdLst>
                <a:gd name="connsiteX0" fmla="*/ 15214 w 152135"/>
                <a:gd name="connsiteY0" fmla="*/ 91281 h 152135"/>
                <a:gd name="connsiteX1" fmla="*/ 60854 w 152135"/>
                <a:gd name="connsiteY1" fmla="*/ 91281 h 152135"/>
                <a:gd name="connsiteX2" fmla="*/ 60854 w 152135"/>
                <a:gd name="connsiteY2" fmla="*/ 136922 h 152135"/>
                <a:gd name="connsiteX3" fmla="*/ 76068 w 152135"/>
                <a:gd name="connsiteY3" fmla="*/ 152135 h 152135"/>
                <a:gd name="connsiteX4" fmla="*/ 91281 w 152135"/>
                <a:gd name="connsiteY4" fmla="*/ 136922 h 152135"/>
                <a:gd name="connsiteX5" fmla="*/ 91281 w 152135"/>
                <a:gd name="connsiteY5" fmla="*/ 91281 h 152135"/>
                <a:gd name="connsiteX6" fmla="*/ 136922 w 152135"/>
                <a:gd name="connsiteY6" fmla="*/ 91281 h 152135"/>
                <a:gd name="connsiteX7" fmla="*/ 152135 w 152135"/>
                <a:gd name="connsiteY7" fmla="*/ 76068 h 152135"/>
                <a:gd name="connsiteX8" fmla="*/ 136922 w 152135"/>
                <a:gd name="connsiteY8" fmla="*/ 60854 h 152135"/>
                <a:gd name="connsiteX9" fmla="*/ 91281 w 152135"/>
                <a:gd name="connsiteY9" fmla="*/ 60854 h 152135"/>
                <a:gd name="connsiteX10" fmla="*/ 91281 w 152135"/>
                <a:gd name="connsiteY10" fmla="*/ 15214 h 152135"/>
                <a:gd name="connsiteX11" fmla="*/ 76068 w 152135"/>
                <a:gd name="connsiteY11" fmla="*/ 0 h 152135"/>
                <a:gd name="connsiteX12" fmla="*/ 60854 w 152135"/>
                <a:gd name="connsiteY12" fmla="*/ 15214 h 152135"/>
                <a:gd name="connsiteX13" fmla="*/ 60854 w 152135"/>
                <a:gd name="connsiteY13" fmla="*/ 60854 h 152135"/>
                <a:gd name="connsiteX14" fmla="*/ 15214 w 152135"/>
                <a:gd name="connsiteY14" fmla="*/ 60854 h 152135"/>
                <a:gd name="connsiteX15" fmla="*/ 0 w 152135"/>
                <a:gd name="connsiteY15" fmla="*/ 76068 h 152135"/>
                <a:gd name="connsiteX16" fmla="*/ 15214 w 152135"/>
                <a:gd name="connsiteY16" fmla="*/ 91281 h 15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135" h="152135">
                  <a:moveTo>
                    <a:pt x="15214" y="91281"/>
                  </a:moveTo>
                  <a:lnTo>
                    <a:pt x="60854" y="91281"/>
                  </a:lnTo>
                  <a:lnTo>
                    <a:pt x="60854" y="136922"/>
                  </a:lnTo>
                  <a:cubicBezTo>
                    <a:pt x="60854" y="146050"/>
                    <a:pt x="66940" y="152135"/>
                    <a:pt x="76068" y="152135"/>
                  </a:cubicBezTo>
                  <a:cubicBezTo>
                    <a:pt x="85196" y="152135"/>
                    <a:pt x="91281" y="146050"/>
                    <a:pt x="91281" y="136922"/>
                  </a:cubicBezTo>
                  <a:lnTo>
                    <a:pt x="91281" y="91281"/>
                  </a:lnTo>
                  <a:lnTo>
                    <a:pt x="136922" y="91281"/>
                  </a:lnTo>
                  <a:cubicBezTo>
                    <a:pt x="146050" y="91281"/>
                    <a:pt x="152135" y="85196"/>
                    <a:pt x="152135" y="76068"/>
                  </a:cubicBezTo>
                  <a:cubicBezTo>
                    <a:pt x="152135" y="66940"/>
                    <a:pt x="146050" y="60854"/>
                    <a:pt x="136922" y="60854"/>
                  </a:cubicBezTo>
                  <a:lnTo>
                    <a:pt x="91281" y="60854"/>
                  </a:lnTo>
                  <a:lnTo>
                    <a:pt x="91281" y="15214"/>
                  </a:lnTo>
                  <a:cubicBezTo>
                    <a:pt x="91281" y="6085"/>
                    <a:pt x="85196" y="0"/>
                    <a:pt x="76068" y="0"/>
                  </a:cubicBezTo>
                  <a:cubicBezTo>
                    <a:pt x="66940" y="0"/>
                    <a:pt x="60854" y="6085"/>
                    <a:pt x="60854" y="15214"/>
                  </a:cubicBezTo>
                  <a:lnTo>
                    <a:pt x="60854" y="60854"/>
                  </a:lnTo>
                  <a:lnTo>
                    <a:pt x="15214" y="60854"/>
                  </a:lnTo>
                  <a:cubicBezTo>
                    <a:pt x="6085" y="60854"/>
                    <a:pt x="0" y="66940"/>
                    <a:pt x="0" y="76068"/>
                  </a:cubicBezTo>
                  <a:cubicBezTo>
                    <a:pt x="0" y="85196"/>
                    <a:pt x="6085" y="91281"/>
                    <a:pt x="15214" y="91281"/>
                  </a:cubicBezTo>
                  <a:close/>
                </a:path>
              </a:pathLst>
            </a:custGeom>
            <a:grpFill/>
            <a:ln w="1508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200D04-AAA7-1CDC-5E35-706A701867B2}"/>
                </a:ext>
              </a:extLst>
            </p:cNvPr>
            <p:cNvSpPr/>
            <p:nvPr/>
          </p:nvSpPr>
          <p:spPr>
            <a:xfrm>
              <a:off x="10224357" y="4726781"/>
              <a:ext cx="365125" cy="273843"/>
            </a:xfrm>
            <a:custGeom>
              <a:avLst/>
              <a:gdLst>
                <a:gd name="connsiteX0" fmla="*/ 349911 w 365125"/>
                <a:gd name="connsiteY0" fmla="*/ 76068 h 273843"/>
                <a:gd name="connsiteX1" fmla="*/ 334698 w 365125"/>
                <a:gd name="connsiteY1" fmla="*/ 91281 h 273843"/>
                <a:gd name="connsiteX2" fmla="*/ 334698 w 365125"/>
                <a:gd name="connsiteY2" fmla="*/ 121708 h 273843"/>
                <a:gd name="connsiteX3" fmla="*/ 136922 w 365125"/>
                <a:gd name="connsiteY3" fmla="*/ 121708 h 273843"/>
                <a:gd name="connsiteX4" fmla="*/ 60854 w 365125"/>
                <a:gd name="connsiteY4" fmla="*/ 45641 h 273843"/>
                <a:gd name="connsiteX5" fmla="*/ 30427 w 365125"/>
                <a:gd name="connsiteY5" fmla="*/ 45641 h 273843"/>
                <a:gd name="connsiteX6" fmla="*/ 30427 w 365125"/>
                <a:gd name="connsiteY6" fmla="*/ 15214 h 273843"/>
                <a:gd name="connsiteX7" fmla="*/ 15214 w 365125"/>
                <a:gd name="connsiteY7" fmla="*/ 0 h 273843"/>
                <a:gd name="connsiteX8" fmla="*/ 0 w 365125"/>
                <a:gd name="connsiteY8" fmla="*/ 15214 h 273843"/>
                <a:gd name="connsiteX9" fmla="*/ 0 w 365125"/>
                <a:gd name="connsiteY9" fmla="*/ 258630 h 273843"/>
                <a:gd name="connsiteX10" fmla="*/ 15214 w 365125"/>
                <a:gd name="connsiteY10" fmla="*/ 273844 h 273843"/>
                <a:gd name="connsiteX11" fmla="*/ 30427 w 365125"/>
                <a:gd name="connsiteY11" fmla="*/ 258630 h 273843"/>
                <a:gd name="connsiteX12" fmla="*/ 30427 w 365125"/>
                <a:gd name="connsiteY12" fmla="*/ 212990 h 273843"/>
                <a:gd name="connsiteX13" fmla="*/ 334698 w 365125"/>
                <a:gd name="connsiteY13" fmla="*/ 212990 h 273843"/>
                <a:gd name="connsiteX14" fmla="*/ 334698 w 365125"/>
                <a:gd name="connsiteY14" fmla="*/ 258630 h 273843"/>
                <a:gd name="connsiteX15" fmla="*/ 349911 w 365125"/>
                <a:gd name="connsiteY15" fmla="*/ 273844 h 273843"/>
                <a:gd name="connsiteX16" fmla="*/ 365125 w 365125"/>
                <a:gd name="connsiteY16" fmla="*/ 258630 h 273843"/>
                <a:gd name="connsiteX17" fmla="*/ 365125 w 365125"/>
                <a:gd name="connsiteY17" fmla="*/ 91281 h 273843"/>
                <a:gd name="connsiteX18" fmla="*/ 349911 w 365125"/>
                <a:gd name="connsiteY18" fmla="*/ 76068 h 273843"/>
                <a:gd name="connsiteX19" fmla="*/ 30427 w 365125"/>
                <a:gd name="connsiteY19" fmla="*/ 76068 h 273843"/>
                <a:gd name="connsiteX20" fmla="*/ 60854 w 365125"/>
                <a:gd name="connsiteY20" fmla="*/ 76068 h 273843"/>
                <a:gd name="connsiteX21" fmla="*/ 106495 w 365125"/>
                <a:gd name="connsiteY21" fmla="*/ 121708 h 273843"/>
                <a:gd name="connsiteX22" fmla="*/ 30427 w 365125"/>
                <a:gd name="connsiteY22" fmla="*/ 121708 h 273843"/>
                <a:gd name="connsiteX23" fmla="*/ 30427 w 365125"/>
                <a:gd name="connsiteY23" fmla="*/ 76068 h 273843"/>
                <a:gd name="connsiteX24" fmla="*/ 334698 w 365125"/>
                <a:gd name="connsiteY24" fmla="*/ 182563 h 273843"/>
                <a:gd name="connsiteX25" fmla="*/ 30427 w 365125"/>
                <a:gd name="connsiteY25" fmla="*/ 182563 h 273843"/>
                <a:gd name="connsiteX26" fmla="*/ 30427 w 365125"/>
                <a:gd name="connsiteY26" fmla="*/ 152135 h 273843"/>
                <a:gd name="connsiteX27" fmla="*/ 334698 w 365125"/>
                <a:gd name="connsiteY27" fmla="*/ 152135 h 273843"/>
                <a:gd name="connsiteX28" fmla="*/ 334698 w 365125"/>
                <a:gd name="connsiteY28" fmla="*/ 182563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125" h="273843">
                  <a:moveTo>
                    <a:pt x="349911" y="76068"/>
                  </a:moveTo>
                  <a:cubicBezTo>
                    <a:pt x="340783" y="76068"/>
                    <a:pt x="334698" y="82153"/>
                    <a:pt x="334698" y="91281"/>
                  </a:cubicBezTo>
                  <a:lnTo>
                    <a:pt x="334698" y="121708"/>
                  </a:lnTo>
                  <a:lnTo>
                    <a:pt x="136922" y="121708"/>
                  </a:lnTo>
                  <a:cubicBezTo>
                    <a:pt x="136922" y="79110"/>
                    <a:pt x="103452" y="45641"/>
                    <a:pt x="60854" y="45641"/>
                  </a:cubicBezTo>
                  <a:lnTo>
                    <a:pt x="30427" y="45641"/>
                  </a:lnTo>
                  <a:lnTo>
                    <a:pt x="30427" y="15214"/>
                  </a:lnTo>
                  <a:cubicBezTo>
                    <a:pt x="30427" y="6085"/>
                    <a:pt x="24342" y="0"/>
                    <a:pt x="15214" y="0"/>
                  </a:cubicBezTo>
                  <a:cubicBezTo>
                    <a:pt x="6085" y="0"/>
                    <a:pt x="0" y="6085"/>
                    <a:pt x="0" y="15214"/>
                  </a:cubicBezTo>
                  <a:lnTo>
                    <a:pt x="0" y="258630"/>
                  </a:lnTo>
                  <a:cubicBezTo>
                    <a:pt x="0" y="267758"/>
                    <a:pt x="6085" y="273844"/>
                    <a:pt x="15214" y="273844"/>
                  </a:cubicBezTo>
                  <a:cubicBezTo>
                    <a:pt x="24342" y="273844"/>
                    <a:pt x="30427" y="267758"/>
                    <a:pt x="30427" y="258630"/>
                  </a:cubicBezTo>
                  <a:lnTo>
                    <a:pt x="30427" y="212990"/>
                  </a:lnTo>
                  <a:lnTo>
                    <a:pt x="334698" y="212990"/>
                  </a:lnTo>
                  <a:lnTo>
                    <a:pt x="334698" y="258630"/>
                  </a:lnTo>
                  <a:cubicBezTo>
                    <a:pt x="334698" y="267758"/>
                    <a:pt x="340783" y="273844"/>
                    <a:pt x="349911" y="273844"/>
                  </a:cubicBezTo>
                  <a:cubicBezTo>
                    <a:pt x="359040" y="273844"/>
                    <a:pt x="365125" y="267758"/>
                    <a:pt x="365125" y="258630"/>
                  </a:cubicBezTo>
                  <a:lnTo>
                    <a:pt x="365125" y="91281"/>
                  </a:lnTo>
                  <a:cubicBezTo>
                    <a:pt x="365125" y="82153"/>
                    <a:pt x="359040" y="76068"/>
                    <a:pt x="349911" y="76068"/>
                  </a:cubicBezTo>
                  <a:close/>
                  <a:moveTo>
                    <a:pt x="30427" y="76068"/>
                  </a:moveTo>
                  <a:lnTo>
                    <a:pt x="60854" y="76068"/>
                  </a:lnTo>
                  <a:cubicBezTo>
                    <a:pt x="86717" y="76068"/>
                    <a:pt x="106495" y="95845"/>
                    <a:pt x="106495" y="121708"/>
                  </a:cubicBezTo>
                  <a:lnTo>
                    <a:pt x="30427" y="121708"/>
                  </a:lnTo>
                  <a:lnTo>
                    <a:pt x="30427" y="76068"/>
                  </a:lnTo>
                  <a:close/>
                  <a:moveTo>
                    <a:pt x="334698" y="182563"/>
                  </a:moveTo>
                  <a:lnTo>
                    <a:pt x="30427" y="182563"/>
                  </a:lnTo>
                  <a:lnTo>
                    <a:pt x="30427" y="152135"/>
                  </a:lnTo>
                  <a:lnTo>
                    <a:pt x="334698" y="152135"/>
                  </a:lnTo>
                  <a:lnTo>
                    <a:pt x="334698" y="182563"/>
                  </a:lnTo>
                  <a:close/>
                </a:path>
              </a:pathLst>
            </a:custGeom>
            <a:grpFill/>
            <a:ln w="15081" cap="flat">
              <a:noFill/>
              <a:prstDash val="solid"/>
              <a:miter/>
            </a:ln>
          </p:spPr>
          <p:txBody>
            <a:bodyPr rtlCol="0" anchor="ctr"/>
            <a:lstStyle/>
            <a:p>
              <a:endParaRPr lang="en-US"/>
            </a:p>
          </p:txBody>
        </p:sp>
      </p:grpSp>
    </p:spTree>
    <p:extLst>
      <p:ext uri="{BB962C8B-B14F-4D97-AF65-F5344CB8AC3E}">
        <p14:creationId xmlns:p14="http://schemas.microsoft.com/office/powerpoint/2010/main" val="134868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C220C-FB10-A6FE-F097-B135017B1DAC}"/>
              </a:ext>
            </a:extLst>
          </p:cNvPr>
          <p:cNvSpPr>
            <a:spLocks noGrp="1"/>
          </p:cNvSpPr>
          <p:nvPr>
            <p:ph sz="half" idx="1"/>
          </p:nvPr>
        </p:nvSpPr>
        <p:spPr>
          <a:xfrm>
            <a:off x="838200" y="1712555"/>
            <a:ext cx="8506326" cy="4351338"/>
          </a:xfrm>
        </p:spPr>
        <p:txBody>
          <a:bodyPr>
            <a:normAutofit/>
          </a:bodyPr>
          <a:lstStyle/>
          <a:p>
            <a:pPr marL="0" indent="0">
              <a:buNone/>
            </a:pPr>
            <a:r>
              <a:rPr lang="en-US" dirty="0">
                <a:latin typeface="Raleway Medium" pitchFamily="2" charset="0"/>
              </a:rPr>
              <a:t>On-demand telehealth service from Cigna is included with your medical plan!</a:t>
            </a:r>
          </a:p>
          <a:p>
            <a:pPr marL="0" indent="0">
              <a:buNone/>
            </a:pPr>
            <a:r>
              <a:rPr lang="en-US" dirty="0">
                <a:latin typeface="Raleway Medium" pitchFamily="2" charset="0"/>
              </a:rPr>
              <a:t>Board-certified doctors can assist </a:t>
            </a:r>
            <a:r>
              <a:rPr lang="en-US" b="1" dirty="0">
                <a:latin typeface="Raleway Medium" pitchFamily="2" charset="0"/>
              </a:rPr>
              <a:t>24/7</a:t>
            </a:r>
            <a:r>
              <a:rPr lang="en-US" dirty="0">
                <a:latin typeface="Raleway Medium" pitchFamily="2" charset="0"/>
              </a:rPr>
              <a:t> with conditions like:</a:t>
            </a:r>
          </a:p>
          <a:p>
            <a:endParaRPr lang="en-US" sz="2400" dirty="0">
              <a:latin typeface="Raleway Medium" pitchFamily="2" charset="0"/>
            </a:endParaRPr>
          </a:p>
          <a:p>
            <a:endParaRPr lang="en-US" sz="2400" dirty="0">
              <a:latin typeface="Raleway Medium" pitchFamily="2" charset="0"/>
            </a:endParaRPr>
          </a:p>
          <a:p>
            <a:pPr>
              <a:spcBef>
                <a:spcPts val="0"/>
              </a:spcBef>
              <a:buNone/>
            </a:pPr>
            <a:endParaRPr lang="en-US" sz="2400" dirty="0">
              <a:latin typeface="Raleway Medium" pitchFamily="2" charset="0"/>
            </a:endParaRPr>
          </a:p>
          <a:p>
            <a:pPr>
              <a:spcBef>
                <a:spcPts val="0"/>
              </a:spcBef>
              <a:buNone/>
            </a:pPr>
            <a:endParaRPr lang="en-US" sz="2400" b="1" dirty="0">
              <a:latin typeface="Raleway Medium" pitchFamily="2" charset="0"/>
            </a:endParaRPr>
          </a:p>
          <a:p>
            <a:pPr>
              <a:spcBef>
                <a:spcPts val="0"/>
              </a:spcBef>
              <a:buNone/>
            </a:pPr>
            <a:endParaRPr lang="en-US" sz="2400" b="1" dirty="0">
              <a:latin typeface="Raleway Medium" pitchFamily="2" charset="0"/>
            </a:endParaRPr>
          </a:p>
          <a:p>
            <a:pPr marL="0" indent="0">
              <a:buNone/>
            </a:pPr>
            <a:endParaRPr lang="en-US" sz="2000" dirty="0"/>
          </a:p>
        </p:txBody>
      </p:sp>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t>Telemedicine</a:t>
            </a:r>
          </a:p>
        </p:txBody>
      </p:sp>
      <p:graphicFrame>
        <p:nvGraphicFramePr>
          <p:cNvPr id="4" name="Table 3">
            <a:extLst>
              <a:ext uri="{FF2B5EF4-FFF2-40B4-BE49-F238E27FC236}">
                <a16:creationId xmlns:a16="http://schemas.microsoft.com/office/drawing/2014/main" id="{3C97A3ED-4AC1-0133-9BC2-D5D8463EE818}"/>
              </a:ext>
            </a:extLst>
          </p:cNvPr>
          <p:cNvGraphicFramePr>
            <a:graphicFrameLocks noGrp="1"/>
          </p:cNvGraphicFramePr>
          <p:nvPr/>
        </p:nvGraphicFramePr>
        <p:xfrm>
          <a:off x="974332" y="3020392"/>
          <a:ext cx="6519976" cy="1297237"/>
        </p:xfrm>
        <a:graphic>
          <a:graphicData uri="http://schemas.openxmlformats.org/drawingml/2006/table">
            <a:tbl>
              <a:tblPr firstRow="1" bandRow="1">
                <a:effectLst/>
              </a:tblPr>
              <a:tblGrid>
                <a:gridCol w="3321480">
                  <a:extLst>
                    <a:ext uri="{9D8B030D-6E8A-4147-A177-3AD203B41FA5}">
                      <a16:colId xmlns:a16="http://schemas.microsoft.com/office/drawing/2014/main" val="3564602120"/>
                    </a:ext>
                  </a:extLst>
                </a:gridCol>
                <a:gridCol w="3198496">
                  <a:extLst>
                    <a:ext uri="{9D8B030D-6E8A-4147-A177-3AD203B41FA5}">
                      <a16:colId xmlns:a16="http://schemas.microsoft.com/office/drawing/2014/main" val="2998868281"/>
                    </a:ext>
                  </a:extLst>
                </a:gridCol>
              </a:tblGrid>
              <a:tr h="25168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342900" indent="-342900">
                        <a:buClr>
                          <a:srgbClr val="00968F"/>
                        </a:buClr>
                        <a:buFont typeface="Wingdings" panose="05000000000000000000" pitchFamily="2" charset="2"/>
                        <a:buChar char="ü"/>
                      </a:pPr>
                      <a:r>
                        <a:rPr lang="en-US" sz="2000" b="1" dirty="0">
                          <a:solidFill>
                            <a:schemeClr val="accent5"/>
                          </a:solidFill>
                          <a:latin typeface="Raleway Medium" pitchFamily="2" charset="0"/>
                        </a:rPr>
                        <a:t> Cold</a:t>
                      </a:r>
                      <a:r>
                        <a:rPr lang="en-US" sz="2000" b="1" baseline="0" dirty="0">
                          <a:solidFill>
                            <a:schemeClr val="accent5"/>
                          </a:solidFill>
                          <a:latin typeface="Raleway Medium" pitchFamily="2" charset="0"/>
                        </a:rPr>
                        <a:t> and flu</a:t>
                      </a:r>
                      <a:endParaRPr lang="en-US" sz="2000" b="1" dirty="0">
                        <a:solidFill>
                          <a:schemeClr val="accent5"/>
                        </a:solidFill>
                        <a:latin typeface="Raleway Medium" pitchFamily="2" charset="0"/>
                      </a:endParaRP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342900" indent="-342900">
                        <a:buClr>
                          <a:srgbClr val="00968F"/>
                        </a:buClr>
                        <a:buFont typeface="Wingdings" panose="05000000000000000000" pitchFamily="2" charset="2"/>
                        <a:buChar char="ü"/>
                      </a:pPr>
                      <a:r>
                        <a:rPr lang="en-US" sz="2000" b="1" dirty="0">
                          <a:solidFill>
                            <a:schemeClr val="accent5"/>
                          </a:solidFill>
                          <a:latin typeface="Raleway Medium" pitchFamily="2" charset="0"/>
                        </a:rPr>
                        <a:t> Allergies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9871214"/>
                  </a:ext>
                </a:extLst>
              </a:tr>
              <a:tr h="25168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defTabSz="685800" rtl="0" eaLnBrk="1" fontAlgn="auto" latinLnBrk="0" hangingPunct="1">
                        <a:lnSpc>
                          <a:spcPct val="100000"/>
                        </a:lnSpc>
                        <a:spcBef>
                          <a:spcPts val="0"/>
                        </a:spcBef>
                        <a:spcAft>
                          <a:spcPts val="0"/>
                        </a:spcAft>
                        <a:buClr>
                          <a:srgbClr val="00968F"/>
                        </a:buClr>
                        <a:buSzTx/>
                        <a:buFont typeface="Wingdings" panose="05000000000000000000" pitchFamily="2" charset="2"/>
                        <a:buChar char="ü"/>
                        <a:tabLst/>
                        <a:defRPr/>
                      </a:pPr>
                      <a:r>
                        <a:rPr lang="en-US" sz="2000" b="1" dirty="0">
                          <a:solidFill>
                            <a:schemeClr val="accent5"/>
                          </a:solidFill>
                          <a:latin typeface="Raleway Medium" pitchFamily="2" charset="0"/>
                        </a:rPr>
                        <a:t> Ear and eye infections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indent="-342900">
                        <a:buClr>
                          <a:srgbClr val="00968F"/>
                        </a:buClr>
                        <a:buFont typeface="Wingdings" panose="05000000000000000000" pitchFamily="2" charset="2"/>
                        <a:buChar char="ü"/>
                      </a:pPr>
                      <a:r>
                        <a:rPr lang="en-US" sz="2000" b="1" dirty="0">
                          <a:solidFill>
                            <a:schemeClr val="accent5"/>
                          </a:solidFill>
                          <a:latin typeface="Raleway Medium" pitchFamily="2" charset="0"/>
                        </a:rPr>
                        <a:t> Sore throat</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6728224"/>
                  </a:ext>
                </a:extLst>
              </a:tr>
              <a:tr h="4347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defTabSz="685800" rtl="0" eaLnBrk="1" fontAlgn="auto" latinLnBrk="0" hangingPunct="1">
                        <a:lnSpc>
                          <a:spcPct val="100000"/>
                        </a:lnSpc>
                        <a:spcBef>
                          <a:spcPts val="0"/>
                        </a:spcBef>
                        <a:spcAft>
                          <a:spcPts val="0"/>
                        </a:spcAft>
                        <a:buClr>
                          <a:srgbClr val="00968F"/>
                        </a:buClr>
                        <a:buSzTx/>
                        <a:buFont typeface="Wingdings" panose="05000000000000000000" pitchFamily="2" charset="2"/>
                        <a:buChar char="ü"/>
                        <a:tabLst/>
                        <a:defRPr/>
                      </a:pPr>
                      <a:r>
                        <a:rPr lang="en-US" sz="2000" b="1" dirty="0">
                          <a:solidFill>
                            <a:schemeClr val="accent5"/>
                          </a:solidFill>
                          <a:latin typeface="Raleway Medium" pitchFamily="2" charset="0"/>
                        </a:rPr>
                        <a:t> Skin rashes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indent="-342900">
                        <a:buClr>
                          <a:srgbClr val="00968F"/>
                        </a:buClr>
                        <a:buFont typeface="Wingdings" panose="05000000000000000000" pitchFamily="2" charset="2"/>
                        <a:buChar char="ü"/>
                      </a:pPr>
                      <a:r>
                        <a:rPr lang="en-US" sz="2000" b="1" dirty="0">
                          <a:solidFill>
                            <a:schemeClr val="accent5"/>
                          </a:solidFill>
                          <a:latin typeface="Raleway Medium" pitchFamily="2" charset="0"/>
                        </a:rPr>
                        <a:t> Insect</a:t>
                      </a:r>
                      <a:r>
                        <a:rPr lang="en-US" sz="2000" b="1" baseline="0" dirty="0">
                          <a:solidFill>
                            <a:schemeClr val="accent5"/>
                          </a:solidFill>
                          <a:latin typeface="Raleway Medium" pitchFamily="2" charset="0"/>
                        </a:rPr>
                        <a:t> bites or stings</a:t>
                      </a:r>
                      <a:endParaRPr lang="en-US" sz="2000" b="1" dirty="0">
                        <a:solidFill>
                          <a:schemeClr val="accent5"/>
                        </a:solidFill>
                        <a:latin typeface="Raleway Medium" pitchFamily="2" charset="0"/>
                      </a:endParaRP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8079140"/>
                  </a:ext>
                </a:extLst>
              </a:tr>
            </a:tbl>
          </a:graphicData>
        </a:graphic>
      </p:graphicFrame>
      <p:sp>
        <p:nvSpPr>
          <p:cNvPr id="13" name="Rectangle 12">
            <a:extLst>
              <a:ext uri="{FF2B5EF4-FFF2-40B4-BE49-F238E27FC236}">
                <a16:creationId xmlns:a16="http://schemas.microsoft.com/office/drawing/2014/main" id="{4CA55CA0-1B46-2CC6-51CE-9607A439091E}"/>
              </a:ext>
            </a:extLst>
          </p:cNvPr>
          <p:cNvSpPr/>
          <p:nvPr/>
        </p:nvSpPr>
        <p:spPr>
          <a:xfrm>
            <a:off x="2155493" y="5065831"/>
            <a:ext cx="4065263" cy="742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marL="91440" marR="0" lvl="1"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accent5"/>
                </a:solidFill>
                <a:effectLst/>
                <a:uLnTx/>
                <a:uFillTx/>
                <a:latin typeface="Raleway Medium"/>
                <a:ea typeface="+mn-ea"/>
                <a:cs typeface="+mn-cs"/>
              </a:rPr>
              <a:t>Start your appointment at </a:t>
            </a:r>
            <a:r>
              <a:rPr lang="en-US" kern="0" dirty="0">
                <a:solidFill>
                  <a:schemeClr val="accent5"/>
                </a:solidFill>
                <a:latin typeface="Raleway Medium"/>
                <a:hlinkClick r:id="rId3"/>
              </a:rPr>
              <a:t>www.MDLIVEforCigna.com</a:t>
            </a:r>
            <a:r>
              <a:rPr lang="en-US" kern="0" dirty="0">
                <a:solidFill>
                  <a:schemeClr val="accent5"/>
                </a:solidFill>
                <a:latin typeface="Raleway Medium"/>
              </a:rPr>
              <a:t> </a:t>
            </a:r>
            <a:r>
              <a:rPr kumimoji="0" lang="en-US" b="0" i="0" u="none" strike="noStrike" kern="0" cap="none" spc="0" normalizeH="0" baseline="0" noProof="0" dirty="0">
                <a:ln>
                  <a:noFill/>
                </a:ln>
                <a:solidFill>
                  <a:schemeClr val="accent5"/>
                </a:solidFill>
                <a:effectLst/>
                <a:uLnTx/>
                <a:uFillTx/>
                <a:latin typeface="Raleway Medium"/>
                <a:ea typeface="+mn-ea"/>
                <a:cs typeface="+mn-cs"/>
              </a:rPr>
              <a:t>or download the </a:t>
            </a:r>
            <a:r>
              <a:rPr kumimoji="0" lang="en-US" b="0" i="0" u="none" strike="noStrike" kern="0" cap="none" spc="0" normalizeH="0" baseline="0" noProof="0" dirty="0" err="1">
                <a:ln>
                  <a:noFill/>
                </a:ln>
                <a:solidFill>
                  <a:schemeClr val="accent5"/>
                </a:solidFill>
                <a:effectLst/>
                <a:uLnTx/>
                <a:uFillTx/>
                <a:latin typeface="Raleway Medium"/>
                <a:ea typeface="+mn-ea"/>
                <a:cs typeface="+mn-cs"/>
              </a:rPr>
              <a:t>MDLiveforCigna</a:t>
            </a:r>
            <a:r>
              <a:rPr kumimoji="0" lang="en-US" b="0" i="0" u="none" strike="noStrike" kern="0" cap="none" spc="0" normalizeH="0" baseline="0" noProof="0" dirty="0">
                <a:ln>
                  <a:noFill/>
                </a:ln>
                <a:solidFill>
                  <a:schemeClr val="accent5"/>
                </a:solidFill>
                <a:effectLst/>
                <a:uLnTx/>
                <a:uFillTx/>
                <a:latin typeface="Raleway Medium"/>
                <a:ea typeface="+mn-ea"/>
                <a:cs typeface="+mn-cs"/>
              </a:rPr>
              <a:t> app.</a:t>
            </a:r>
            <a:endParaRPr kumimoji="0" lang="en-US" b="0" i="0" u="none" strike="noStrike" kern="0" cap="none" spc="0" normalizeH="0" baseline="0" noProof="0" dirty="0">
              <a:ln>
                <a:noFill/>
              </a:ln>
              <a:solidFill>
                <a:schemeClr val="accent5"/>
              </a:solidFill>
              <a:effectLst/>
              <a:highlight>
                <a:srgbClr val="FFFF00"/>
              </a:highlight>
              <a:uLnTx/>
              <a:uFillTx/>
              <a:latin typeface="Raleway Medium"/>
              <a:ea typeface="+mn-ea"/>
              <a:cs typeface="+mn-cs"/>
            </a:endParaRPr>
          </a:p>
          <a:p>
            <a:pPr marL="0" marR="30480" lvl="0" indent="0" algn="r" defTabSz="914400" rtl="0" eaLnBrk="1" fontAlgn="auto" latinLnBrk="0" hangingPunct="1">
              <a:lnSpc>
                <a:spcPct val="100000"/>
              </a:lnSpc>
              <a:spcBef>
                <a:spcPts val="0"/>
              </a:spcBef>
              <a:spcAft>
                <a:spcPts val="0"/>
              </a:spcAft>
              <a:buClrTx/>
              <a:buSzTx/>
              <a:buFontTx/>
              <a:buNone/>
              <a:tabLst>
                <a:tab pos="2971800" algn="l"/>
                <a:tab pos="6800850" algn="r"/>
              </a:tabLst>
              <a:defRPr/>
            </a:pPr>
            <a:r>
              <a:rPr kumimoji="0" lang="en-US" sz="800" b="0" i="1" u="none" strike="noStrike" kern="1200" cap="none" spc="0" normalizeH="0" baseline="0" noProof="0" dirty="0">
                <a:ln>
                  <a:noFill/>
                </a:ln>
                <a:solidFill>
                  <a:schemeClr val="accent5"/>
                </a:solidFill>
                <a:effectLst/>
                <a:uLnTx/>
                <a:uFillTx/>
                <a:latin typeface="Raleway" pitchFamily="2" charset="0"/>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schemeClr val="accent5"/>
              </a:solidFill>
              <a:effectLst/>
              <a:uLnTx/>
              <a:uFillTx/>
              <a:latin typeface="Raleway"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5"/>
                </a:solidFill>
                <a:effectLst/>
                <a:uLnTx/>
                <a:uFillTx/>
                <a:latin typeface="Raleway SemiBold" pitchFamily="2" charset="0"/>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schemeClr val="accent5"/>
              </a:solidFill>
              <a:effectLst/>
              <a:uLnTx/>
              <a:uFillTx/>
              <a:latin typeface="Raleway" pitchFamily="2" charset="0"/>
              <a:ea typeface="Times New Roman" panose="02020603050405020304" pitchFamily="18" charset="0"/>
              <a:cs typeface="Times New Roman" panose="02020603050405020304" pitchFamily="18" charset="0"/>
            </a:endParaRPr>
          </a:p>
        </p:txBody>
      </p:sp>
      <p:grpSp>
        <p:nvGrpSpPr>
          <p:cNvPr id="5" name="Graphic 2506">
            <a:extLst>
              <a:ext uri="{FF2B5EF4-FFF2-40B4-BE49-F238E27FC236}">
                <a16:creationId xmlns:a16="http://schemas.microsoft.com/office/drawing/2014/main" id="{F15DE5C5-FA4E-1BD5-E631-50BD920FC616}"/>
              </a:ext>
            </a:extLst>
          </p:cNvPr>
          <p:cNvGrpSpPr>
            <a:grpSpLocks noChangeAspect="1"/>
          </p:cNvGrpSpPr>
          <p:nvPr/>
        </p:nvGrpSpPr>
        <p:grpSpPr>
          <a:xfrm>
            <a:off x="974332" y="4949636"/>
            <a:ext cx="836024" cy="731520"/>
            <a:chOff x="11176364" y="1816428"/>
            <a:chExt cx="365125" cy="319484"/>
          </a:xfrm>
          <a:solidFill>
            <a:schemeClr val="accent2"/>
          </a:solidFill>
        </p:grpSpPr>
        <p:sp>
          <p:nvSpPr>
            <p:cNvPr id="7" name="Freeform 107">
              <a:extLst>
                <a:ext uri="{FF2B5EF4-FFF2-40B4-BE49-F238E27FC236}">
                  <a16:creationId xmlns:a16="http://schemas.microsoft.com/office/drawing/2014/main" id="{9059F074-410B-7C04-7261-BBFF53CCD2AC}"/>
                </a:ext>
              </a:extLst>
            </p:cNvPr>
            <p:cNvSpPr/>
            <p:nvPr/>
          </p:nvSpPr>
          <p:spPr>
            <a:xfrm>
              <a:off x="11176364" y="1816428"/>
              <a:ext cx="365125" cy="304270"/>
            </a:xfrm>
            <a:custGeom>
              <a:avLst/>
              <a:gdLst>
                <a:gd name="connsiteX0" fmla="*/ 319484 w 365125"/>
                <a:gd name="connsiteY0" fmla="*/ 0 h 304270"/>
                <a:gd name="connsiteX1" fmla="*/ 45641 w 365125"/>
                <a:gd name="connsiteY1" fmla="*/ 0 h 304270"/>
                <a:gd name="connsiteX2" fmla="*/ 0 w 365125"/>
                <a:gd name="connsiteY2" fmla="*/ 45641 h 304270"/>
                <a:gd name="connsiteX3" fmla="*/ 0 w 365125"/>
                <a:gd name="connsiteY3" fmla="*/ 258630 h 304270"/>
                <a:gd name="connsiteX4" fmla="*/ 45641 w 365125"/>
                <a:gd name="connsiteY4" fmla="*/ 304271 h 304270"/>
                <a:gd name="connsiteX5" fmla="*/ 60854 w 365125"/>
                <a:gd name="connsiteY5" fmla="*/ 289057 h 304270"/>
                <a:gd name="connsiteX6" fmla="*/ 45641 w 365125"/>
                <a:gd name="connsiteY6" fmla="*/ 273844 h 304270"/>
                <a:gd name="connsiteX7" fmla="*/ 30427 w 365125"/>
                <a:gd name="connsiteY7" fmla="*/ 258630 h 304270"/>
                <a:gd name="connsiteX8" fmla="*/ 30427 w 365125"/>
                <a:gd name="connsiteY8" fmla="*/ 45641 h 304270"/>
                <a:gd name="connsiteX9" fmla="*/ 45641 w 365125"/>
                <a:gd name="connsiteY9" fmla="*/ 30427 h 304270"/>
                <a:gd name="connsiteX10" fmla="*/ 319484 w 365125"/>
                <a:gd name="connsiteY10" fmla="*/ 30427 h 304270"/>
                <a:gd name="connsiteX11" fmla="*/ 334698 w 365125"/>
                <a:gd name="connsiteY11" fmla="*/ 45641 h 304270"/>
                <a:gd name="connsiteX12" fmla="*/ 334698 w 365125"/>
                <a:gd name="connsiteY12" fmla="*/ 91281 h 304270"/>
                <a:gd name="connsiteX13" fmla="*/ 349911 w 365125"/>
                <a:gd name="connsiteY13" fmla="*/ 106495 h 304270"/>
                <a:gd name="connsiteX14" fmla="*/ 365125 w 365125"/>
                <a:gd name="connsiteY14" fmla="*/ 91281 h 304270"/>
                <a:gd name="connsiteX15" fmla="*/ 365125 w 365125"/>
                <a:gd name="connsiteY15" fmla="*/ 45641 h 304270"/>
                <a:gd name="connsiteX16" fmla="*/ 319484 w 365125"/>
                <a:gd name="connsiteY16" fmla="*/ 0 h 30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5" h="304270">
                  <a:moveTo>
                    <a:pt x="319484" y="0"/>
                  </a:moveTo>
                  <a:lnTo>
                    <a:pt x="45641" y="0"/>
                  </a:lnTo>
                  <a:cubicBezTo>
                    <a:pt x="19778" y="0"/>
                    <a:pt x="0" y="19778"/>
                    <a:pt x="0" y="45641"/>
                  </a:cubicBezTo>
                  <a:lnTo>
                    <a:pt x="0" y="258630"/>
                  </a:lnTo>
                  <a:cubicBezTo>
                    <a:pt x="0" y="284493"/>
                    <a:pt x="19778" y="304271"/>
                    <a:pt x="45641" y="304271"/>
                  </a:cubicBezTo>
                  <a:cubicBezTo>
                    <a:pt x="54769" y="304271"/>
                    <a:pt x="60854" y="298185"/>
                    <a:pt x="60854" y="289057"/>
                  </a:cubicBezTo>
                  <a:cubicBezTo>
                    <a:pt x="60854" y="279929"/>
                    <a:pt x="54769" y="273844"/>
                    <a:pt x="45641" y="273844"/>
                  </a:cubicBezTo>
                  <a:cubicBezTo>
                    <a:pt x="36513" y="273844"/>
                    <a:pt x="30427" y="267758"/>
                    <a:pt x="30427" y="258630"/>
                  </a:cubicBezTo>
                  <a:lnTo>
                    <a:pt x="30427" y="45641"/>
                  </a:lnTo>
                  <a:cubicBezTo>
                    <a:pt x="30427" y="36513"/>
                    <a:pt x="36513" y="30427"/>
                    <a:pt x="45641" y="30427"/>
                  </a:cubicBezTo>
                  <a:lnTo>
                    <a:pt x="319484" y="30427"/>
                  </a:lnTo>
                  <a:cubicBezTo>
                    <a:pt x="328613" y="30427"/>
                    <a:pt x="334698" y="36513"/>
                    <a:pt x="334698" y="45641"/>
                  </a:cubicBezTo>
                  <a:lnTo>
                    <a:pt x="334698" y="91281"/>
                  </a:lnTo>
                  <a:cubicBezTo>
                    <a:pt x="334698" y="100409"/>
                    <a:pt x="340783" y="106495"/>
                    <a:pt x="349911" y="106495"/>
                  </a:cubicBezTo>
                  <a:cubicBezTo>
                    <a:pt x="359040" y="106495"/>
                    <a:pt x="365125" y="100409"/>
                    <a:pt x="365125" y="91281"/>
                  </a:cubicBezTo>
                  <a:lnTo>
                    <a:pt x="365125" y="45641"/>
                  </a:lnTo>
                  <a:cubicBezTo>
                    <a:pt x="365125" y="19778"/>
                    <a:pt x="345347" y="0"/>
                    <a:pt x="319484" y="0"/>
                  </a:cubicBezTo>
                  <a:close/>
                </a:path>
              </a:pathLst>
            </a:custGeom>
            <a:grpFill/>
            <a:ln w="15081" cap="flat">
              <a:noFill/>
              <a:prstDash val="solid"/>
              <a:miter/>
            </a:ln>
          </p:spPr>
          <p:txBody>
            <a:bodyPr rtlCol="0" anchor="ctr"/>
            <a:lstStyle/>
            <a:p>
              <a:endParaRPr lang="en-US"/>
            </a:p>
          </p:txBody>
        </p:sp>
        <p:sp>
          <p:nvSpPr>
            <p:cNvPr id="8" name="Freeform 108">
              <a:extLst>
                <a:ext uri="{FF2B5EF4-FFF2-40B4-BE49-F238E27FC236}">
                  <a16:creationId xmlns:a16="http://schemas.microsoft.com/office/drawing/2014/main" id="{3F0EB555-8F32-1307-4757-3BADE58AE47F}"/>
                </a:ext>
              </a:extLst>
            </p:cNvPr>
            <p:cNvSpPr/>
            <p:nvPr/>
          </p:nvSpPr>
          <p:spPr>
            <a:xfrm>
              <a:off x="11468189" y="1938611"/>
              <a:ext cx="72588" cy="182087"/>
            </a:xfrm>
            <a:custGeom>
              <a:avLst/>
              <a:gdLst>
                <a:gd name="connsiteX0" fmla="*/ 24616 w 72588"/>
                <a:gd name="connsiteY0" fmla="*/ 2567 h 182087"/>
                <a:gd name="connsiteX1" fmla="*/ 3317 w 72588"/>
                <a:gd name="connsiteY1" fmla="*/ 7131 h 182087"/>
                <a:gd name="connsiteX2" fmla="*/ 7881 w 72588"/>
                <a:gd name="connsiteY2" fmla="*/ 28430 h 182087"/>
                <a:gd name="connsiteX3" fmla="*/ 39830 w 72588"/>
                <a:gd name="connsiteY3" fmla="*/ 75592 h 182087"/>
                <a:gd name="connsiteX4" fmla="*/ 27659 w 72588"/>
                <a:gd name="connsiteY4" fmla="*/ 133404 h 182087"/>
                <a:gd name="connsiteX5" fmla="*/ 6360 w 72588"/>
                <a:gd name="connsiteY5" fmla="*/ 154703 h 182087"/>
                <a:gd name="connsiteX6" fmla="*/ 3317 w 72588"/>
                <a:gd name="connsiteY6" fmla="*/ 176002 h 182087"/>
                <a:gd name="connsiteX7" fmla="*/ 15488 w 72588"/>
                <a:gd name="connsiteY7" fmla="*/ 182087 h 182087"/>
                <a:gd name="connsiteX8" fmla="*/ 24616 w 72588"/>
                <a:gd name="connsiteY8" fmla="*/ 179044 h 182087"/>
                <a:gd name="connsiteX9" fmla="*/ 55043 w 72588"/>
                <a:gd name="connsiteY9" fmla="*/ 148617 h 182087"/>
                <a:gd name="connsiteX10" fmla="*/ 70257 w 72588"/>
                <a:gd name="connsiteY10" fmla="*/ 67986 h 182087"/>
                <a:gd name="connsiteX11" fmla="*/ 24616 w 72588"/>
                <a:gd name="connsiteY11" fmla="*/ 2567 h 18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88" h="182087">
                  <a:moveTo>
                    <a:pt x="24616" y="2567"/>
                  </a:moveTo>
                  <a:cubicBezTo>
                    <a:pt x="17009" y="-1997"/>
                    <a:pt x="7881" y="-475"/>
                    <a:pt x="3317" y="7131"/>
                  </a:cubicBezTo>
                  <a:cubicBezTo>
                    <a:pt x="-1247" y="14738"/>
                    <a:pt x="274" y="23866"/>
                    <a:pt x="7881" y="28430"/>
                  </a:cubicBezTo>
                  <a:cubicBezTo>
                    <a:pt x="24616" y="39080"/>
                    <a:pt x="36787" y="55815"/>
                    <a:pt x="39830" y="75592"/>
                  </a:cubicBezTo>
                  <a:cubicBezTo>
                    <a:pt x="44394" y="95370"/>
                    <a:pt x="39830" y="116669"/>
                    <a:pt x="27659" y="133404"/>
                  </a:cubicBezTo>
                  <a:cubicBezTo>
                    <a:pt x="23095" y="141011"/>
                    <a:pt x="15488" y="147096"/>
                    <a:pt x="6360" y="154703"/>
                  </a:cubicBezTo>
                  <a:cubicBezTo>
                    <a:pt x="274" y="159267"/>
                    <a:pt x="-2768" y="168395"/>
                    <a:pt x="3317" y="176002"/>
                  </a:cubicBezTo>
                  <a:cubicBezTo>
                    <a:pt x="6360" y="180566"/>
                    <a:pt x="10924" y="182087"/>
                    <a:pt x="15488" y="182087"/>
                  </a:cubicBezTo>
                  <a:cubicBezTo>
                    <a:pt x="18531" y="182087"/>
                    <a:pt x="21573" y="180566"/>
                    <a:pt x="24616" y="179044"/>
                  </a:cubicBezTo>
                  <a:cubicBezTo>
                    <a:pt x="35266" y="171438"/>
                    <a:pt x="47436" y="162309"/>
                    <a:pt x="55043" y="148617"/>
                  </a:cubicBezTo>
                  <a:cubicBezTo>
                    <a:pt x="70257" y="125797"/>
                    <a:pt x="76342" y="95370"/>
                    <a:pt x="70257" y="67986"/>
                  </a:cubicBezTo>
                  <a:cubicBezTo>
                    <a:pt x="65693" y="40601"/>
                    <a:pt x="48958" y="17781"/>
                    <a:pt x="24616" y="2567"/>
                  </a:cubicBezTo>
                  <a:close/>
                </a:path>
              </a:pathLst>
            </a:custGeom>
            <a:grpFill/>
            <a:ln w="15081" cap="flat">
              <a:noFill/>
              <a:prstDash val="solid"/>
              <a:miter/>
            </a:ln>
          </p:spPr>
          <p:txBody>
            <a:bodyPr rtlCol="0" anchor="ctr"/>
            <a:lstStyle/>
            <a:p>
              <a:endParaRPr lang="en-US"/>
            </a:p>
          </p:txBody>
        </p:sp>
        <p:sp>
          <p:nvSpPr>
            <p:cNvPr id="9" name="Freeform 109">
              <a:extLst>
                <a:ext uri="{FF2B5EF4-FFF2-40B4-BE49-F238E27FC236}">
                  <a16:creationId xmlns:a16="http://schemas.microsoft.com/office/drawing/2014/main" id="{8D30C6A2-7D61-9DD3-C9CE-678FB2E118FA}"/>
                </a:ext>
              </a:extLst>
            </p:cNvPr>
            <p:cNvSpPr/>
            <p:nvPr/>
          </p:nvSpPr>
          <p:spPr>
            <a:xfrm>
              <a:off x="11267645" y="1922785"/>
              <a:ext cx="167348" cy="213126"/>
            </a:xfrm>
            <a:custGeom>
              <a:avLst/>
              <a:gdLst>
                <a:gd name="connsiteX0" fmla="*/ 158221 w 167348"/>
                <a:gd name="connsiteY0" fmla="*/ 1659 h 213126"/>
                <a:gd name="connsiteX1" fmla="*/ 143007 w 167348"/>
                <a:gd name="connsiteY1" fmla="*/ 3180 h 213126"/>
                <a:gd name="connsiteX2" fmla="*/ 86717 w 167348"/>
                <a:gd name="connsiteY2" fmla="*/ 45778 h 213126"/>
                <a:gd name="connsiteX3" fmla="*/ 15214 w 167348"/>
                <a:gd name="connsiteY3" fmla="*/ 45778 h 213126"/>
                <a:gd name="connsiteX4" fmla="*/ 0 w 167348"/>
                <a:gd name="connsiteY4" fmla="*/ 60991 h 213126"/>
                <a:gd name="connsiteX5" fmla="*/ 0 w 167348"/>
                <a:gd name="connsiteY5" fmla="*/ 152273 h 213126"/>
                <a:gd name="connsiteX6" fmla="*/ 15214 w 167348"/>
                <a:gd name="connsiteY6" fmla="*/ 167486 h 213126"/>
                <a:gd name="connsiteX7" fmla="*/ 86717 w 167348"/>
                <a:gd name="connsiteY7" fmla="*/ 167486 h 213126"/>
                <a:gd name="connsiteX8" fmla="*/ 143007 w 167348"/>
                <a:gd name="connsiteY8" fmla="*/ 210084 h 213126"/>
                <a:gd name="connsiteX9" fmla="*/ 152135 w 167348"/>
                <a:gd name="connsiteY9" fmla="*/ 213127 h 213126"/>
                <a:gd name="connsiteX10" fmla="*/ 158221 w 167348"/>
                <a:gd name="connsiteY10" fmla="*/ 211605 h 213126"/>
                <a:gd name="connsiteX11" fmla="*/ 167349 w 167348"/>
                <a:gd name="connsiteY11" fmla="*/ 197913 h 213126"/>
                <a:gd name="connsiteX12" fmla="*/ 167349 w 167348"/>
                <a:gd name="connsiteY12" fmla="*/ 15351 h 213126"/>
                <a:gd name="connsiteX13" fmla="*/ 158221 w 167348"/>
                <a:gd name="connsiteY13" fmla="*/ 1659 h 213126"/>
                <a:gd name="connsiteX14" fmla="*/ 136922 w 167348"/>
                <a:gd name="connsiteY14" fmla="*/ 167486 h 213126"/>
                <a:gd name="connsiteX15" fmla="*/ 100409 w 167348"/>
                <a:gd name="connsiteY15" fmla="*/ 140102 h 213126"/>
                <a:gd name="connsiteX16" fmla="*/ 91281 w 167348"/>
                <a:gd name="connsiteY16" fmla="*/ 137059 h 213126"/>
                <a:gd name="connsiteX17" fmla="*/ 30427 w 167348"/>
                <a:gd name="connsiteY17" fmla="*/ 137059 h 213126"/>
                <a:gd name="connsiteX18" fmla="*/ 30427 w 167348"/>
                <a:gd name="connsiteY18" fmla="*/ 76205 h 213126"/>
                <a:gd name="connsiteX19" fmla="*/ 91281 w 167348"/>
                <a:gd name="connsiteY19" fmla="*/ 76205 h 213126"/>
                <a:gd name="connsiteX20" fmla="*/ 100409 w 167348"/>
                <a:gd name="connsiteY20" fmla="*/ 73162 h 213126"/>
                <a:gd name="connsiteX21" fmla="*/ 136922 w 167348"/>
                <a:gd name="connsiteY21" fmla="*/ 45778 h 213126"/>
                <a:gd name="connsiteX22" fmla="*/ 136922 w 167348"/>
                <a:gd name="connsiteY22" fmla="*/ 167486 h 2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348" h="213126">
                  <a:moveTo>
                    <a:pt x="158221" y="1659"/>
                  </a:moveTo>
                  <a:cubicBezTo>
                    <a:pt x="153657" y="-1384"/>
                    <a:pt x="147571" y="137"/>
                    <a:pt x="143007" y="3180"/>
                  </a:cubicBezTo>
                  <a:lnTo>
                    <a:pt x="86717" y="45778"/>
                  </a:lnTo>
                  <a:lnTo>
                    <a:pt x="15214" y="45778"/>
                  </a:lnTo>
                  <a:cubicBezTo>
                    <a:pt x="6085" y="45778"/>
                    <a:pt x="0" y="51863"/>
                    <a:pt x="0" y="60991"/>
                  </a:cubicBezTo>
                  <a:lnTo>
                    <a:pt x="0" y="152273"/>
                  </a:lnTo>
                  <a:cubicBezTo>
                    <a:pt x="0" y="161401"/>
                    <a:pt x="6085" y="167486"/>
                    <a:pt x="15214" y="167486"/>
                  </a:cubicBezTo>
                  <a:lnTo>
                    <a:pt x="86717" y="167486"/>
                  </a:lnTo>
                  <a:lnTo>
                    <a:pt x="143007" y="210084"/>
                  </a:lnTo>
                  <a:cubicBezTo>
                    <a:pt x="146050" y="211605"/>
                    <a:pt x="149093" y="213127"/>
                    <a:pt x="152135" y="213127"/>
                  </a:cubicBezTo>
                  <a:cubicBezTo>
                    <a:pt x="155178" y="213127"/>
                    <a:pt x="156699" y="213127"/>
                    <a:pt x="158221" y="211605"/>
                  </a:cubicBezTo>
                  <a:cubicBezTo>
                    <a:pt x="162785" y="208563"/>
                    <a:pt x="167349" y="203999"/>
                    <a:pt x="167349" y="197913"/>
                  </a:cubicBezTo>
                  <a:lnTo>
                    <a:pt x="167349" y="15351"/>
                  </a:lnTo>
                  <a:cubicBezTo>
                    <a:pt x="167349" y="9265"/>
                    <a:pt x="164306" y="4701"/>
                    <a:pt x="158221" y="1659"/>
                  </a:cubicBezTo>
                  <a:close/>
                  <a:moveTo>
                    <a:pt x="136922" y="167486"/>
                  </a:moveTo>
                  <a:lnTo>
                    <a:pt x="100409" y="140102"/>
                  </a:lnTo>
                  <a:cubicBezTo>
                    <a:pt x="97367" y="138580"/>
                    <a:pt x="94324" y="137059"/>
                    <a:pt x="91281" y="137059"/>
                  </a:cubicBezTo>
                  <a:lnTo>
                    <a:pt x="30427" y="137059"/>
                  </a:lnTo>
                  <a:lnTo>
                    <a:pt x="30427" y="76205"/>
                  </a:lnTo>
                  <a:lnTo>
                    <a:pt x="91281" y="76205"/>
                  </a:lnTo>
                  <a:cubicBezTo>
                    <a:pt x="94324" y="76205"/>
                    <a:pt x="97367" y="74684"/>
                    <a:pt x="100409" y="73162"/>
                  </a:cubicBezTo>
                  <a:lnTo>
                    <a:pt x="136922" y="45778"/>
                  </a:lnTo>
                  <a:lnTo>
                    <a:pt x="136922" y="167486"/>
                  </a:lnTo>
                  <a:close/>
                </a:path>
              </a:pathLst>
            </a:custGeom>
            <a:grpFill/>
            <a:ln w="1508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0E688CDF-A886-9CED-C680-712F5B627A5B}"/>
              </a:ext>
            </a:extLst>
          </p:cNvPr>
          <p:cNvGrpSpPr/>
          <p:nvPr/>
        </p:nvGrpSpPr>
        <p:grpSpPr>
          <a:xfrm>
            <a:off x="8740877" y="2930013"/>
            <a:ext cx="6625218" cy="7135253"/>
            <a:chOff x="0" y="818984"/>
            <a:chExt cx="6962775" cy="7483475"/>
          </a:xfrm>
        </p:grpSpPr>
        <p:sp>
          <p:nvSpPr>
            <p:cNvPr id="12" name="Oval 11">
              <a:extLst>
                <a:ext uri="{FF2B5EF4-FFF2-40B4-BE49-F238E27FC236}">
                  <a16:creationId xmlns:a16="http://schemas.microsoft.com/office/drawing/2014/main" id="{5F1FB577-2036-C1D4-595B-9EC5F55CC5E8}"/>
                </a:ext>
              </a:extLst>
            </p:cNvPr>
            <p:cNvSpPr/>
            <p:nvPr userDrawn="1"/>
          </p:nvSpPr>
          <p:spPr>
            <a:xfrm>
              <a:off x="0" y="1158240"/>
              <a:ext cx="5171440" cy="5807710"/>
            </a:xfrm>
            <a:prstGeom prst="ellipse">
              <a:avLst/>
            </a:prstGeom>
            <a:blipFill>
              <a:blip r:embed="rId4"/>
              <a:srcRect/>
              <a:stretch>
                <a:fillRect l="-38252" t="-2385" r="-1" b="20321"/>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sp>
          <p:nvSpPr>
            <p:cNvPr id="14" name="Oval 13">
              <a:extLst>
                <a:ext uri="{FF2B5EF4-FFF2-40B4-BE49-F238E27FC236}">
                  <a16:creationId xmlns:a16="http://schemas.microsoft.com/office/drawing/2014/main" id="{D3568DF3-69E9-DD3C-58A3-72EF10D3B87E}"/>
                </a:ext>
              </a:extLst>
            </p:cNvPr>
            <p:cNvSpPr/>
            <p:nvPr userDrawn="1"/>
          </p:nvSpPr>
          <p:spPr>
            <a:xfrm>
              <a:off x="0" y="818984"/>
              <a:ext cx="6962775" cy="748347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grpSp>
      <p:pic>
        <p:nvPicPr>
          <p:cNvPr id="16" name="Picture 15" descr="New Cigna Logo PNG Images 2023">
            <a:extLst>
              <a:ext uri="{FF2B5EF4-FFF2-40B4-BE49-F238E27FC236}">
                <a16:creationId xmlns:a16="http://schemas.microsoft.com/office/drawing/2014/main" id="{E4B37641-9DCD-93C9-EEF9-B5C3FF636A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7303" y="593132"/>
            <a:ext cx="1342416" cy="489738"/>
          </a:xfrm>
          <a:prstGeom prst="rect">
            <a:avLst/>
          </a:prstGeom>
          <a:noFill/>
          <a:ln>
            <a:noFill/>
          </a:ln>
        </p:spPr>
      </p:pic>
    </p:spTree>
    <p:extLst>
      <p:ext uri="{BB962C8B-B14F-4D97-AF65-F5344CB8AC3E}">
        <p14:creationId xmlns:p14="http://schemas.microsoft.com/office/powerpoint/2010/main" val="4117413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E96A71-1975-F475-F0D5-DC8C9F529AFD}"/>
              </a:ext>
            </a:extLst>
          </p:cNvPr>
          <p:cNvSpPr/>
          <p:nvPr/>
        </p:nvSpPr>
        <p:spPr>
          <a:xfrm>
            <a:off x="0" y="6188818"/>
            <a:ext cx="12192000" cy="669182"/>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
            <a:extLst>
              <a:ext uri="{FF2B5EF4-FFF2-40B4-BE49-F238E27FC236}">
                <a16:creationId xmlns:a16="http://schemas.microsoft.com/office/drawing/2014/main" id="{F88D1B4F-DCC3-3786-E21C-D9C590F8D67B}"/>
              </a:ext>
            </a:extLst>
          </p:cNvPr>
          <p:cNvSpPr>
            <a:spLocks noGrp="1"/>
          </p:cNvSpPr>
          <p:nvPr>
            <p:ph sz="half" idx="1"/>
          </p:nvPr>
        </p:nvSpPr>
        <p:spPr/>
        <p:txBody>
          <a:bodyPr>
            <a:normAutofit/>
          </a:bodyPr>
          <a:lstStyle/>
          <a:p>
            <a:pPr marL="0" indent="0">
              <a:buNone/>
            </a:pPr>
            <a:r>
              <a:rPr lang="en-US" dirty="0">
                <a:latin typeface="Raleway Medium" pitchFamily="2" charset="0"/>
              </a:rPr>
              <a:t>Those enrolled in a Cigna medical plan have access to additional resources! </a:t>
            </a:r>
            <a:endParaRPr lang="en-US" sz="2400" dirty="0">
              <a:latin typeface="Raleway Medium" pitchFamily="2" charset="0"/>
            </a:endParaRPr>
          </a:p>
          <a:p>
            <a:endParaRPr lang="en-US" sz="2400" dirty="0">
              <a:latin typeface="Raleway Medium" pitchFamily="2" charset="0"/>
            </a:endParaRPr>
          </a:p>
          <a:p>
            <a:pPr>
              <a:spcBef>
                <a:spcPts val="0"/>
              </a:spcBef>
              <a:buNone/>
            </a:pPr>
            <a:endParaRPr lang="en-US" sz="2400" dirty="0">
              <a:latin typeface="Raleway Medium" pitchFamily="2" charset="0"/>
            </a:endParaRPr>
          </a:p>
          <a:p>
            <a:pPr>
              <a:spcBef>
                <a:spcPts val="0"/>
              </a:spcBef>
              <a:buNone/>
            </a:pPr>
            <a:endParaRPr lang="en-US" sz="2400" b="1" u="sng" dirty="0">
              <a:latin typeface="Raleway Medium" pitchFamily="2" charset="0"/>
            </a:endParaRPr>
          </a:p>
          <a:p>
            <a:pPr>
              <a:spcBef>
                <a:spcPts val="0"/>
              </a:spcBef>
              <a:buNone/>
            </a:pPr>
            <a:endParaRPr lang="en-US" sz="2400" b="1" u="sng" dirty="0">
              <a:latin typeface="Raleway Medium" pitchFamily="2" charset="0"/>
            </a:endParaRPr>
          </a:p>
          <a:p>
            <a:pPr marL="0" indent="0">
              <a:buNone/>
            </a:pPr>
            <a:endParaRPr lang="en-US" sz="2000" dirty="0"/>
          </a:p>
        </p:txBody>
      </p:sp>
      <p:sp>
        <p:nvSpPr>
          <p:cNvPr id="3" name="Title 2">
            <a:extLst>
              <a:ext uri="{FF2B5EF4-FFF2-40B4-BE49-F238E27FC236}">
                <a16:creationId xmlns:a16="http://schemas.microsoft.com/office/drawing/2014/main" id="{4A5A2A25-AF01-1351-6BAD-9778AD47250E}"/>
              </a:ext>
            </a:extLst>
          </p:cNvPr>
          <p:cNvSpPr>
            <a:spLocks noGrp="1"/>
          </p:cNvSpPr>
          <p:nvPr>
            <p:ph type="title"/>
          </p:nvPr>
        </p:nvSpPr>
        <p:spPr/>
        <p:txBody>
          <a:bodyPr/>
          <a:lstStyle/>
          <a:p>
            <a:r>
              <a:rPr lang="en-US" dirty="0"/>
              <a:t>Cigna Resources	</a:t>
            </a:r>
          </a:p>
        </p:txBody>
      </p:sp>
      <p:graphicFrame>
        <p:nvGraphicFramePr>
          <p:cNvPr id="4" name="Table 3">
            <a:extLst>
              <a:ext uri="{FF2B5EF4-FFF2-40B4-BE49-F238E27FC236}">
                <a16:creationId xmlns:a16="http://schemas.microsoft.com/office/drawing/2014/main" id="{4936F6FA-5FB3-175A-5348-C4B6B49942E7}"/>
              </a:ext>
            </a:extLst>
          </p:cNvPr>
          <p:cNvGraphicFramePr>
            <a:graphicFrameLocks noGrp="1"/>
          </p:cNvGraphicFramePr>
          <p:nvPr>
            <p:extLst>
              <p:ext uri="{D42A27DB-BD31-4B8C-83A1-F6EECF244321}">
                <p14:modId xmlns:p14="http://schemas.microsoft.com/office/powerpoint/2010/main" val="286331422"/>
              </p:ext>
            </p:extLst>
          </p:nvPr>
        </p:nvGraphicFramePr>
        <p:xfrm>
          <a:off x="949691" y="1743483"/>
          <a:ext cx="10292617" cy="4119880"/>
        </p:xfrm>
        <a:graphic>
          <a:graphicData uri="http://schemas.openxmlformats.org/drawingml/2006/table">
            <a:tbl>
              <a:tblPr firstRow="1">
                <a:tableStyleId>{3C2FFA5D-87B4-456A-9821-1D502468CF0F}</a:tableStyleId>
              </a:tblPr>
              <a:tblGrid>
                <a:gridCol w="2216738">
                  <a:extLst>
                    <a:ext uri="{9D8B030D-6E8A-4147-A177-3AD203B41FA5}">
                      <a16:colId xmlns:a16="http://schemas.microsoft.com/office/drawing/2014/main" val="265494425"/>
                    </a:ext>
                  </a:extLst>
                </a:gridCol>
                <a:gridCol w="8075879">
                  <a:extLst>
                    <a:ext uri="{9D8B030D-6E8A-4147-A177-3AD203B41FA5}">
                      <a16:colId xmlns:a16="http://schemas.microsoft.com/office/drawing/2014/main" val="1672036006"/>
                    </a:ext>
                  </a:extLst>
                </a:gridCol>
              </a:tblGrid>
              <a:tr h="370840">
                <a:tc>
                  <a:txBody>
                    <a:bodyPr/>
                    <a:lstStyle/>
                    <a:p>
                      <a:r>
                        <a:rPr lang="en-US" dirty="0"/>
                        <a:t>Program</a:t>
                      </a:r>
                    </a:p>
                  </a:txBody>
                  <a:tcPr/>
                </a:tc>
                <a:tc>
                  <a:txBody>
                    <a:bodyPr/>
                    <a:lstStyle/>
                    <a:p>
                      <a:r>
                        <a:rPr lang="en-US" dirty="0"/>
                        <a:t>Description</a:t>
                      </a:r>
                    </a:p>
                  </a:txBody>
                  <a:tcPr/>
                </a:tc>
                <a:extLst>
                  <a:ext uri="{0D108BD9-81ED-4DB2-BD59-A6C34878D82A}">
                    <a16:rowId xmlns:a16="http://schemas.microsoft.com/office/drawing/2014/main" val="2997211554"/>
                  </a:ext>
                </a:extLst>
              </a:tr>
              <a:tr h="370840">
                <a:tc>
                  <a:txBody>
                    <a:bodyPr/>
                    <a:lstStyle/>
                    <a:p>
                      <a:r>
                        <a:rPr lang="en-US" dirty="0">
                          <a:solidFill>
                            <a:schemeClr val="accent5"/>
                          </a:solidFill>
                        </a:rPr>
                        <a:t>Cigna One Guide</a:t>
                      </a:r>
                    </a:p>
                  </a:txBody>
                  <a:tcPr>
                    <a:solidFill>
                      <a:schemeClr val="bg1"/>
                    </a:solidFill>
                  </a:tcPr>
                </a:tc>
                <a:tc>
                  <a:txBody>
                    <a:bodyPr/>
                    <a:lstStyle/>
                    <a:p>
                      <a:r>
                        <a:rPr lang="en-US" sz="1800" kern="1200" dirty="0">
                          <a:solidFill>
                            <a:schemeClr val="accent5"/>
                          </a:solidFill>
                          <a:effectLst/>
                          <a:latin typeface="+mn-lt"/>
                          <a:ea typeface="+mn-ea"/>
                          <a:cs typeface="+mn-cs"/>
                        </a:rPr>
                        <a:t>Personalized support from Cigna to help you make smarter, informed choices and get the most from our medical plan. </a:t>
                      </a:r>
                      <a:endParaRPr lang="en-US" dirty="0">
                        <a:solidFill>
                          <a:schemeClr val="accent5"/>
                        </a:solidFill>
                      </a:endParaRPr>
                    </a:p>
                  </a:txBody>
                  <a:tcPr>
                    <a:solidFill>
                      <a:schemeClr val="bg1"/>
                    </a:solidFill>
                  </a:tcPr>
                </a:tc>
                <a:extLst>
                  <a:ext uri="{0D108BD9-81ED-4DB2-BD59-A6C34878D82A}">
                    <a16:rowId xmlns:a16="http://schemas.microsoft.com/office/drawing/2014/main" val="3381346337"/>
                  </a:ext>
                </a:extLst>
              </a:tr>
              <a:tr h="370840">
                <a:tc>
                  <a:txBody>
                    <a:bodyPr/>
                    <a:lstStyle/>
                    <a:p>
                      <a:r>
                        <a:rPr lang="en-US" dirty="0">
                          <a:solidFill>
                            <a:schemeClr val="accent5"/>
                          </a:solidFill>
                        </a:rPr>
                        <a:t>Identity Theft Protection</a:t>
                      </a:r>
                    </a:p>
                  </a:txBody>
                  <a:tcPr>
                    <a:solidFill>
                      <a:schemeClr val="bg1"/>
                    </a:solidFill>
                  </a:tcPr>
                </a:tc>
                <a:tc>
                  <a:txBody>
                    <a:bodyPr/>
                    <a:lstStyle/>
                    <a:p>
                      <a:r>
                        <a:rPr lang="en-US" sz="1800" kern="1200" dirty="0">
                          <a:solidFill>
                            <a:schemeClr val="accent5"/>
                          </a:solidFill>
                          <a:effectLst/>
                          <a:latin typeface="+mn-lt"/>
                          <a:ea typeface="+mn-ea"/>
                          <a:cs typeface="+mn-cs"/>
                        </a:rPr>
                        <a:t>ID Theft Protection benefit, free of charge, to employees and children under 18 enrolled in a medical plan. </a:t>
                      </a:r>
                      <a:endParaRPr lang="en-US" dirty="0">
                        <a:solidFill>
                          <a:schemeClr val="accent5"/>
                        </a:solidFill>
                      </a:endParaRPr>
                    </a:p>
                  </a:txBody>
                  <a:tcPr>
                    <a:solidFill>
                      <a:schemeClr val="bg1"/>
                    </a:solidFill>
                  </a:tcPr>
                </a:tc>
                <a:extLst>
                  <a:ext uri="{0D108BD9-81ED-4DB2-BD59-A6C34878D82A}">
                    <a16:rowId xmlns:a16="http://schemas.microsoft.com/office/drawing/2014/main" val="1704219703"/>
                  </a:ext>
                </a:extLst>
              </a:tr>
              <a:tr h="370840">
                <a:tc>
                  <a:txBody>
                    <a:bodyPr/>
                    <a:lstStyle/>
                    <a:p>
                      <a:r>
                        <a:rPr lang="en-US" dirty="0">
                          <a:solidFill>
                            <a:schemeClr val="accent5"/>
                          </a:solidFill>
                        </a:rPr>
                        <a:t>Happify</a:t>
                      </a:r>
                    </a:p>
                  </a:txBody>
                  <a:tcPr>
                    <a:solidFill>
                      <a:schemeClr val="bg1"/>
                    </a:solidFill>
                  </a:tcPr>
                </a:tc>
                <a:tc>
                  <a:txBody>
                    <a:bodyPr/>
                    <a:lstStyle/>
                    <a:p>
                      <a:r>
                        <a:rPr lang="en-US" sz="1800" kern="1200" dirty="0">
                          <a:solidFill>
                            <a:schemeClr val="accent5"/>
                          </a:solidFill>
                          <a:effectLst/>
                          <a:latin typeface="+mn-lt"/>
                          <a:ea typeface="+mn-ea"/>
                          <a:cs typeface="+mn-cs"/>
                        </a:rPr>
                        <a:t>Self-directed program with science-based games and guided meditations. </a:t>
                      </a:r>
                      <a:endParaRPr lang="en-US" dirty="0">
                        <a:solidFill>
                          <a:schemeClr val="accent5"/>
                        </a:solidFill>
                      </a:endParaRPr>
                    </a:p>
                  </a:txBody>
                  <a:tcPr>
                    <a:solidFill>
                      <a:schemeClr val="bg1"/>
                    </a:solidFill>
                  </a:tcPr>
                </a:tc>
                <a:extLst>
                  <a:ext uri="{0D108BD9-81ED-4DB2-BD59-A6C34878D82A}">
                    <a16:rowId xmlns:a16="http://schemas.microsoft.com/office/drawing/2014/main" val="722230152"/>
                  </a:ext>
                </a:extLst>
              </a:tr>
              <a:tr h="432513">
                <a:tc>
                  <a:txBody>
                    <a:bodyPr/>
                    <a:lstStyle/>
                    <a:p>
                      <a:r>
                        <a:rPr lang="en-US" dirty="0" err="1">
                          <a:solidFill>
                            <a:schemeClr val="accent5"/>
                          </a:solidFill>
                        </a:rPr>
                        <a:t>iPrevail</a:t>
                      </a:r>
                      <a:endParaRPr lang="en-US" dirty="0">
                        <a:solidFill>
                          <a:schemeClr val="accent5"/>
                        </a:solidFill>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5"/>
                          </a:solidFill>
                          <a:effectLst/>
                          <a:latin typeface="+mn-lt"/>
                          <a:ea typeface="+mn-ea"/>
                          <a:cs typeface="+mn-cs"/>
                        </a:rPr>
                        <a:t>Interactive video lessons and one-on-one coaching can help with challenges including post-traumatic stress disorder (PTSD), caregiving, depression, and anxiety. </a:t>
                      </a:r>
                    </a:p>
                  </a:txBody>
                  <a:tcPr>
                    <a:solidFill>
                      <a:schemeClr val="bg1"/>
                    </a:solidFill>
                  </a:tcPr>
                </a:tc>
                <a:extLst>
                  <a:ext uri="{0D108BD9-81ED-4DB2-BD59-A6C34878D82A}">
                    <a16:rowId xmlns:a16="http://schemas.microsoft.com/office/drawing/2014/main" val="735145682"/>
                  </a:ext>
                </a:extLst>
              </a:tr>
              <a:tr h="370840">
                <a:tc>
                  <a:txBody>
                    <a:bodyPr/>
                    <a:lstStyle/>
                    <a:p>
                      <a:r>
                        <a:rPr lang="en-US" dirty="0">
                          <a:solidFill>
                            <a:schemeClr val="accent5"/>
                          </a:solidFill>
                        </a:rPr>
                        <a:t>Employee Assistance Program</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5"/>
                          </a:solidFill>
                          <a:effectLst/>
                          <a:latin typeface="+mn-lt"/>
                          <a:ea typeface="+mn-ea"/>
                          <a:cs typeface="+mn-cs"/>
                        </a:rPr>
                        <a:t>Cigna EAP services include up to three in-person consultations, referrals, and resources and can assist with issues such as depression, grief and loss, martial and family concerns, legal guidance and more. </a:t>
                      </a:r>
                    </a:p>
                  </a:txBody>
                  <a:tcPr>
                    <a:solidFill>
                      <a:schemeClr val="bg1"/>
                    </a:solidFill>
                  </a:tcPr>
                </a:tc>
                <a:extLst>
                  <a:ext uri="{0D108BD9-81ED-4DB2-BD59-A6C34878D82A}">
                    <a16:rowId xmlns:a16="http://schemas.microsoft.com/office/drawing/2014/main" val="1337854318"/>
                  </a:ext>
                </a:extLst>
              </a:tr>
            </a:tbl>
          </a:graphicData>
        </a:graphic>
      </p:graphicFrame>
      <p:sp>
        <p:nvSpPr>
          <p:cNvPr id="7" name="TextBox 6">
            <a:extLst>
              <a:ext uri="{FF2B5EF4-FFF2-40B4-BE49-F238E27FC236}">
                <a16:creationId xmlns:a16="http://schemas.microsoft.com/office/drawing/2014/main" id="{2017DA56-A383-D062-637D-50BB04E64462}"/>
              </a:ext>
            </a:extLst>
          </p:cNvPr>
          <p:cNvSpPr txBox="1"/>
          <p:nvPr/>
        </p:nvSpPr>
        <p:spPr>
          <a:xfrm>
            <a:off x="346989" y="6338743"/>
            <a:ext cx="10895319" cy="369332"/>
          </a:xfrm>
          <a:prstGeom prst="rect">
            <a:avLst/>
          </a:prstGeom>
          <a:noFill/>
        </p:spPr>
        <p:txBody>
          <a:bodyPr wrap="square">
            <a:spAutoFit/>
          </a:bodyPr>
          <a:lstStyle/>
          <a:p>
            <a:pPr marL="0" marR="0" algn="ctr">
              <a:spcBef>
                <a:spcPts val="600"/>
              </a:spcBef>
              <a:spcAft>
                <a:spcPts val="0"/>
              </a:spcAft>
            </a:pPr>
            <a:r>
              <a:rPr lang="en-US" dirty="0">
                <a:solidFill>
                  <a:schemeClr val="bg1"/>
                </a:solidFill>
                <a:latin typeface="Raleway Medium" pitchFamily="2" charset="0"/>
                <a:ea typeface="Calibri" panose="020F0502020204030204" pitchFamily="34" charset="0"/>
                <a:cs typeface="Arial" panose="020B0604020202020204" pitchFamily="34" charset="0"/>
              </a:rPr>
              <a:t>Log into your </a:t>
            </a:r>
            <a:r>
              <a:rPr lang="en-US" dirty="0">
                <a:solidFill>
                  <a:schemeClr val="bg1"/>
                </a:solidFill>
                <a:latin typeface="Raleway Medium" pitchFamily="2"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myCigna account </a:t>
            </a:r>
            <a:r>
              <a:rPr lang="en-US" dirty="0">
                <a:solidFill>
                  <a:schemeClr val="bg1"/>
                </a:solidFill>
                <a:latin typeface="Raleway Medium" pitchFamily="2" charset="0"/>
                <a:ea typeface="Calibri" panose="020F0502020204030204" pitchFamily="34" charset="0"/>
                <a:cs typeface="Arial" panose="020B0604020202020204" pitchFamily="34" charset="0"/>
              </a:rPr>
              <a:t>to get started using these resources. </a:t>
            </a:r>
            <a:endParaRPr lang="en-US" sz="1800" dirty="0">
              <a:solidFill>
                <a:schemeClr val="bg1"/>
              </a:solidFill>
              <a:effectLst/>
              <a:latin typeface="Raleway Medium" pitchFamily="2" charset="0"/>
              <a:ea typeface="Calibri" panose="020F0502020204030204" pitchFamily="34" charset="0"/>
              <a:cs typeface="Arial" panose="020B0604020202020204" pitchFamily="34" charset="0"/>
            </a:endParaRPr>
          </a:p>
        </p:txBody>
      </p:sp>
      <p:pic>
        <p:nvPicPr>
          <p:cNvPr id="2" name="Picture 1" descr="New Cigna Logo PNG Images 2023">
            <a:extLst>
              <a:ext uri="{FF2B5EF4-FFF2-40B4-BE49-F238E27FC236}">
                <a16:creationId xmlns:a16="http://schemas.microsoft.com/office/drawing/2014/main" id="{5EB606CF-23D9-D197-D39A-94BF15BDE0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79" y="432329"/>
            <a:ext cx="1458931" cy="683200"/>
          </a:xfrm>
          <a:prstGeom prst="rect">
            <a:avLst/>
          </a:prstGeom>
          <a:noFill/>
          <a:ln>
            <a:noFill/>
          </a:ln>
        </p:spPr>
      </p:pic>
    </p:spTree>
    <p:extLst>
      <p:ext uri="{BB962C8B-B14F-4D97-AF65-F5344CB8AC3E}">
        <p14:creationId xmlns:p14="http://schemas.microsoft.com/office/powerpoint/2010/main" val="70628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3BA2-0B12-7244-4AB5-27D4DDB7A4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C08D3-FC2E-52A2-6355-A00217D0E02C}"/>
              </a:ext>
            </a:extLst>
          </p:cNvPr>
          <p:cNvSpPr>
            <a:spLocks noGrp="1"/>
          </p:cNvSpPr>
          <p:nvPr>
            <p:ph sz="half" idx="1"/>
          </p:nvPr>
        </p:nvSpPr>
        <p:spPr/>
        <p:txBody>
          <a:bodyPr/>
          <a:lstStyle/>
          <a:p>
            <a:pPr marL="0" indent="0">
              <a:buNone/>
            </a:pPr>
            <a:r>
              <a:rPr lang="en-US" sz="1600" dirty="0"/>
              <a:t>Meeting Street Schools shares the cost of your </a:t>
            </a:r>
            <a:r>
              <a:rPr lang="en-US" dirty="0"/>
              <a:t>medical</a:t>
            </a:r>
            <a:r>
              <a:rPr lang="en-US" sz="1600" dirty="0"/>
              <a:t> coverage. </a:t>
            </a:r>
          </a:p>
          <a:p>
            <a:pPr marL="0" indent="0">
              <a:buNone/>
            </a:pPr>
            <a:r>
              <a:rPr lang="en-US" sz="1600" dirty="0"/>
              <a:t>Your cost for coverage is deducted pre-tax from your biweekly paycheck.</a:t>
            </a:r>
          </a:p>
          <a:p>
            <a:endParaRPr lang="en-US" dirty="0"/>
          </a:p>
        </p:txBody>
      </p:sp>
      <p:sp>
        <p:nvSpPr>
          <p:cNvPr id="3" name="Title 2">
            <a:extLst>
              <a:ext uri="{FF2B5EF4-FFF2-40B4-BE49-F238E27FC236}">
                <a16:creationId xmlns:a16="http://schemas.microsoft.com/office/drawing/2014/main" id="{7C79158E-6DD7-7484-0D65-CF52FAB697B2}"/>
              </a:ext>
            </a:extLst>
          </p:cNvPr>
          <p:cNvSpPr>
            <a:spLocks noGrp="1"/>
          </p:cNvSpPr>
          <p:nvPr>
            <p:ph type="title"/>
          </p:nvPr>
        </p:nvSpPr>
        <p:spPr/>
        <p:txBody>
          <a:bodyPr/>
          <a:lstStyle/>
          <a:p>
            <a:r>
              <a:rPr lang="en-US" dirty="0"/>
              <a:t>Your Cost for Medical Coverage</a:t>
            </a:r>
          </a:p>
        </p:txBody>
      </p:sp>
      <p:graphicFrame>
        <p:nvGraphicFramePr>
          <p:cNvPr id="4" name="Table 3">
            <a:extLst>
              <a:ext uri="{FF2B5EF4-FFF2-40B4-BE49-F238E27FC236}">
                <a16:creationId xmlns:a16="http://schemas.microsoft.com/office/drawing/2014/main" id="{E8018BB7-143B-E6E7-C923-4BBADD9FEE68}"/>
              </a:ext>
            </a:extLst>
          </p:cNvPr>
          <p:cNvGraphicFramePr>
            <a:graphicFrameLocks noGrp="1"/>
          </p:cNvGraphicFramePr>
          <p:nvPr>
            <p:extLst>
              <p:ext uri="{D42A27DB-BD31-4B8C-83A1-F6EECF244321}">
                <p14:modId xmlns:p14="http://schemas.microsoft.com/office/powerpoint/2010/main" val="4275474327"/>
              </p:ext>
            </p:extLst>
          </p:nvPr>
        </p:nvGraphicFramePr>
        <p:xfrm>
          <a:off x="1294952" y="2811815"/>
          <a:ext cx="9602097" cy="2052030"/>
        </p:xfrm>
        <a:graphic>
          <a:graphicData uri="http://schemas.openxmlformats.org/drawingml/2006/table">
            <a:tbl>
              <a:tblPr>
                <a:effectLst/>
              </a:tblPr>
              <a:tblGrid>
                <a:gridCol w="1101353">
                  <a:extLst>
                    <a:ext uri="{9D8B030D-6E8A-4147-A177-3AD203B41FA5}">
                      <a16:colId xmlns:a16="http://schemas.microsoft.com/office/drawing/2014/main" val="20000"/>
                    </a:ext>
                  </a:extLst>
                </a:gridCol>
                <a:gridCol w="2125186">
                  <a:extLst>
                    <a:ext uri="{9D8B030D-6E8A-4147-A177-3AD203B41FA5}">
                      <a16:colId xmlns:a16="http://schemas.microsoft.com/office/drawing/2014/main" val="20001"/>
                    </a:ext>
                  </a:extLst>
                </a:gridCol>
                <a:gridCol w="2125186">
                  <a:extLst>
                    <a:ext uri="{9D8B030D-6E8A-4147-A177-3AD203B41FA5}">
                      <a16:colId xmlns:a16="http://schemas.microsoft.com/office/drawing/2014/main" val="20002"/>
                    </a:ext>
                  </a:extLst>
                </a:gridCol>
                <a:gridCol w="2125186">
                  <a:extLst>
                    <a:ext uri="{9D8B030D-6E8A-4147-A177-3AD203B41FA5}">
                      <a16:colId xmlns:a16="http://schemas.microsoft.com/office/drawing/2014/main" val="20003"/>
                    </a:ext>
                  </a:extLst>
                </a:gridCol>
                <a:gridCol w="2125186">
                  <a:extLst>
                    <a:ext uri="{9D8B030D-6E8A-4147-A177-3AD203B41FA5}">
                      <a16:colId xmlns:a16="http://schemas.microsoft.com/office/drawing/2014/main" val="20004"/>
                    </a:ext>
                  </a:extLst>
                </a:gridCol>
              </a:tblGrid>
              <a:tr h="389801">
                <a:tc gridSpan="5">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mj-lt"/>
                          <a:cs typeface="Arial"/>
                        </a:rPr>
                        <a:t>Employee Per Biweekly Pay Period Premium</a:t>
                      </a:r>
                    </a:p>
                  </a:txBody>
                  <a:tcPr marL="76296" marR="76296" marT="38148" marB="38148"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801">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500" b="0" i="0" u="none" strike="noStrike" cap="none" normalizeH="0" baseline="0">
                        <a:ln>
                          <a:noFill/>
                        </a:ln>
                        <a:solidFill>
                          <a:schemeClr val="tx1"/>
                        </a:solidFill>
                        <a:latin typeface="+mj-lt"/>
                        <a:cs typeface="Arial" panose="020B0604020202020204" pitchFamily="34" charset="0"/>
                      </a:endParaRP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Only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Spouse</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Children</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Family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extLst>
                  <a:ext uri="{0D108BD9-81ED-4DB2-BD59-A6C34878D82A}">
                    <a16:rowId xmlns:a16="http://schemas.microsoft.com/office/drawing/2014/main" val="10001"/>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Raleway SemiBold" pitchFamily="2" charset="0"/>
                          <a:cs typeface="Arial"/>
                        </a:rPr>
                        <a:t>Copay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$60.51</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$197.33</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$121.03</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$263.10</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extLst>
                  <a:ext uri="{0D108BD9-81ED-4DB2-BD59-A6C34878D82A}">
                    <a16:rowId xmlns:a16="http://schemas.microsoft.com/office/drawing/2014/main" val="10002"/>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Raleway SemiBold" pitchFamily="2" charset="0"/>
                          <a:cs typeface="Arial"/>
                        </a:rPr>
                        <a:t>HDHP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$42.34</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$127.01</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$70.56</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$177.82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extLst>
                  <a:ext uri="{0D108BD9-81ED-4DB2-BD59-A6C34878D82A}">
                    <a16:rowId xmlns:a16="http://schemas.microsoft.com/office/drawing/2014/main" val="4024340627"/>
                  </a:ext>
                </a:extLst>
              </a:tr>
            </a:tbl>
          </a:graphicData>
        </a:graphic>
      </p:graphicFrame>
      <p:pic>
        <p:nvPicPr>
          <p:cNvPr id="5" name="Picture 4" descr="New Cigna Logo PNG Images 2023">
            <a:extLst>
              <a:ext uri="{FF2B5EF4-FFF2-40B4-BE49-F238E27FC236}">
                <a16:creationId xmlns:a16="http://schemas.microsoft.com/office/drawing/2014/main" id="{0BB4F99D-0358-122B-20B4-15BC4E1932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384" y="512507"/>
            <a:ext cx="1342416" cy="577643"/>
          </a:xfrm>
          <a:prstGeom prst="rect">
            <a:avLst/>
          </a:prstGeom>
          <a:noFill/>
          <a:ln>
            <a:noFill/>
          </a:ln>
        </p:spPr>
      </p:pic>
    </p:spTree>
    <p:extLst>
      <p:ext uri="{BB962C8B-B14F-4D97-AF65-F5344CB8AC3E}">
        <p14:creationId xmlns:p14="http://schemas.microsoft.com/office/powerpoint/2010/main" val="31774472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F0F8E-572A-2681-E8BC-0D1C50BFE5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5E4640-92F0-8642-0CD3-393DAA757B2D}"/>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AD01CB-6941-4F93-8057-AC3D5D395A86}"/>
              </a:ext>
            </a:extLst>
          </p:cNvPr>
          <p:cNvSpPr txBox="1"/>
          <p:nvPr/>
        </p:nvSpPr>
        <p:spPr>
          <a:xfrm>
            <a:off x="440058" y="2644170"/>
            <a:ext cx="79927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Raleway" pitchFamily="2" charset="0"/>
                <a:ea typeface="+mn-ea"/>
                <a:cs typeface="+mn-cs"/>
              </a:rPr>
              <a:t>Other Well-being Benefits</a:t>
            </a:r>
          </a:p>
        </p:txBody>
      </p:sp>
      <p:pic>
        <p:nvPicPr>
          <p:cNvPr id="14" name="Graphic 13">
            <a:extLst>
              <a:ext uri="{FF2B5EF4-FFF2-40B4-BE49-F238E27FC236}">
                <a16:creationId xmlns:a16="http://schemas.microsoft.com/office/drawing/2014/main" id="{3CA7372D-29B8-720A-0CD8-D606082F0218}"/>
              </a:ext>
            </a:extLst>
          </p:cNvPr>
          <p:cNvPicPr>
            <a:picLocks noChangeAspect="1"/>
          </p:cNvPicPr>
          <p:nvPr/>
        </p:nvPicPr>
        <p:blipFill>
          <a:blip r:embed="rId4">
            <a:alphaModFix amt="2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3639" y="1034060"/>
            <a:ext cx="5056910" cy="5056910"/>
          </a:xfrm>
          <a:prstGeom prst="rect">
            <a:avLst/>
          </a:prstGeom>
        </p:spPr>
      </p:pic>
    </p:spTree>
    <p:extLst>
      <p:ext uri="{BB962C8B-B14F-4D97-AF65-F5344CB8AC3E}">
        <p14:creationId xmlns:p14="http://schemas.microsoft.com/office/powerpoint/2010/main" val="1457036662"/>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28CD7-5AF2-FD05-DD73-F1728C4BF620}"/>
              </a:ext>
            </a:extLst>
          </p:cNvPr>
          <p:cNvSpPr>
            <a:spLocks noGrp="1"/>
          </p:cNvSpPr>
          <p:nvPr>
            <p:ph sz="half" idx="1"/>
          </p:nvPr>
        </p:nvSpPr>
        <p:spPr>
          <a:xfrm>
            <a:off x="838200" y="1561221"/>
            <a:ext cx="8422645" cy="4351338"/>
          </a:xfrm>
        </p:spPr>
        <p:txBody>
          <a:bodyPr>
            <a:normAutofit/>
          </a:bodyPr>
          <a:lstStyle/>
          <a:p>
            <a:pPr marL="0" indent="0">
              <a:buNone/>
            </a:pPr>
            <a:r>
              <a:rPr lang="en-US" dirty="0"/>
              <a:t>Meeting Street Schools is committed to being your partner in health!</a:t>
            </a:r>
          </a:p>
          <a:p>
            <a:pPr marL="0" indent="0">
              <a:buNone/>
            </a:pPr>
            <a:r>
              <a:rPr lang="en-US" sz="2000" b="1" dirty="0"/>
              <a:t>Headspace Care </a:t>
            </a:r>
            <a:r>
              <a:rPr lang="en-US" sz="2000" dirty="0"/>
              <a:t>– Mental Health Support</a:t>
            </a:r>
          </a:p>
          <a:p>
            <a:pPr marL="0" indent="0">
              <a:buNone/>
            </a:pPr>
            <a:endParaRPr lang="en-US" sz="2000" b="1" dirty="0"/>
          </a:p>
          <a:p>
            <a:pPr marL="742950" lvl="1" indent="-285750"/>
            <a:r>
              <a:rPr lang="en-US" sz="1600" dirty="0"/>
              <a:t>Free, 24/7 access to behavioral health coaching via text-based chat and video-based therapy</a:t>
            </a:r>
          </a:p>
          <a:p>
            <a:pPr marL="457200" lvl="1" indent="0">
              <a:buNone/>
            </a:pPr>
            <a:endParaRPr lang="en-US" sz="1600" dirty="0"/>
          </a:p>
          <a:p>
            <a:pPr marL="742950" lvl="1" indent="-285750"/>
            <a:r>
              <a:rPr lang="en-US" sz="1600" dirty="0"/>
              <a:t>With Headspace, you can get support for stress, loneliness, sleep, grief, anxiety, depressed mood and mood disorders, relationship and interpersonal issues, substance use, and more</a:t>
            </a:r>
          </a:p>
          <a:p>
            <a:pPr marL="457200" lvl="1" indent="0">
              <a:buNone/>
            </a:pPr>
            <a:endParaRPr lang="en-US" sz="1600" dirty="0"/>
          </a:p>
          <a:p>
            <a:pPr marL="742950" lvl="1" indent="-285750"/>
            <a:r>
              <a:rPr lang="en-US" sz="1600" dirty="0"/>
              <a:t>Confidential – MSS will not receive any information about your use of the benefit</a:t>
            </a:r>
          </a:p>
          <a:p>
            <a:pPr marL="457200" lvl="1" indent="0">
              <a:buNone/>
            </a:pPr>
            <a:endParaRPr lang="en-US" sz="1600" dirty="0"/>
          </a:p>
          <a:p>
            <a:pPr marL="742950" lvl="1" indent="-285750"/>
            <a:r>
              <a:rPr lang="en-US" sz="1600" kern="0" dirty="0">
                <a:solidFill>
                  <a:schemeClr val="accent5">
                    <a:lumMod val="95000"/>
                    <a:lumOff val="5000"/>
                  </a:schemeClr>
                </a:solidFill>
              </a:rPr>
              <a:t>Download the Headspace Care (Ginger) app from the Apple App Store or </a:t>
            </a:r>
          </a:p>
          <a:p>
            <a:pPr marL="457200" lvl="1" indent="0">
              <a:buNone/>
            </a:pPr>
            <a:r>
              <a:rPr lang="en-US" sz="1600" kern="0" dirty="0">
                <a:solidFill>
                  <a:schemeClr val="accent5">
                    <a:lumMod val="95000"/>
                    <a:lumOff val="5000"/>
                  </a:schemeClr>
                </a:solidFill>
              </a:rPr>
              <a:t>     Google Play to start using your confidential mental health wellness benefit! </a:t>
            </a:r>
          </a:p>
          <a:p>
            <a:pPr marL="0" indent="0">
              <a:buNone/>
            </a:pPr>
            <a:endParaRPr lang="en-US" dirty="0"/>
          </a:p>
        </p:txBody>
      </p:sp>
      <p:sp>
        <p:nvSpPr>
          <p:cNvPr id="3" name="Title 2">
            <a:extLst>
              <a:ext uri="{FF2B5EF4-FFF2-40B4-BE49-F238E27FC236}">
                <a16:creationId xmlns:a16="http://schemas.microsoft.com/office/drawing/2014/main" id="{F580C022-480B-FBA5-12E8-E84420474E27}"/>
              </a:ext>
            </a:extLst>
          </p:cNvPr>
          <p:cNvSpPr>
            <a:spLocks noGrp="1"/>
          </p:cNvSpPr>
          <p:nvPr>
            <p:ph type="title"/>
          </p:nvPr>
        </p:nvSpPr>
        <p:spPr/>
        <p:txBody>
          <a:bodyPr/>
          <a:lstStyle/>
          <a:p>
            <a:r>
              <a:rPr lang="en-US" dirty="0"/>
              <a:t>Wellness Offerings</a:t>
            </a:r>
          </a:p>
        </p:txBody>
      </p:sp>
      <p:grpSp>
        <p:nvGrpSpPr>
          <p:cNvPr id="6" name="Group 5">
            <a:extLst>
              <a:ext uri="{FF2B5EF4-FFF2-40B4-BE49-F238E27FC236}">
                <a16:creationId xmlns:a16="http://schemas.microsoft.com/office/drawing/2014/main" id="{1F4001FD-EDD3-1171-2A52-D395CC5FCC4B}"/>
              </a:ext>
            </a:extLst>
          </p:cNvPr>
          <p:cNvGrpSpPr/>
          <p:nvPr/>
        </p:nvGrpSpPr>
        <p:grpSpPr>
          <a:xfrm>
            <a:off x="9260845" y="2602044"/>
            <a:ext cx="4991539" cy="4975501"/>
            <a:chOff x="9238333" y="2073531"/>
            <a:chExt cx="5972898" cy="5982357"/>
          </a:xfrm>
        </p:grpSpPr>
        <p:sp>
          <p:nvSpPr>
            <p:cNvPr id="4" name="Oval 3">
              <a:extLst>
                <a:ext uri="{FF2B5EF4-FFF2-40B4-BE49-F238E27FC236}">
                  <a16:creationId xmlns:a16="http://schemas.microsoft.com/office/drawing/2014/main" id="{B874A1D5-EC23-F95F-3367-A9AE1DD99E0A}"/>
                </a:ext>
              </a:extLst>
            </p:cNvPr>
            <p:cNvSpPr/>
            <p:nvPr/>
          </p:nvSpPr>
          <p:spPr>
            <a:xfrm>
              <a:off x="9238333" y="3562116"/>
              <a:ext cx="4185097" cy="4493772"/>
            </a:xfrm>
            <a:prstGeom prst="ellipse">
              <a:avLst/>
            </a:prstGeom>
            <a:blipFill dpi="0" rotWithShape="1">
              <a:blip r:embed="rId4" cstate="print">
                <a:extLst>
                  <a:ext uri="{28A0092B-C50C-407E-A947-70E740481C1C}">
                    <a14:useLocalDpi xmlns:a14="http://schemas.microsoft.com/office/drawing/2010/main" val="0"/>
                  </a:ext>
                </a:extLst>
              </a:blip>
              <a:srcRect/>
              <a:stretch>
                <a:fillRect l="-12230" t="-129" r="-24838" b="186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sp>
          <p:nvSpPr>
            <p:cNvPr id="5" name="Oval 4">
              <a:extLst>
                <a:ext uri="{FF2B5EF4-FFF2-40B4-BE49-F238E27FC236}">
                  <a16:creationId xmlns:a16="http://schemas.microsoft.com/office/drawing/2014/main" id="{3DD7E487-2455-2C09-3917-B0E14C90E86A}"/>
                </a:ext>
              </a:extLst>
            </p:cNvPr>
            <p:cNvSpPr/>
            <p:nvPr/>
          </p:nvSpPr>
          <p:spPr>
            <a:xfrm>
              <a:off x="9576459" y="2073531"/>
              <a:ext cx="5634772" cy="5790411"/>
            </a:xfrm>
            <a:prstGeom prst="ellipse">
              <a:avLst/>
            </a:prstGeom>
            <a:noFill/>
            <a:ln w="25400" cap="flat" cmpd="sng" algn="ctr">
              <a:solidFill>
                <a:srgbClr val="00968F"/>
              </a:solidFill>
              <a:prstDash val="solid"/>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0328404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28CD7-5AF2-FD05-DD73-F1728C4BF620}"/>
              </a:ext>
            </a:extLst>
          </p:cNvPr>
          <p:cNvSpPr>
            <a:spLocks noGrp="1"/>
          </p:cNvSpPr>
          <p:nvPr>
            <p:ph sz="half" idx="1"/>
          </p:nvPr>
        </p:nvSpPr>
        <p:spPr>
          <a:xfrm>
            <a:off x="844193" y="1507126"/>
            <a:ext cx="10515600" cy="4351338"/>
          </a:xfrm>
        </p:spPr>
        <p:txBody>
          <a:bodyPr>
            <a:normAutofit/>
          </a:bodyPr>
          <a:lstStyle/>
          <a:p>
            <a:pPr marL="0" indent="0">
              <a:buNone/>
            </a:pPr>
            <a:r>
              <a:rPr lang="en-US" sz="2000" b="1" dirty="0" err="1"/>
              <a:t>Incentfit</a:t>
            </a:r>
            <a:r>
              <a:rPr lang="en-US" sz="2000" b="1"/>
              <a:t> </a:t>
            </a:r>
            <a:r>
              <a:rPr lang="en-US" sz="2000"/>
              <a:t>– </a:t>
            </a:r>
            <a:r>
              <a:rPr lang="en-US" sz="2000" dirty="0"/>
              <a:t>Physical Wellness</a:t>
            </a:r>
          </a:p>
          <a:p>
            <a:endParaRPr lang="en-US" b="1" dirty="0"/>
          </a:p>
          <a:p>
            <a:pPr marL="285750" indent="-285750">
              <a:buFont typeface="Arial" panose="020B0604020202020204" pitchFamily="34" charset="0"/>
              <a:buChar char="•"/>
            </a:pPr>
            <a:r>
              <a:rPr lang="en-US" dirty="0"/>
              <a:t>Earn up to $300 per year in rewards for exercising and living a healthy lifestyle</a:t>
            </a:r>
          </a:p>
          <a:p>
            <a:pPr marL="285750" indent="-285750">
              <a:buFont typeface="Arial" panose="020B0604020202020204" pitchFamily="34" charset="0"/>
              <a:buChar char="•"/>
            </a:pPr>
            <a:r>
              <a:rPr lang="en-US" dirty="0"/>
              <a:t>You can earn rewards by attending fitness facilities, participating in races, and getting daily exercise</a:t>
            </a:r>
          </a:p>
          <a:p>
            <a:pPr marL="285750" indent="-285750">
              <a:buFont typeface="Arial" panose="020B0604020202020204" pitchFamily="34" charset="0"/>
              <a:buChar char="•"/>
            </a:pPr>
            <a:r>
              <a:rPr lang="en-US" dirty="0"/>
              <a:t>You can also receive reimbursements for healthy purchases such as gym memberships and fitness equipment! </a:t>
            </a:r>
          </a:p>
          <a:p>
            <a:pPr marL="285750" indent="-285750"/>
            <a:r>
              <a:rPr lang="en-US" kern="0" dirty="0">
                <a:solidFill>
                  <a:srgbClr val="565656"/>
                </a:solidFill>
              </a:rPr>
              <a:t>To learn more, visit </a:t>
            </a:r>
            <a:r>
              <a:rPr lang="en-US" kern="0" dirty="0">
                <a:solidFill>
                  <a:srgbClr val="565656"/>
                </a:solidFill>
                <a:hlinkClick r:id="rId4"/>
              </a:rPr>
              <a:t>https://webapp.incentfit.com/login</a:t>
            </a:r>
            <a:r>
              <a:rPr lang="en-US" kern="0" dirty="0">
                <a:solidFill>
                  <a:srgbClr val="565656"/>
                </a:solidFill>
              </a:rPr>
              <a:t> </a:t>
            </a:r>
            <a:endParaRPr lang="en-US" kern="0" dirty="0">
              <a:solidFill>
                <a:schemeClr val="tx1"/>
              </a:solidFill>
            </a:endParaRP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F580C022-480B-FBA5-12E8-E84420474E27}"/>
              </a:ext>
            </a:extLst>
          </p:cNvPr>
          <p:cNvSpPr>
            <a:spLocks noGrp="1"/>
          </p:cNvSpPr>
          <p:nvPr>
            <p:ph type="title"/>
          </p:nvPr>
        </p:nvSpPr>
        <p:spPr/>
        <p:txBody>
          <a:bodyPr/>
          <a:lstStyle/>
          <a:p>
            <a:r>
              <a:rPr lang="en-US" dirty="0"/>
              <a:t>Wellness Offerings</a:t>
            </a:r>
          </a:p>
        </p:txBody>
      </p:sp>
      <p:pic>
        <p:nvPicPr>
          <p:cNvPr id="7" name="Picture 6" descr="image017">
            <a:extLst>
              <a:ext uri="{FF2B5EF4-FFF2-40B4-BE49-F238E27FC236}">
                <a16:creationId xmlns:a16="http://schemas.microsoft.com/office/drawing/2014/main" id="{5575315B-9839-5FD2-74E0-281BCFFD3D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890" y="4293218"/>
            <a:ext cx="4705564" cy="226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68462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16A29-BD30-8FCA-83AD-7B9079375A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25D7F-2F3C-6758-D2A2-FBA2E4973AB1}"/>
              </a:ext>
            </a:extLst>
          </p:cNvPr>
          <p:cNvSpPr>
            <a:spLocks noGrp="1"/>
          </p:cNvSpPr>
          <p:nvPr>
            <p:ph sz="half" idx="1"/>
          </p:nvPr>
        </p:nvSpPr>
        <p:spPr>
          <a:xfrm>
            <a:off x="844193" y="1507126"/>
            <a:ext cx="10515600" cy="4351338"/>
          </a:xfrm>
        </p:spPr>
        <p:txBody>
          <a:bodyPr>
            <a:normAutofit/>
          </a:bodyPr>
          <a:lstStyle/>
          <a:p>
            <a:pPr marL="0" indent="0">
              <a:buNone/>
            </a:pPr>
            <a:r>
              <a:rPr lang="en-US" sz="2000" b="1" dirty="0"/>
              <a:t>Modern Minds </a:t>
            </a:r>
            <a:r>
              <a:rPr lang="en-US" sz="2000" dirty="0"/>
              <a:t>– Mental Wellbeing Benefit</a:t>
            </a:r>
          </a:p>
          <a:p>
            <a:endParaRPr lang="en-US" b="1" dirty="0"/>
          </a:p>
          <a:p>
            <a:pPr marL="285750" indent="-285750">
              <a:buFont typeface="Arial" panose="020B0604020202020204" pitchFamily="34" charset="0"/>
              <a:buChar char="•"/>
            </a:pPr>
            <a:r>
              <a:rPr lang="en-US" dirty="0"/>
              <a:t>All of Modern Minds wellness-focused therapy programs are covered under this new beneﬁt. </a:t>
            </a:r>
          </a:p>
          <a:p>
            <a:pPr marL="0" indent="0">
              <a:buNone/>
            </a:pPr>
            <a:r>
              <a:rPr lang="en-US" dirty="0"/>
              <a:t>You can schedule a consultation to explore ﬂexible wellness-focused therapy programs, which </a:t>
            </a:r>
          </a:p>
          <a:p>
            <a:pPr marL="0" indent="0">
              <a:buNone/>
            </a:pPr>
            <a:r>
              <a:rPr lang="en-US" dirty="0"/>
              <a:t>can include medication and nutrition guidance. You can also receive reimbursements for healthy purchases such as gym memberships and fitness equipment! </a:t>
            </a:r>
          </a:p>
          <a:p>
            <a:pPr marL="285750" indent="-285750"/>
            <a:r>
              <a:rPr lang="en-US" kern="0" dirty="0">
                <a:solidFill>
                  <a:srgbClr val="565656"/>
                </a:solidFill>
              </a:rPr>
              <a:t>To learn more, visit </a:t>
            </a:r>
            <a:r>
              <a:rPr lang="en-US" b="1" u="sng" kern="0" dirty="0">
                <a:solidFill>
                  <a:srgbClr val="565656"/>
                </a:solidFill>
              </a:rPr>
              <a:t>modern-minds.com/lets-talk/ </a:t>
            </a:r>
            <a:r>
              <a:rPr lang="en-US" kern="0" dirty="0">
                <a:solidFill>
                  <a:srgbClr val="565656"/>
                </a:solidFill>
              </a:rPr>
              <a:t>or call </a:t>
            </a:r>
            <a:r>
              <a:rPr lang="en-US" b="1" kern="0" dirty="0">
                <a:solidFill>
                  <a:srgbClr val="565656"/>
                </a:solidFill>
              </a:rPr>
              <a:t>843-531-9036</a:t>
            </a:r>
            <a:r>
              <a:rPr lang="en-US" kern="0" dirty="0">
                <a:solidFill>
                  <a:srgbClr val="565656"/>
                </a:solidFill>
              </a:rPr>
              <a:t> to book </a:t>
            </a:r>
          </a:p>
          <a:p>
            <a:pPr marL="0" indent="0">
              <a:buNone/>
            </a:pPr>
            <a:r>
              <a:rPr lang="en-US" kern="0" dirty="0">
                <a:solidFill>
                  <a:srgbClr val="565656"/>
                </a:solidFill>
              </a:rPr>
              <a:t>your appointment.</a:t>
            </a:r>
            <a:endParaRPr lang="en-US" dirty="0"/>
          </a:p>
          <a:p>
            <a:pPr marL="0" indent="0">
              <a:buNone/>
            </a:pPr>
            <a:endParaRPr lang="en-US" dirty="0"/>
          </a:p>
        </p:txBody>
      </p:sp>
      <p:sp>
        <p:nvSpPr>
          <p:cNvPr id="3" name="Title 2">
            <a:extLst>
              <a:ext uri="{FF2B5EF4-FFF2-40B4-BE49-F238E27FC236}">
                <a16:creationId xmlns:a16="http://schemas.microsoft.com/office/drawing/2014/main" id="{E86D727F-5EE0-8061-44AB-F4A08945AF84}"/>
              </a:ext>
            </a:extLst>
          </p:cNvPr>
          <p:cNvSpPr>
            <a:spLocks noGrp="1"/>
          </p:cNvSpPr>
          <p:nvPr>
            <p:ph type="title"/>
          </p:nvPr>
        </p:nvSpPr>
        <p:spPr/>
        <p:txBody>
          <a:bodyPr/>
          <a:lstStyle/>
          <a:p>
            <a:r>
              <a:rPr lang="en-US" dirty="0"/>
              <a:t>Wellness Offerings</a:t>
            </a:r>
          </a:p>
        </p:txBody>
      </p:sp>
      <p:pic>
        <p:nvPicPr>
          <p:cNvPr id="5" name="Picture 4">
            <a:extLst>
              <a:ext uri="{FF2B5EF4-FFF2-40B4-BE49-F238E27FC236}">
                <a16:creationId xmlns:a16="http://schemas.microsoft.com/office/drawing/2014/main" id="{110002B2-A865-7784-3CDF-7981A856F272}"/>
              </a:ext>
            </a:extLst>
          </p:cNvPr>
          <p:cNvPicPr>
            <a:picLocks noChangeAspect="1"/>
          </p:cNvPicPr>
          <p:nvPr/>
        </p:nvPicPr>
        <p:blipFill>
          <a:blip r:embed="rId3"/>
          <a:stretch>
            <a:fillRect/>
          </a:stretch>
        </p:blipFill>
        <p:spPr>
          <a:xfrm>
            <a:off x="4379648" y="4607820"/>
            <a:ext cx="2505425" cy="743054"/>
          </a:xfrm>
          <a:prstGeom prst="rect">
            <a:avLst/>
          </a:prstGeom>
        </p:spPr>
      </p:pic>
    </p:spTree>
    <p:extLst>
      <p:ext uri="{BB962C8B-B14F-4D97-AF65-F5344CB8AC3E}">
        <p14:creationId xmlns:p14="http://schemas.microsoft.com/office/powerpoint/2010/main" val="82629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860FC-CD44-B23A-5242-C7BB199DC0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EDA44D-7681-01EA-36F6-EDC22F80DB20}"/>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321B2ED-7A0C-4D4D-F1A1-F3CC4FC3516C}"/>
              </a:ext>
            </a:extLst>
          </p:cNvPr>
          <p:cNvSpPr txBox="1"/>
          <p:nvPr/>
        </p:nvSpPr>
        <p:spPr>
          <a:xfrm>
            <a:off x="440058" y="2644170"/>
            <a:ext cx="799274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Tax-Advantaged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Accounts</a:t>
            </a:r>
          </a:p>
        </p:txBody>
      </p:sp>
      <p:pic>
        <p:nvPicPr>
          <p:cNvPr id="7" name="Graphic 6">
            <a:extLst>
              <a:ext uri="{FF2B5EF4-FFF2-40B4-BE49-F238E27FC236}">
                <a16:creationId xmlns:a16="http://schemas.microsoft.com/office/drawing/2014/main" id="{6D61BADB-E36F-4BB5-120C-757E8E7E7280}"/>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562400">
            <a:off x="7876926" y="926468"/>
            <a:ext cx="5005061" cy="5005061"/>
          </a:xfrm>
          <a:prstGeom prst="rect">
            <a:avLst/>
          </a:prstGeom>
        </p:spPr>
      </p:pic>
    </p:spTree>
    <p:extLst>
      <p:ext uri="{BB962C8B-B14F-4D97-AF65-F5344CB8AC3E}">
        <p14:creationId xmlns:p14="http://schemas.microsoft.com/office/powerpoint/2010/main" val="279099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FD41B-01BC-924B-A1E8-5301B4ABD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040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8E6F1-3A6D-25CA-5900-D936E305281F}"/>
              </a:ext>
            </a:extLst>
          </p:cNvPr>
          <p:cNvSpPr>
            <a:spLocks noGrp="1"/>
          </p:cNvSpPr>
          <p:nvPr>
            <p:ph sz="half" idx="1"/>
          </p:nvPr>
        </p:nvSpPr>
        <p:spPr/>
        <p:txBody>
          <a:bodyPr/>
          <a:lstStyle/>
          <a:p>
            <a:pPr marL="0" indent="0">
              <a:buNone/>
            </a:pPr>
            <a:r>
              <a:rPr lang="en-US" sz="1800" dirty="0">
                <a:latin typeface="Raleway Medium" pitchFamily="2" charset="0"/>
              </a:rPr>
              <a:t>Meeting Street Schools is proud to offer you and your family a valuable benefits program.</a:t>
            </a:r>
          </a:p>
          <a:p>
            <a:pPr marL="0" indent="0">
              <a:buNone/>
            </a:pPr>
            <a:r>
              <a:rPr lang="en-US" sz="1800" dirty="0">
                <a:latin typeface="Raleway Medium" pitchFamily="2" charset="0"/>
              </a:rPr>
              <a:t>Check out the quick highlights for the 2025-26 plan year.</a:t>
            </a:r>
          </a:p>
          <a:p>
            <a:pPr marL="0" indent="0">
              <a:buNone/>
            </a:pPr>
            <a:endParaRPr lang="en-US" dirty="0"/>
          </a:p>
        </p:txBody>
      </p:sp>
      <p:sp>
        <p:nvSpPr>
          <p:cNvPr id="4" name="Title 3">
            <a:extLst>
              <a:ext uri="{FF2B5EF4-FFF2-40B4-BE49-F238E27FC236}">
                <a16:creationId xmlns:a16="http://schemas.microsoft.com/office/drawing/2014/main" id="{1F38D097-D33E-4715-2F5F-68DAF16B3B5E}"/>
              </a:ext>
            </a:extLst>
          </p:cNvPr>
          <p:cNvSpPr>
            <a:spLocks noGrp="1"/>
          </p:cNvSpPr>
          <p:nvPr>
            <p:ph type="title"/>
          </p:nvPr>
        </p:nvSpPr>
        <p:spPr/>
        <p:txBody>
          <a:bodyPr>
            <a:noAutofit/>
          </a:bodyPr>
          <a:lstStyle/>
          <a:p>
            <a:r>
              <a:rPr lang="en-US">
                <a:solidFill>
                  <a:srgbClr val="004C6C"/>
                </a:solidFill>
              </a:rPr>
              <a:t>Benefit Highlights &amp; Resources</a:t>
            </a:r>
            <a:endParaRPr lang="en-US"/>
          </a:p>
        </p:txBody>
      </p:sp>
      <p:graphicFrame>
        <p:nvGraphicFramePr>
          <p:cNvPr id="5" name="Table 4">
            <a:extLst>
              <a:ext uri="{FF2B5EF4-FFF2-40B4-BE49-F238E27FC236}">
                <a16:creationId xmlns:a16="http://schemas.microsoft.com/office/drawing/2014/main" id="{C3931BDB-3431-2281-7184-CB74B7123CF2}"/>
              </a:ext>
            </a:extLst>
          </p:cNvPr>
          <p:cNvGraphicFramePr>
            <a:graphicFrameLocks noGrp="1"/>
          </p:cNvGraphicFramePr>
          <p:nvPr>
            <p:extLst>
              <p:ext uri="{D42A27DB-BD31-4B8C-83A1-F6EECF244321}">
                <p14:modId xmlns:p14="http://schemas.microsoft.com/office/powerpoint/2010/main" val="1371792394"/>
              </p:ext>
            </p:extLst>
          </p:nvPr>
        </p:nvGraphicFramePr>
        <p:xfrm>
          <a:off x="938909" y="2812876"/>
          <a:ext cx="10314182" cy="2758440"/>
        </p:xfrm>
        <a:graphic>
          <a:graphicData uri="http://schemas.openxmlformats.org/drawingml/2006/table">
            <a:tbl>
              <a:tblPr firstRow="1" bandRow="1">
                <a:tableStyleId>{5C22544A-7EE6-4342-B048-85BDC9FD1C3A}</a:tableStyleId>
              </a:tblPr>
              <a:tblGrid>
                <a:gridCol w="2367214">
                  <a:extLst>
                    <a:ext uri="{9D8B030D-6E8A-4147-A177-3AD203B41FA5}">
                      <a16:colId xmlns:a16="http://schemas.microsoft.com/office/drawing/2014/main" val="4173931960"/>
                    </a:ext>
                  </a:extLst>
                </a:gridCol>
                <a:gridCol w="7946968">
                  <a:extLst>
                    <a:ext uri="{9D8B030D-6E8A-4147-A177-3AD203B41FA5}">
                      <a16:colId xmlns:a16="http://schemas.microsoft.com/office/drawing/2014/main" val="1987798881"/>
                    </a:ext>
                  </a:extLst>
                </a:gridCol>
              </a:tblGrid>
              <a:tr h="370840">
                <a:tc>
                  <a:txBody>
                    <a:bodyPr/>
                    <a:lstStyle/>
                    <a:p>
                      <a:pPr algn="r"/>
                      <a:r>
                        <a:rPr lang="en-US" sz="1600" b="0" dirty="0">
                          <a:solidFill>
                            <a:schemeClr val="accent5"/>
                          </a:solidFill>
                          <a:latin typeface="Raleway SemiBold" pitchFamily="2" charset="0"/>
                        </a:rPr>
                        <a:t>Benefit Plan Year</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dirty="0">
                          <a:solidFill>
                            <a:schemeClr val="accent5"/>
                          </a:solidFill>
                          <a:latin typeface="Raleway Medium"/>
                          <a:ea typeface="+mn-ea"/>
                          <a:cs typeface="+mn-cs"/>
                        </a:rPr>
                        <a:t>The benefit plan year is moving to July 1st.</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9767929"/>
                  </a:ext>
                </a:extLst>
              </a:tr>
              <a:tr h="370840">
                <a:tc>
                  <a:txBody>
                    <a:bodyPr/>
                    <a:lstStyle/>
                    <a:p>
                      <a:pPr algn="r"/>
                      <a:r>
                        <a:rPr lang="en-US" sz="1600" b="0" dirty="0">
                          <a:solidFill>
                            <a:schemeClr val="accent5"/>
                          </a:solidFill>
                          <a:latin typeface="Raleway SemiBold" pitchFamily="2" charset="0"/>
                        </a:rPr>
                        <a:t>Medical</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dirty="0">
                          <a:solidFill>
                            <a:schemeClr val="accent5"/>
                          </a:solidFill>
                          <a:latin typeface="Raleway Medium"/>
                          <a:ea typeface="+mn-ea"/>
                          <a:cs typeface="+mn-cs"/>
                        </a:rPr>
                        <a:t>Medical will remain with Cigna, </a:t>
                      </a:r>
                      <a:r>
                        <a:rPr lang="en-US" sz="1600" b="0" strike="noStrike" kern="1200" dirty="0">
                          <a:solidFill>
                            <a:schemeClr val="accent5"/>
                          </a:solidFill>
                          <a:latin typeface="Raleway Medium"/>
                          <a:ea typeface="+mn-ea"/>
                          <a:cs typeface="+mn-cs"/>
                        </a:rPr>
                        <a:t>with a slight </a:t>
                      </a:r>
                      <a:r>
                        <a:rPr lang="en-US" sz="1600" b="0" kern="1200" dirty="0">
                          <a:solidFill>
                            <a:schemeClr val="accent5"/>
                          </a:solidFill>
                          <a:latin typeface="Raleway Medium"/>
                          <a:ea typeface="+mn-ea"/>
                          <a:cs typeface="+mn-cs"/>
                        </a:rPr>
                        <a:t>increase in premium.</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7806759"/>
                  </a:ext>
                </a:extLst>
              </a:tr>
              <a:tr h="370840">
                <a:tc>
                  <a:txBody>
                    <a:bodyPr/>
                    <a:lstStyle/>
                    <a:p>
                      <a:pPr algn="r"/>
                      <a:r>
                        <a:rPr lang="en-US" sz="1600" b="0" dirty="0">
                          <a:solidFill>
                            <a:schemeClr val="accent5"/>
                          </a:solidFill>
                          <a:latin typeface="Raleway SemiBold" pitchFamily="2" charset="0"/>
                        </a:rPr>
                        <a:t>Spending Accounts</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accent5"/>
                          </a:solidFill>
                          <a:latin typeface="Raleway Medium"/>
                        </a:rPr>
                        <a:t>IRS contribution amounts for Health Savings Accounts and Flexible Spending Accounts have increased.</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897938"/>
                  </a:ext>
                </a:extLst>
              </a:tr>
              <a:tr h="370840">
                <a:tc>
                  <a:txBody>
                    <a:bodyPr/>
                    <a:lstStyle/>
                    <a:p>
                      <a:pPr algn="r"/>
                      <a:r>
                        <a:rPr lang="en-US" sz="1600" b="0" dirty="0">
                          <a:solidFill>
                            <a:schemeClr val="accent5"/>
                          </a:solidFill>
                          <a:latin typeface="Raleway SemiBold" pitchFamily="2" charset="0"/>
                        </a:rPr>
                        <a:t>Pet</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5"/>
                          </a:solidFill>
                          <a:latin typeface="Raleway Medium"/>
                        </a:rPr>
                        <a:t>This benefit is moving to Spot Pet.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8172386"/>
                  </a:ext>
                </a:extLst>
              </a:tr>
              <a:tr h="370840">
                <a:tc>
                  <a:txBody>
                    <a:bodyPr/>
                    <a:lstStyle/>
                    <a:p>
                      <a:pPr algn="r"/>
                      <a:r>
                        <a:rPr lang="en-US" sz="1600" b="0" dirty="0">
                          <a:solidFill>
                            <a:schemeClr val="accent5"/>
                          </a:solidFill>
                          <a:latin typeface="Raleway SemiBold" pitchFamily="2" charset="0"/>
                        </a:rPr>
                        <a:t>Dental</a:t>
                      </a:r>
                    </a:p>
                    <a:p>
                      <a:pPr algn="r"/>
                      <a:r>
                        <a:rPr lang="en-US" sz="1600" b="0" dirty="0">
                          <a:solidFill>
                            <a:schemeClr val="accent5"/>
                          </a:solidFill>
                          <a:latin typeface="Raleway SemiBold" pitchFamily="2" charset="0"/>
                        </a:rPr>
                        <a:t>Vision</a:t>
                      </a:r>
                    </a:p>
                    <a:p>
                      <a:pPr algn="r"/>
                      <a:r>
                        <a:rPr lang="en-US" sz="1600" b="0" dirty="0">
                          <a:solidFill>
                            <a:schemeClr val="accent5"/>
                          </a:solidFill>
                          <a:latin typeface="Raleway SemiBold" pitchFamily="2" charset="0"/>
                        </a:rPr>
                        <a:t>Life</a:t>
                      </a:r>
                    </a:p>
                    <a:p>
                      <a:pPr algn="r"/>
                      <a:r>
                        <a:rPr lang="en-US" sz="1600" b="0" dirty="0">
                          <a:solidFill>
                            <a:schemeClr val="accent5"/>
                          </a:solidFill>
                          <a:latin typeface="Raleway SemiBold" pitchFamily="2" charset="0"/>
                        </a:rPr>
                        <a:t>Disability</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5"/>
                          </a:solidFill>
                          <a:latin typeface="Raleway Medium"/>
                        </a:rPr>
                        <a:t>There are no changes to carrier or plan designs.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81602602"/>
                  </a:ext>
                </a:extLst>
              </a:tr>
            </a:tbl>
          </a:graphicData>
        </a:graphic>
      </p:graphicFrame>
      <p:sp>
        <p:nvSpPr>
          <p:cNvPr id="8" name="Title 1">
            <a:extLst>
              <a:ext uri="{FF2B5EF4-FFF2-40B4-BE49-F238E27FC236}">
                <a16:creationId xmlns:a16="http://schemas.microsoft.com/office/drawing/2014/main" id="{83793660-3207-ADFE-0676-49BDB78D021F}"/>
              </a:ext>
            </a:extLst>
          </p:cNvPr>
          <p:cNvSpPr txBox="1">
            <a:spLocks/>
          </p:cNvSpPr>
          <p:nvPr/>
        </p:nvSpPr>
        <p:spPr>
          <a:xfrm>
            <a:off x="870821" y="810899"/>
            <a:ext cx="10515600" cy="367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600" b="0" i="0" u="none" strike="noStrike" kern="1200" cap="none" spc="0" normalizeH="0" baseline="0" noProof="0">
              <a:ln>
                <a:noFill/>
              </a:ln>
              <a:solidFill>
                <a:srgbClr val="004C6C"/>
              </a:solidFill>
              <a:effectLst/>
              <a:uLnTx/>
              <a:uFillTx/>
              <a:latin typeface="Raleway ExtraBold"/>
              <a:ea typeface="+mj-ea"/>
              <a:cs typeface="+mj-cs"/>
            </a:endParaRPr>
          </a:p>
        </p:txBody>
      </p:sp>
    </p:spTree>
    <p:extLst>
      <p:ext uri="{BB962C8B-B14F-4D97-AF65-F5344CB8AC3E}">
        <p14:creationId xmlns:p14="http://schemas.microsoft.com/office/powerpoint/2010/main" val="423829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C1838C-8AF1-46CB-9A81-7C99DEFD6A11}"/>
              </a:ext>
            </a:extLst>
          </p:cNvPr>
          <p:cNvSpPr/>
          <p:nvPr/>
        </p:nvSpPr>
        <p:spPr>
          <a:xfrm>
            <a:off x="-1" y="0"/>
            <a:ext cx="12192000" cy="1037230"/>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CE63449-4B5F-47D7-8848-71D0A3D85A1C}"/>
              </a:ext>
            </a:extLst>
          </p:cNvPr>
          <p:cNvSpPr>
            <a:spLocks noGrp="1"/>
          </p:cNvSpPr>
          <p:nvPr>
            <p:ph type="title"/>
          </p:nvPr>
        </p:nvSpPr>
        <p:spPr>
          <a:xfrm>
            <a:off x="428626" y="224028"/>
            <a:ext cx="10334624" cy="704536"/>
          </a:xfrm>
        </p:spPr>
        <p:txBody>
          <a:bodyPr>
            <a:normAutofit/>
          </a:bodyPr>
          <a:lstStyle/>
          <a:p>
            <a:r>
              <a:rPr lang="en-US" b="1" dirty="0">
                <a:solidFill>
                  <a:schemeClr val="bg1"/>
                </a:solidFill>
                <a:latin typeface="+mn-lt"/>
              </a:rPr>
              <a:t>Accounts Offered</a:t>
            </a:r>
          </a:p>
        </p:txBody>
      </p:sp>
      <p:pic>
        <p:nvPicPr>
          <p:cNvPr id="7" name="Picture 6">
            <a:extLst>
              <a:ext uri="{FF2B5EF4-FFF2-40B4-BE49-F238E27FC236}">
                <a16:creationId xmlns:a16="http://schemas.microsoft.com/office/drawing/2014/main" id="{1CFF6E7D-59BA-FD4D-8C1C-B6D8B44318B9}"/>
              </a:ext>
            </a:extLst>
          </p:cNvPr>
          <p:cNvPicPr>
            <a:picLocks noChangeAspect="1"/>
          </p:cNvPicPr>
          <p:nvPr/>
        </p:nvPicPr>
        <p:blipFill>
          <a:blip r:embed="rId4"/>
          <a:stretch>
            <a:fillRect/>
          </a:stretch>
        </p:blipFill>
        <p:spPr>
          <a:xfrm>
            <a:off x="8627826" y="224028"/>
            <a:ext cx="3135548" cy="53103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301556107"/>
              </p:ext>
            </p:extLst>
          </p:nvPr>
        </p:nvGraphicFramePr>
        <p:xfrm>
          <a:off x="3516923" y="1261258"/>
          <a:ext cx="5110903" cy="5536388"/>
        </p:xfrm>
        <a:graphic>
          <a:graphicData uri="http://schemas.openxmlformats.org/drawingml/2006/table">
            <a:tbl>
              <a:tblPr firstRow="1" bandRow="1">
                <a:tableStyleId>{5C22544A-7EE6-4342-B048-85BDC9FD1C3A}</a:tableStyleId>
              </a:tblPr>
              <a:tblGrid>
                <a:gridCol w="5110903">
                  <a:extLst>
                    <a:ext uri="{9D8B030D-6E8A-4147-A177-3AD203B41FA5}">
                      <a16:colId xmlns:a16="http://schemas.microsoft.com/office/drawing/2014/main" val="20000"/>
                    </a:ext>
                  </a:extLst>
                </a:gridCol>
              </a:tblGrid>
              <a:tr h="618226">
                <a:tc>
                  <a:txBody>
                    <a:bodyPr/>
                    <a:lstStyle/>
                    <a:p>
                      <a:pPr algn="ctr"/>
                      <a:r>
                        <a:rPr lang="en-US" sz="1600" dirty="0"/>
                        <a:t>Health FSA</a:t>
                      </a:r>
                    </a:p>
                    <a:p>
                      <a:pPr algn="ctr"/>
                      <a:r>
                        <a:rPr lang="en-US" sz="1600" dirty="0"/>
                        <a:t>(pairs with medical copay plans)</a:t>
                      </a:r>
                    </a:p>
                  </a:txBody>
                  <a:tcPr/>
                </a:tc>
                <a:extLst>
                  <a:ext uri="{0D108BD9-81ED-4DB2-BD59-A6C34878D82A}">
                    <a16:rowId xmlns:a16="http://schemas.microsoft.com/office/drawing/2014/main" val="10000"/>
                  </a:ext>
                </a:extLst>
              </a:tr>
              <a:tr h="1223327">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500" b="1" i="0" u="sng" strike="noStrike" kern="1200" cap="none" spc="0" normalizeH="0" baseline="0" noProof="0" dirty="0">
                          <a:ln>
                            <a:noFill/>
                          </a:ln>
                          <a:solidFill>
                            <a:prstClr val="black"/>
                          </a:solidFill>
                          <a:effectLst/>
                          <a:uLnTx/>
                          <a:uFillTx/>
                          <a:latin typeface="+mn-lt"/>
                          <a:ea typeface="+mn-ea"/>
                          <a:cs typeface="+mn-cs"/>
                        </a:rPr>
                        <a:t>Account Flexibility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Use it or lose it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Contribution changes only for life events</a:t>
                      </a:r>
                    </a:p>
                  </a:txBody>
                  <a:tcPr/>
                </a:tc>
                <a:extLst>
                  <a:ext uri="{0D108BD9-81ED-4DB2-BD59-A6C34878D82A}">
                    <a16:rowId xmlns:a16="http://schemas.microsoft.com/office/drawing/2014/main" val="10001"/>
                  </a:ext>
                </a:extLst>
              </a:tr>
              <a:tr h="1285160">
                <a:tc>
                  <a:txBody>
                    <a:bodyPr/>
                    <a:lstStyle/>
                    <a:p>
                      <a:pPr algn="ctr"/>
                      <a:r>
                        <a:rPr lang="en-US" sz="1600" b="1" u="sng" dirty="0"/>
                        <a:t>Tax Advantage</a:t>
                      </a:r>
                    </a:p>
                    <a:p>
                      <a:pPr marL="171450" indent="-171450" algn="l">
                        <a:spcBef>
                          <a:spcPts val="600"/>
                        </a:spcBef>
                        <a:buFont typeface="Arial" panose="020B0604020202020204" pitchFamily="34" charset="0"/>
                        <a:buChar char="•"/>
                      </a:pPr>
                      <a:r>
                        <a:rPr lang="en-US" sz="1600" dirty="0"/>
                        <a:t>Contributions</a:t>
                      </a:r>
                      <a:r>
                        <a:rPr lang="en-US" sz="1600" baseline="0" dirty="0"/>
                        <a:t> – Payroll Pretax</a:t>
                      </a:r>
                    </a:p>
                    <a:p>
                      <a:pPr marL="171450" indent="-171450" algn="l">
                        <a:spcBef>
                          <a:spcPts val="600"/>
                        </a:spcBef>
                        <a:buFont typeface="Arial" panose="020B0604020202020204" pitchFamily="34" charset="0"/>
                        <a:buChar char="•"/>
                      </a:pPr>
                      <a:r>
                        <a:rPr lang="en-US" sz="1600" dirty="0"/>
                        <a:t>Qualified Expenses – Tax Free Disbursements</a:t>
                      </a:r>
                    </a:p>
                  </a:txBody>
                  <a:tcPr/>
                </a:tc>
                <a:extLst>
                  <a:ext uri="{0D108BD9-81ED-4DB2-BD59-A6C34878D82A}">
                    <a16:rowId xmlns:a16="http://schemas.microsoft.com/office/drawing/2014/main" val="10002"/>
                  </a:ext>
                </a:extLst>
              </a:tr>
              <a:tr h="1285160">
                <a:tc>
                  <a:txBody>
                    <a:bodyPr/>
                    <a:lstStyle/>
                    <a:p>
                      <a:pPr algn="ctr"/>
                      <a:r>
                        <a:rPr lang="en-US" sz="1600" b="1" u="sng" dirty="0"/>
                        <a:t>2025 Contribution Limits</a:t>
                      </a:r>
                    </a:p>
                    <a:p>
                      <a:pPr marL="171450" indent="-171450" algn="l">
                        <a:spcBef>
                          <a:spcPts val="600"/>
                        </a:spcBef>
                        <a:buFont typeface="Arial" panose="020B0604020202020204" pitchFamily="34" charset="0"/>
                        <a:buChar char="•"/>
                      </a:pPr>
                      <a:r>
                        <a:rPr lang="en-US" sz="1600" b="0" dirty="0"/>
                        <a:t>$3,300</a:t>
                      </a:r>
                    </a:p>
                    <a:p>
                      <a:pPr marL="171450" indent="-171450" algn="l">
                        <a:spcBef>
                          <a:spcPts val="600"/>
                        </a:spcBef>
                        <a:buFont typeface="Arial" panose="020B0604020202020204" pitchFamily="34" charset="0"/>
                        <a:buChar char="•"/>
                      </a:pPr>
                      <a:r>
                        <a:rPr lang="en-US" sz="1600" b="0" dirty="0"/>
                        <a:t>Your</a:t>
                      </a:r>
                      <a:r>
                        <a:rPr lang="en-US" sz="1600" b="0" baseline="0" dirty="0"/>
                        <a:t> f</a:t>
                      </a:r>
                      <a:r>
                        <a:rPr lang="en-US" sz="1600" b="0" dirty="0"/>
                        <a:t>ull election is available </a:t>
                      </a:r>
                      <a:r>
                        <a:rPr lang="en-US" sz="1600" b="0" baseline="0" dirty="0"/>
                        <a:t>July 1, 2025</a:t>
                      </a:r>
                    </a:p>
                  </a:txBody>
                  <a:tcPr/>
                </a:tc>
                <a:extLst>
                  <a:ext uri="{0D108BD9-81ED-4DB2-BD59-A6C34878D82A}">
                    <a16:rowId xmlns:a16="http://schemas.microsoft.com/office/drawing/2014/main" val="10003"/>
                  </a:ext>
                </a:extLst>
              </a:tr>
              <a:tr h="1124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t>End</a:t>
                      </a:r>
                      <a:r>
                        <a:rPr lang="en-US" sz="1600" b="1" u="sng" baseline="0" dirty="0"/>
                        <a:t> of Plan Year</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2 ½ Month Grace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 90 Day Run Out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4626472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4D3A3-570C-66E8-6758-93E0C628D8C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F23C55A-E0E7-F422-0865-2B5D11C53B6D}"/>
              </a:ext>
            </a:extLst>
          </p:cNvPr>
          <p:cNvSpPr/>
          <p:nvPr/>
        </p:nvSpPr>
        <p:spPr>
          <a:xfrm>
            <a:off x="-1" y="0"/>
            <a:ext cx="12192000" cy="1037230"/>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D67E9E3-E9DB-D4D9-ABBF-B57D4388373C}"/>
              </a:ext>
            </a:extLst>
          </p:cNvPr>
          <p:cNvSpPr>
            <a:spLocks noGrp="1"/>
          </p:cNvSpPr>
          <p:nvPr>
            <p:ph type="title"/>
          </p:nvPr>
        </p:nvSpPr>
        <p:spPr>
          <a:xfrm>
            <a:off x="428626" y="224028"/>
            <a:ext cx="10334624" cy="704536"/>
          </a:xfrm>
        </p:spPr>
        <p:txBody>
          <a:bodyPr>
            <a:normAutofit/>
          </a:bodyPr>
          <a:lstStyle/>
          <a:p>
            <a:r>
              <a:rPr lang="en-US" b="1" dirty="0">
                <a:solidFill>
                  <a:schemeClr val="bg1"/>
                </a:solidFill>
                <a:latin typeface="+mn-lt"/>
              </a:rPr>
              <a:t>Accounts Offered</a:t>
            </a:r>
          </a:p>
        </p:txBody>
      </p:sp>
      <p:pic>
        <p:nvPicPr>
          <p:cNvPr id="7" name="Picture 6">
            <a:extLst>
              <a:ext uri="{FF2B5EF4-FFF2-40B4-BE49-F238E27FC236}">
                <a16:creationId xmlns:a16="http://schemas.microsoft.com/office/drawing/2014/main" id="{39464574-C155-271B-9DE3-96EB919EC0B2}"/>
              </a:ext>
            </a:extLst>
          </p:cNvPr>
          <p:cNvPicPr>
            <a:picLocks noChangeAspect="1"/>
          </p:cNvPicPr>
          <p:nvPr/>
        </p:nvPicPr>
        <p:blipFill>
          <a:blip r:embed="rId4"/>
          <a:stretch>
            <a:fillRect/>
          </a:stretch>
        </p:blipFill>
        <p:spPr>
          <a:xfrm>
            <a:off x="8627826" y="224028"/>
            <a:ext cx="3135548" cy="531039"/>
          </a:xfrm>
          <a:prstGeom prst="rect">
            <a:avLst/>
          </a:prstGeom>
        </p:spPr>
      </p:pic>
      <p:graphicFrame>
        <p:nvGraphicFramePr>
          <p:cNvPr id="4" name="Table 3">
            <a:extLst>
              <a:ext uri="{FF2B5EF4-FFF2-40B4-BE49-F238E27FC236}">
                <a16:creationId xmlns:a16="http://schemas.microsoft.com/office/drawing/2014/main" id="{A0FC64DB-614E-035C-6CC1-0F616C3D053A}"/>
              </a:ext>
            </a:extLst>
          </p:cNvPr>
          <p:cNvGraphicFramePr>
            <a:graphicFrameLocks noGrp="1"/>
          </p:cNvGraphicFramePr>
          <p:nvPr>
            <p:extLst>
              <p:ext uri="{D42A27DB-BD31-4B8C-83A1-F6EECF244321}">
                <p14:modId xmlns:p14="http://schemas.microsoft.com/office/powerpoint/2010/main" val="1999996988"/>
              </p:ext>
            </p:extLst>
          </p:nvPr>
        </p:nvGraphicFramePr>
        <p:xfrm>
          <a:off x="1230922" y="1261258"/>
          <a:ext cx="5369170" cy="5232654"/>
        </p:xfrm>
        <a:graphic>
          <a:graphicData uri="http://schemas.openxmlformats.org/drawingml/2006/table">
            <a:tbl>
              <a:tblPr firstRow="1" bandRow="1">
                <a:tableStyleId>{5C22544A-7EE6-4342-B048-85BDC9FD1C3A}</a:tableStyleId>
              </a:tblPr>
              <a:tblGrid>
                <a:gridCol w="5369170">
                  <a:extLst>
                    <a:ext uri="{9D8B030D-6E8A-4147-A177-3AD203B41FA5}">
                      <a16:colId xmlns:a16="http://schemas.microsoft.com/office/drawing/2014/main" val="20000"/>
                    </a:ext>
                  </a:extLst>
                </a:gridCol>
              </a:tblGrid>
              <a:tr h="5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HSA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 (Must be enrolled in HDHP</a:t>
                      </a:r>
                      <a:r>
                        <a:rPr lang="en-US" sz="1600" kern="1200" baseline="0" dirty="0">
                          <a:solidFill>
                            <a:schemeClr val="bg1"/>
                          </a:solidFill>
                          <a:latin typeface="+mn-lt"/>
                          <a:ea typeface="+mn-ea"/>
                          <a:cs typeface="+mn-cs"/>
                        </a:rPr>
                        <a:t> Plan) </a:t>
                      </a:r>
                      <a:endParaRPr lang="en-US" sz="1600" kern="1200" dirty="0">
                        <a:solidFill>
                          <a:schemeClr val="bg1"/>
                        </a:solidFill>
                        <a:latin typeface="+mn-lt"/>
                        <a:ea typeface="+mn-ea"/>
                        <a:cs typeface="+mn-cs"/>
                      </a:endParaRPr>
                    </a:p>
                  </a:txBody>
                  <a:tcPr/>
                </a:tc>
                <a:extLst>
                  <a:ext uri="{0D108BD9-81ED-4DB2-BD59-A6C34878D82A}">
                    <a16:rowId xmlns:a16="http://schemas.microsoft.com/office/drawing/2014/main" val="10000"/>
                  </a:ext>
                </a:extLst>
              </a:tr>
              <a:tr h="113157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1" u="sng" dirty="0"/>
                        <a:t>Account Flexibility </a:t>
                      </a:r>
                      <a:endParaRPr lang="en-US" sz="1600" kern="1200" dirty="0">
                        <a:solidFill>
                          <a:schemeClr val="dk1"/>
                        </a:solidFill>
                        <a:latin typeface="+mn-lt"/>
                        <a:ea typeface="+mn-ea"/>
                        <a:cs typeface="+mn-cs"/>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Follows account holder &amp; accumulates annually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Can change contribution</a:t>
                      </a:r>
                      <a:r>
                        <a:rPr lang="en-US" sz="1600" kern="1200" baseline="0" dirty="0">
                          <a:solidFill>
                            <a:schemeClr val="dk1"/>
                          </a:solidFill>
                          <a:latin typeface="+mn-lt"/>
                          <a:ea typeface="+mn-ea"/>
                          <a:cs typeface="+mn-cs"/>
                        </a:rPr>
                        <a:t> amount</a:t>
                      </a:r>
                      <a:endParaRPr lang="en-US" sz="16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124563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1" u="sng" kern="1200" dirty="0">
                          <a:solidFill>
                            <a:schemeClr val="dk1"/>
                          </a:solidFill>
                          <a:latin typeface="+mn-lt"/>
                          <a:ea typeface="+mn-ea"/>
                          <a:cs typeface="+mn-cs"/>
                        </a:rPr>
                        <a:t>Triple Tax Advantage</a:t>
                      </a:r>
                    </a:p>
                    <a:p>
                      <a:pPr marL="171450" indent="-171450" algn="l">
                        <a:spcBef>
                          <a:spcPts val="600"/>
                        </a:spcBef>
                        <a:buFont typeface="Arial" panose="020B0604020202020204" pitchFamily="34" charset="0"/>
                        <a:buChar char="•"/>
                      </a:pPr>
                      <a:r>
                        <a:rPr lang="en-US" sz="1600" dirty="0"/>
                        <a:t>Contributions</a:t>
                      </a:r>
                      <a:r>
                        <a:rPr lang="en-US" sz="1600" baseline="0" dirty="0"/>
                        <a:t> – Payroll Pretax</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kern="1200" dirty="0">
                          <a:solidFill>
                            <a:schemeClr val="dk1"/>
                          </a:solidFill>
                          <a:latin typeface="+mn-lt"/>
                          <a:ea typeface="+mn-ea"/>
                          <a:cs typeface="+mn-cs"/>
                        </a:rPr>
                        <a:t>Tax Free Growth</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Qualified Expenses – Tax Free Disbursements</a:t>
                      </a:r>
                    </a:p>
                  </a:txBody>
                  <a:tcPr/>
                </a:tc>
                <a:extLst>
                  <a:ext uri="{0D108BD9-81ED-4DB2-BD59-A6C34878D82A}">
                    <a16:rowId xmlns:a16="http://schemas.microsoft.com/office/drawing/2014/main" val="10002"/>
                  </a:ext>
                </a:extLst>
              </a:tr>
              <a:tr h="1260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 </a:t>
                      </a:r>
                      <a:r>
                        <a:rPr lang="en-US" sz="1600" b="1" u="sng" kern="1200" dirty="0">
                          <a:solidFill>
                            <a:schemeClr val="dk1"/>
                          </a:solidFill>
                          <a:latin typeface="+mn-lt"/>
                          <a:ea typeface="+mn-ea"/>
                          <a:cs typeface="+mn-cs"/>
                        </a:rPr>
                        <a:t>2025 Contribution Limits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 $4,300 Individual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$8,550 Family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 (At age 55+</a:t>
                      </a:r>
                      <a:r>
                        <a:rPr lang="en-US" sz="1600" kern="1200" baseline="0" dirty="0">
                          <a:solidFill>
                            <a:schemeClr val="dk1"/>
                          </a:solidFill>
                          <a:latin typeface="+mn-lt"/>
                          <a:ea typeface="+mn-ea"/>
                          <a:cs typeface="+mn-cs"/>
                        </a:rPr>
                        <a:t> eligible for </a:t>
                      </a:r>
                      <a:r>
                        <a:rPr lang="en-US" sz="1600" kern="1200" dirty="0">
                          <a:solidFill>
                            <a:schemeClr val="dk1"/>
                          </a:solidFill>
                          <a:latin typeface="+mn-lt"/>
                          <a:ea typeface="+mn-ea"/>
                          <a:cs typeface="+mn-cs"/>
                        </a:rPr>
                        <a:t>$1,000 catchup contribution)</a:t>
                      </a:r>
                    </a:p>
                  </a:txBody>
                  <a:tcPr/>
                </a:tc>
                <a:extLst>
                  <a:ext uri="{0D108BD9-81ED-4DB2-BD59-A6C34878D82A}">
                    <a16:rowId xmlns:a16="http://schemas.microsoft.com/office/drawing/2014/main" val="10003"/>
                  </a:ext>
                </a:extLst>
              </a:tr>
              <a:tr h="9159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kern="1200" dirty="0">
                          <a:solidFill>
                            <a:schemeClr val="dk1"/>
                          </a:solidFill>
                          <a:latin typeface="+mn-lt"/>
                          <a:ea typeface="+mn-ea"/>
                          <a:cs typeface="+mn-cs"/>
                        </a:rPr>
                        <a:t>Invest Excess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dk1"/>
                          </a:solidFill>
                          <a:latin typeface="+mn-lt"/>
                          <a:ea typeface="+mn-ea"/>
                          <a:cs typeface="+mn-cs"/>
                        </a:rPr>
                        <a:t>Investment Minimum - $2000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FEECF24F-DD8A-ADFB-862E-4C3F64454A6C}"/>
              </a:ext>
            </a:extLst>
          </p:cNvPr>
          <p:cNvGraphicFramePr>
            <a:graphicFrameLocks noGrp="1"/>
          </p:cNvGraphicFramePr>
          <p:nvPr>
            <p:extLst>
              <p:ext uri="{D42A27DB-BD31-4B8C-83A1-F6EECF244321}">
                <p14:modId xmlns:p14="http://schemas.microsoft.com/office/powerpoint/2010/main" val="785252663"/>
              </p:ext>
            </p:extLst>
          </p:nvPr>
        </p:nvGraphicFramePr>
        <p:xfrm>
          <a:off x="6893168" y="1268147"/>
          <a:ext cx="4659190" cy="2842264"/>
        </p:xfrm>
        <a:graphic>
          <a:graphicData uri="http://schemas.openxmlformats.org/drawingml/2006/table">
            <a:tbl>
              <a:tblPr firstRow="1" bandRow="1">
                <a:tableStyleId>{5C22544A-7EE6-4342-B048-85BDC9FD1C3A}</a:tableStyleId>
              </a:tblPr>
              <a:tblGrid>
                <a:gridCol w="4659190">
                  <a:extLst>
                    <a:ext uri="{9D8B030D-6E8A-4147-A177-3AD203B41FA5}">
                      <a16:colId xmlns:a16="http://schemas.microsoft.com/office/drawing/2014/main" val="20000"/>
                    </a:ext>
                  </a:extLst>
                </a:gridCol>
              </a:tblGrid>
              <a:tr h="5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Employer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Into YOUR HSA</a:t>
                      </a:r>
                    </a:p>
                  </a:txBody>
                  <a:tcPr/>
                </a:tc>
                <a:extLst>
                  <a:ext uri="{0D108BD9-81ED-4DB2-BD59-A6C34878D82A}">
                    <a16:rowId xmlns:a16="http://schemas.microsoft.com/office/drawing/2014/main" val="10000"/>
                  </a:ext>
                </a:extLst>
              </a:tr>
              <a:tr h="113157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1" u="sng" dirty="0"/>
                        <a:t>Employee Only Coverage on HDHP: $800</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0" u="none" dirty="0"/>
                        <a:t>$400 in July 2025</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0" u="none" dirty="0"/>
                        <a:t>$400 in January 2026 </a:t>
                      </a:r>
                      <a:endParaRPr lang="en-US" sz="1600" b="0" u="none"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113157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b="1" u="sng" kern="1200" dirty="0">
                          <a:solidFill>
                            <a:schemeClr val="dk1"/>
                          </a:solidFill>
                          <a:latin typeface="+mn-lt"/>
                          <a:ea typeface="+mn-ea"/>
                          <a:cs typeface="+mn-cs"/>
                        </a:rPr>
                        <a:t>Family Coverage on HDHP: $1,600</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kern="1200" dirty="0">
                          <a:solidFill>
                            <a:schemeClr val="dk1"/>
                          </a:solidFill>
                          <a:latin typeface="+mn-lt"/>
                          <a:ea typeface="+mn-ea"/>
                          <a:cs typeface="+mn-cs"/>
                        </a:rPr>
                        <a:t>$800 in July 2025</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kern="1200" dirty="0">
                          <a:solidFill>
                            <a:schemeClr val="dk1"/>
                          </a:solidFill>
                          <a:latin typeface="+mn-lt"/>
                          <a:ea typeface="+mn-ea"/>
                          <a:cs typeface="+mn-cs"/>
                        </a:rPr>
                        <a:t>$800 in January 2026</a:t>
                      </a:r>
                    </a:p>
                  </a:txBody>
                  <a:tcPr/>
                </a:tc>
                <a:extLst>
                  <a:ext uri="{0D108BD9-81ED-4DB2-BD59-A6C34878D82A}">
                    <a16:rowId xmlns:a16="http://schemas.microsoft.com/office/drawing/2014/main" val="836237147"/>
                  </a:ext>
                </a:extLst>
              </a:tr>
            </a:tbl>
          </a:graphicData>
        </a:graphic>
      </p:graphicFrame>
    </p:spTree>
    <p:extLst>
      <p:ext uri="{BB962C8B-B14F-4D97-AF65-F5344CB8AC3E}">
        <p14:creationId xmlns:p14="http://schemas.microsoft.com/office/powerpoint/2010/main" val="1135521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B6BC-62BF-D48A-4D2F-BEC6AE52D87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C2404F6-2A0F-52D0-F717-F5A2E0B342DC}"/>
              </a:ext>
            </a:extLst>
          </p:cNvPr>
          <p:cNvSpPr/>
          <p:nvPr/>
        </p:nvSpPr>
        <p:spPr>
          <a:xfrm>
            <a:off x="-1" y="0"/>
            <a:ext cx="12192000" cy="1037230"/>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1E5EF1C4-ED43-9326-F35E-C86A57268A4C}"/>
              </a:ext>
            </a:extLst>
          </p:cNvPr>
          <p:cNvSpPr>
            <a:spLocks noGrp="1"/>
          </p:cNvSpPr>
          <p:nvPr>
            <p:ph type="title"/>
          </p:nvPr>
        </p:nvSpPr>
        <p:spPr>
          <a:xfrm>
            <a:off x="428626" y="224028"/>
            <a:ext cx="10334624" cy="704536"/>
          </a:xfrm>
        </p:spPr>
        <p:txBody>
          <a:bodyPr>
            <a:normAutofit/>
          </a:bodyPr>
          <a:lstStyle/>
          <a:p>
            <a:r>
              <a:rPr lang="en-US" b="1" dirty="0">
                <a:solidFill>
                  <a:schemeClr val="bg1"/>
                </a:solidFill>
                <a:latin typeface="+mn-lt"/>
              </a:rPr>
              <a:t>Accounts Offered</a:t>
            </a:r>
          </a:p>
        </p:txBody>
      </p:sp>
      <p:pic>
        <p:nvPicPr>
          <p:cNvPr id="7" name="Picture 6">
            <a:extLst>
              <a:ext uri="{FF2B5EF4-FFF2-40B4-BE49-F238E27FC236}">
                <a16:creationId xmlns:a16="http://schemas.microsoft.com/office/drawing/2014/main" id="{FF15806B-B29F-9FB5-F2BC-A689BC70E9D8}"/>
              </a:ext>
            </a:extLst>
          </p:cNvPr>
          <p:cNvPicPr>
            <a:picLocks noChangeAspect="1"/>
          </p:cNvPicPr>
          <p:nvPr/>
        </p:nvPicPr>
        <p:blipFill>
          <a:blip r:embed="rId4"/>
          <a:stretch>
            <a:fillRect/>
          </a:stretch>
        </p:blipFill>
        <p:spPr>
          <a:xfrm>
            <a:off x="8627826" y="224028"/>
            <a:ext cx="3135548" cy="531039"/>
          </a:xfrm>
          <a:prstGeom prst="rect">
            <a:avLst/>
          </a:prstGeom>
        </p:spPr>
      </p:pic>
      <p:graphicFrame>
        <p:nvGraphicFramePr>
          <p:cNvPr id="10" name="Table 9">
            <a:extLst>
              <a:ext uri="{FF2B5EF4-FFF2-40B4-BE49-F238E27FC236}">
                <a16:creationId xmlns:a16="http://schemas.microsoft.com/office/drawing/2014/main" id="{986EF982-C494-0C1E-C3CF-25D6725DF260}"/>
              </a:ext>
            </a:extLst>
          </p:cNvPr>
          <p:cNvGraphicFramePr>
            <a:graphicFrameLocks noGrp="1"/>
          </p:cNvGraphicFramePr>
          <p:nvPr>
            <p:extLst>
              <p:ext uri="{D42A27DB-BD31-4B8C-83A1-F6EECF244321}">
                <p14:modId xmlns:p14="http://schemas.microsoft.com/office/powerpoint/2010/main" val="2241291789"/>
              </p:ext>
            </p:extLst>
          </p:nvPr>
        </p:nvGraphicFramePr>
        <p:xfrm>
          <a:off x="3223846" y="1288446"/>
          <a:ext cx="6072554" cy="5540457"/>
        </p:xfrm>
        <a:graphic>
          <a:graphicData uri="http://schemas.openxmlformats.org/drawingml/2006/table">
            <a:tbl>
              <a:tblPr firstRow="1" bandRow="1">
                <a:tableStyleId>{5C22544A-7EE6-4342-B048-85BDC9FD1C3A}</a:tableStyleId>
              </a:tblPr>
              <a:tblGrid>
                <a:gridCol w="6072554">
                  <a:extLst>
                    <a:ext uri="{9D8B030D-6E8A-4147-A177-3AD203B41FA5}">
                      <a16:colId xmlns:a16="http://schemas.microsoft.com/office/drawing/2014/main" val="20000"/>
                    </a:ext>
                  </a:extLst>
                </a:gridCol>
              </a:tblGrid>
              <a:tr h="575052">
                <a:tc>
                  <a:txBody>
                    <a:bodyPr/>
                    <a:lstStyle/>
                    <a:p>
                      <a:pPr algn="ctr"/>
                      <a:r>
                        <a:rPr lang="en-US" sz="1600" dirty="0"/>
                        <a:t>Dependent Care</a:t>
                      </a:r>
                    </a:p>
                    <a:p>
                      <a:pPr algn="ctr"/>
                      <a:endParaRPr lang="en-US" sz="1600" dirty="0"/>
                    </a:p>
                  </a:txBody>
                  <a:tcPr/>
                </a:tc>
                <a:extLst>
                  <a:ext uri="{0D108BD9-81ED-4DB2-BD59-A6C34878D82A}">
                    <a16:rowId xmlns:a16="http://schemas.microsoft.com/office/drawing/2014/main" val="10000"/>
                  </a:ext>
                </a:extLst>
              </a:tr>
              <a:tr h="1197671">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prstClr val="black"/>
                          </a:solidFill>
                          <a:effectLst/>
                          <a:uLnTx/>
                          <a:uFillTx/>
                          <a:latin typeface="+mn-lt"/>
                          <a:ea typeface="+mn-ea"/>
                          <a:cs typeface="+mn-cs"/>
                        </a:rPr>
                        <a:t>Account Flexibility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Use it or lose it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Contribution changes only for life events</a:t>
                      </a:r>
                    </a:p>
                  </a:txBody>
                  <a:tcPr/>
                </a:tc>
                <a:extLst>
                  <a:ext uri="{0D108BD9-81ED-4DB2-BD59-A6C34878D82A}">
                    <a16:rowId xmlns:a16="http://schemas.microsoft.com/office/drawing/2014/main" val="10001"/>
                  </a:ext>
                </a:extLst>
              </a:tr>
              <a:tr h="1238750">
                <a:tc>
                  <a:txBody>
                    <a:bodyPr/>
                    <a:lstStyle/>
                    <a:p>
                      <a:pPr algn="ctr"/>
                      <a:r>
                        <a:rPr lang="en-US" sz="1600" b="1" u="sng" dirty="0"/>
                        <a:t>Tax Advantage</a:t>
                      </a:r>
                    </a:p>
                    <a:p>
                      <a:pPr marL="171450" indent="-171450" algn="l">
                        <a:spcBef>
                          <a:spcPts val="600"/>
                        </a:spcBef>
                        <a:buFont typeface="Arial" panose="020B0604020202020204" pitchFamily="34" charset="0"/>
                        <a:buChar char="•"/>
                      </a:pPr>
                      <a:r>
                        <a:rPr lang="en-US" sz="1600" dirty="0"/>
                        <a:t>Contributions</a:t>
                      </a:r>
                      <a:r>
                        <a:rPr lang="en-US" sz="1600" baseline="0" dirty="0"/>
                        <a:t> – Payroll Pretax</a:t>
                      </a:r>
                    </a:p>
                    <a:p>
                      <a:pPr marL="171450" indent="-171450" algn="l">
                        <a:spcBef>
                          <a:spcPts val="600"/>
                        </a:spcBef>
                        <a:buFont typeface="Arial" panose="020B0604020202020204" pitchFamily="34" charset="0"/>
                        <a:buChar char="•"/>
                      </a:pPr>
                      <a:r>
                        <a:rPr lang="en-US" sz="1600" dirty="0"/>
                        <a:t>Qualified Expenses – Tax Free Disbursements</a:t>
                      </a:r>
                    </a:p>
                  </a:txBody>
                  <a:tcPr/>
                </a:tc>
                <a:extLst>
                  <a:ext uri="{0D108BD9-81ED-4DB2-BD59-A6C34878D82A}">
                    <a16:rowId xmlns:a16="http://schemas.microsoft.com/office/drawing/2014/main" val="10002"/>
                  </a:ext>
                </a:extLst>
              </a:tr>
              <a:tr h="13655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sng" dirty="0"/>
                        <a:t>2025 Contribution Limits</a:t>
                      </a:r>
                      <a:endParaRPr lang="en-US" sz="1600" dirty="0"/>
                    </a:p>
                    <a:p>
                      <a:pPr marL="285750" indent="-285750" algn="l">
                        <a:buFont typeface="Arial" panose="020B0604020202020204" pitchFamily="34" charset="0"/>
                        <a:buChar char="•"/>
                      </a:pPr>
                      <a:r>
                        <a:rPr lang="en-US" sz="1600" dirty="0"/>
                        <a:t>$5,000 ($2,500 if </a:t>
                      </a:r>
                      <a:r>
                        <a:rPr lang="en-US" sz="1600" b="0" i="0" u="none" strike="noStrike" kern="1200" baseline="0" dirty="0">
                          <a:solidFill>
                            <a:schemeClr val="dk1"/>
                          </a:solidFill>
                          <a:latin typeface="+mn-lt"/>
                          <a:ea typeface="+mn-ea"/>
                          <a:cs typeface="+mn-cs"/>
                        </a:rPr>
                        <a:t>married and filing separately)*</a:t>
                      </a:r>
                    </a:p>
                    <a:p>
                      <a:pPr marL="285750" indent="-285750" algn="l">
                        <a:buFont typeface="Arial" panose="020B0604020202020204" pitchFamily="34" charset="0"/>
                        <a:buChar char="•"/>
                      </a:pPr>
                      <a:r>
                        <a:rPr lang="en-US" sz="1600" b="0" i="0" u="none" strike="noStrike" kern="1200" baseline="0" dirty="0">
                          <a:solidFill>
                            <a:schemeClr val="dk1"/>
                          </a:solidFill>
                          <a:latin typeface="+mn-lt"/>
                          <a:ea typeface="+mn-ea"/>
                          <a:cs typeface="+mn-cs"/>
                        </a:rPr>
                        <a:t>Funds are available based on payroll deduction</a:t>
                      </a:r>
                      <a:endParaRPr lang="en-US" sz="1600" dirty="0"/>
                    </a:p>
                  </a:txBody>
                  <a:tcPr/>
                </a:tc>
                <a:extLst>
                  <a:ext uri="{0D108BD9-81ED-4DB2-BD59-A6C34878D82A}">
                    <a16:rowId xmlns:a16="http://schemas.microsoft.com/office/drawing/2014/main" val="10003"/>
                  </a:ext>
                </a:extLst>
              </a:tr>
              <a:tr h="1159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t>End</a:t>
                      </a:r>
                      <a:r>
                        <a:rPr lang="en-US" sz="1600" b="1" u="sng" baseline="0" dirty="0"/>
                        <a:t> of Plan Year</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2 ½ Month Grace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 90 Day Run Out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9431572"/>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C1838C-8AF1-46CB-9A81-7C99DEFD6A11}"/>
              </a:ext>
            </a:extLst>
          </p:cNvPr>
          <p:cNvSpPr/>
          <p:nvPr/>
        </p:nvSpPr>
        <p:spPr>
          <a:xfrm>
            <a:off x="-1" y="0"/>
            <a:ext cx="12192000" cy="1420984"/>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CE63449-4B5F-47D7-8848-71D0A3D85A1C}"/>
              </a:ext>
            </a:extLst>
          </p:cNvPr>
          <p:cNvSpPr>
            <a:spLocks noGrp="1"/>
          </p:cNvSpPr>
          <p:nvPr>
            <p:ph type="title"/>
          </p:nvPr>
        </p:nvSpPr>
        <p:spPr>
          <a:xfrm>
            <a:off x="428626" y="224028"/>
            <a:ext cx="10334624" cy="965200"/>
          </a:xfrm>
        </p:spPr>
        <p:txBody>
          <a:bodyPr>
            <a:normAutofit/>
          </a:bodyPr>
          <a:lstStyle/>
          <a:p>
            <a:r>
              <a:rPr lang="en-US" b="1" dirty="0">
                <a:solidFill>
                  <a:schemeClr val="bg1"/>
                </a:solidFill>
                <a:latin typeface="+mn-lt"/>
              </a:rPr>
              <a:t>Dependent Care FSA Pro Tips</a:t>
            </a:r>
          </a:p>
        </p:txBody>
      </p:sp>
      <p:pic>
        <p:nvPicPr>
          <p:cNvPr id="7" name="Picture 6">
            <a:extLst>
              <a:ext uri="{FF2B5EF4-FFF2-40B4-BE49-F238E27FC236}">
                <a16:creationId xmlns:a16="http://schemas.microsoft.com/office/drawing/2014/main" id="{1CFF6E7D-59BA-FD4D-8C1C-B6D8B44318B9}"/>
              </a:ext>
            </a:extLst>
          </p:cNvPr>
          <p:cNvPicPr>
            <a:picLocks noChangeAspect="1"/>
          </p:cNvPicPr>
          <p:nvPr/>
        </p:nvPicPr>
        <p:blipFill>
          <a:blip r:embed="rId4"/>
          <a:stretch>
            <a:fillRect/>
          </a:stretch>
        </p:blipFill>
        <p:spPr>
          <a:xfrm>
            <a:off x="8475880" y="397524"/>
            <a:ext cx="3135548" cy="596621"/>
          </a:xfrm>
          <a:prstGeom prst="rect">
            <a:avLst/>
          </a:prstGeom>
        </p:spPr>
      </p:pic>
      <p:sp>
        <p:nvSpPr>
          <p:cNvPr id="5" name="TextBox 4"/>
          <p:cNvSpPr txBox="1"/>
          <p:nvPr/>
        </p:nvSpPr>
        <p:spPr>
          <a:xfrm>
            <a:off x="3370772" y="1412704"/>
            <a:ext cx="5450454" cy="584775"/>
          </a:xfrm>
          <a:prstGeom prst="rect">
            <a:avLst/>
          </a:prstGeom>
          <a:noFill/>
        </p:spPr>
        <p:txBody>
          <a:bodyPr wrap="square" rtlCol="0">
            <a:spAutoFit/>
          </a:bodyPr>
          <a:lstStyle/>
          <a:p>
            <a:pPr algn="ctr"/>
            <a:r>
              <a:rPr lang="en-US" sz="3200" b="1" dirty="0"/>
              <a:t>3 ways to access your funds</a:t>
            </a:r>
          </a:p>
        </p:txBody>
      </p:sp>
      <p:sp>
        <p:nvSpPr>
          <p:cNvPr id="11" name="TextBox 10"/>
          <p:cNvSpPr txBox="1"/>
          <p:nvPr/>
        </p:nvSpPr>
        <p:spPr>
          <a:xfrm>
            <a:off x="55006" y="4817381"/>
            <a:ext cx="3746726" cy="1015663"/>
          </a:xfrm>
          <a:prstGeom prst="rect">
            <a:avLst/>
          </a:prstGeom>
          <a:noFill/>
        </p:spPr>
        <p:txBody>
          <a:bodyPr wrap="square" rtlCol="0">
            <a:spAutoFit/>
          </a:bodyPr>
          <a:lstStyle/>
          <a:p>
            <a:r>
              <a:rPr lang="en-US" dirty="0"/>
              <a:t>Recurring Reimbursement Form</a:t>
            </a:r>
          </a:p>
          <a:p>
            <a:pPr algn="ctr"/>
            <a:r>
              <a:rPr lang="en-US" sz="1400" i="1" dirty="0"/>
              <a:t>Complete this one time each plan year and get reimbursed for expenses each time you get paid.  </a:t>
            </a:r>
          </a:p>
        </p:txBody>
      </p:sp>
      <p:grpSp>
        <p:nvGrpSpPr>
          <p:cNvPr id="8" name="Group 7"/>
          <p:cNvGrpSpPr/>
          <p:nvPr/>
        </p:nvGrpSpPr>
        <p:grpSpPr>
          <a:xfrm>
            <a:off x="5374902" y="2735508"/>
            <a:ext cx="1442195" cy="2785099"/>
            <a:chOff x="4464583" y="1808601"/>
            <a:chExt cx="2262710" cy="4216213"/>
          </a:xfrm>
        </p:grpSpPr>
        <p:pic>
          <p:nvPicPr>
            <p:cNvPr id="14" name="Picture 13"/>
            <p:cNvPicPr>
              <a:picLocks noChangeAspect="1"/>
            </p:cNvPicPr>
            <p:nvPr/>
          </p:nvPicPr>
          <p:blipFill>
            <a:blip r:embed="rId5"/>
            <a:stretch>
              <a:fillRect/>
            </a:stretch>
          </p:blipFill>
          <p:spPr>
            <a:xfrm>
              <a:off x="4464583" y="1808601"/>
              <a:ext cx="2262710" cy="3516605"/>
            </a:xfrm>
            <a:prstGeom prst="rect">
              <a:avLst/>
            </a:prstGeom>
          </p:spPr>
        </p:pic>
        <p:sp>
          <p:nvSpPr>
            <p:cNvPr id="16" name="TextBox 15"/>
            <p:cNvSpPr txBox="1"/>
            <p:nvPr/>
          </p:nvSpPr>
          <p:spPr>
            <a:xfrm>
              <a:off x="4616224" y="5655482"/>
              <a:ext cx="1959428" cy="369332"/>
            </a:xfrm>
            <a:prstGeom prst="rect">
              <a:avLst/>
            </a:prstGeom>
            <a:noFill/>
          </p:spPr>
          <p:txBody>
            <a:bodyPr wrap="square" rtlCol="0">
              <a:spAutoFit/>
            </a:bodyPr>
            <a:lstStyle/>
            <a:p>
              <a:pPr algn="ctr"/>
              <a:r>
                <a:rPr lang="en-US" dirty="0"/>
                <a:t>Debit Card </a:t>
              </a:r>
            </a:p>
          </p:txBody>
        </p:sp>
      </p:grpSp>
      <p:grpSp>
        <p:nvGrpSpPr>
          <p:cNvPr id="6" name="Group 5"/>
          <p:cNvGrpSpPr/>
          <p:nvPr/>
        </p:nvGrpSpPr>
        <p:grpSpPr>
          <a:xfrm>
            <a:off x="8821225" y="1540328"/>
            <a:ext cx="3109517" cy="3980279"/>
            <a:chOff x="7676148" y="1765544"/>
            <a:chExt cx="3265715" cy="4625408"/>
          </a:xfrm>
        </p:grpSpPr>
        <p:pic>
          <p:nvPicPr>
            <p:cNvPr id="15" name="Picture 14"/>
            <p:cNvPicPr>
              <a:picLocks noChangeAspect="1"/>
            </p:cNvPicPr>
            <p:nvPr/>
          </p:nvPicPr>
          <p:blipFill>
            <a:blip r:embed="rId6"/>
            <a:stretch>
              <a:fillRect/>
            </a:stretch>
          </p:blipFill>
          <p:spPr>
            <a:xfrm>
              <a:off x="7779971" y="1765544"/>
              <a:ext cx="3058070" cy="4008686"/>
            </a:xfrm>
            <a:prstGeom prst="rect">
              <a:avLst/>
            </a:prstGeom>
          </p:spPr>
        </p:pic>
        <p:sp>
          <p:nvSpPr>
            <p:cNvPr id="19" name="TextBox 18"/>
            <p:cNvSpPr txBox="1"/>
            <p:nvPr/>
          </p:nvSpPr>
          <p:spPr>
            <a:xfrm>
              <a:off x="7676148" y="5744621"/>
              <a:ext cx="3265715" cy="646331"/>
            </a:xfrm>
            <a:prstGeom prst="rect">
              <a:avLst/>
            </a:prstGeom>
            <a:noFill/>
          </p:spPr>
          <p:txBody>
            <a:bodyPr wrap="square" rtlCol="0">
              <a:spAutoFit/>
            </a:bodyPr>
            <a:lstStyle/>
            <a:p>
              <a:pPr algn="ctr"/>
              <a:r>
                <a:rPr lang="en-US" dirty="0"/>
                <a:t>File a claim online or in the mobile app</a:t>
              </a:r>
            </a:p>
          </p:txBody>
        </p:sp>
      </p:grpSp>
      <p:pic>
        <p:nvPicPr>
          <p:cNvPr id="10" name="Picture 9"/>
          <p:cNvPicPr>
            <a:picLocks noChangeAspect="1"/>
          </p:cNvPicPr>
          <p:nvPr/>
        </p:nvPicPr>
        <p:blipFill>
          <a:blip r:embed="rId7"/>
          <a:stretch>
            <a:fillRect/>
          </a:stretch>
        </p:blipFill>
        <p:spPr>
          <a:xfrm>
            <a:off x="7191" y="1518988"/>
            <a:ext cx="2193455" cy="2676418"/>
          </a:xfrm>
          <a:prstGeom prst="rect">
            <a:avLst/>
          </a:prstGeom>
        </p:spPr>
      </p:pic>
      <p:pic>
        <p:nvPicPr>
          <p:cNvPr id="17" name="Picture 16"/>
          <p:cNvPicPr>
            <a:picLocks noChangeAspect="1"/>
          </p:cNvPicPr>
          <p:nvPr/>
        </p:nvPicPr>
        <p:blipFill>
          <a:blip r:embed="rId8"/>
          <a:stretch>
            <a:fillRect/>
          </a:stretch>
        </p:blipFill>
        <p:spPr>
          <a:xfrm>
            <a:off x="1068255" y="1726633"/>
            <a:ext cx="2541626" cy="2785099"/>
          </a:xfrm>
          <a:prstGeom prst="rect">
            <a:avLst/>
          </a:prstGeom>
        </p:spPr>
      </p:pic>
      <p:sp>
        <p:nvSpPr>
          <p:cNvPr id="2" name="Rectangle 1"/>
          <p:cNvSpPr/>
          <p:nvPr/>
        </p:nvSpPr>
        <p:spPr>
          <a:xfrm>
            <a:off x="2803071" y="5907390"/>
            <a:ext cx="8347149" cy="738664"/>
          </a:xfrm>
          <a:prstGeom prst="rect">
            <a:avLst/>
          </a:prstGeom>
        </p:spPr>
        <p:txBody>
          <a:bodyPr wrap="square">
            <a:spAutoFit/>
          </a:bodyPr>
          <a:lstStyle/>
          <a:p>
            <a:pPr algn="ctr"/>
            <a:r>
              <a:rPr lang="en-US" sz="1400" dirty="0">
                <a:solidFill>
                  <a:srgbClr val="222222"/>
                </a:solidFill>
                <a:latin typeface="arial" panose="020B0604020202020204" pitchFamily="34" charset="0"/>
              </a:rPr>
              <a:t> </a:t>
            </a:r>
            <a:r>
              <a:rPr lang="en-US" sz="1400" i="1" dirty="0">
                <a:solidFill>
                  <a:schemeClr val="accent1"/>
                </a:solidFill>
                <a:latin typeface="arial" panose="020B0604020202020204" pitchFamily="34" charset="0"/>
              </a:rPr>
              <a:t>This  account is for eligible child and adult </a:t>
            </a:r>
            <a:r>
              <a:rPr lang="en-US" sz="1400" b="1" i="1" dirty="0">
                <a:solidFill>
                  <a:schemeClr val="accent1"/>
                </a:solidFill>
                <a:latin typeface="arial" panose="020B0604020202020204" pitchFamily="34" charset="0"/>
              </a:rPr>
              <a:t>care</a:t>
            </a:r>
            <a:r>
              <a:rPr lang="en-US" sz="1400" i="1" dirty="0">
                <a:solidFill>
                  <a:schemeClr val="accent1"/>
                </a:solidFill>
                <a:latin typeface="arial" panose="020B0604020202020204" pitchFamily="34" charset="0"/>
              </a:rPr>
              <a:t> expenses. This includes preschool, nursery school, day </a:t>
            </a:r>
            <a:r>
              <a:rPr lang="en-US" sz="1400" b="1" i="1" dirty="0">
                <a:solidFill>
                  <a:schemeClr val="accent1"/>
                </a:solidFill>
                <a:latin typeface="arial" panose="020B0604020202020204" pitchFamily="34" charset="0"/>
              </a:rPr>
              <a:t>care</a:t>
            </a:r>
            <a:r>
              <a:rPr lang="en-US" sz="1400" i="1" dirty="0">
                <a:solidFill>
                  <a:schemeClr val="accent1"/>
                </a:solidFill>
                <a:latin typeface="arial" panose="020B0604020202020204" pitchFamily="34" charset="0"/>
              </a:rPr>
              <a:t>, before and after school </a:t>
            </a:r>
            <a:r>
              <a:rPr lang="en-US" sz="1400" b="1" i="1" dirty="0">
                <a:solidFill>
                  <a:schemeClr val="accent1"/>
                </a:solidFill>
                <a:latin typeface="arial" panose="020B0604020202020204" pitchFamily="34" charset="0"/>
              </a:rPr>
              <a:t>care</a:t>
            </a:r>
            <a:r>
              <a:rPr lang="en-US" sz="1400" i="1" dirty="0">
                <a:solidFill>
                  <a:schemeClr val="accent1"/>
                </a:solidFill>
                <a:latin typeface="arial" panose="020B0604020202020204" pitchFamily="34" charset="0"/>
              </a:rPr>
              <a:t> and summer day camp. It's </a:t>
            </a:r>
            <a:r>
              <a:rPr lang="en-US" sz="1400" b="1" i="1" dirty="0">
                <a:solidFill>
                  <a:schemeClr val="accent1"/>
                </a:solidFill>
                <a:latin typeface="arial" panose="020B0604020202020204" pitchFamily="34" charset="0"/>
              </a:rPr>
              <a:t>the care your</a:t>
            </a:r>
            <a:r>
              <a:rPr lang="en-US" sz="1400" i="1" dirty="0">
                <a:solidFill>
                  <a:schemeClr val="accent1"/>
                </a:solidFill>
                <a:latin typeface="arial" panose="020B0604020202020204" pitchFamily="34" charset="0"/>
              </a:rPr>
              <a:t> family needs, while you're at work.</a:t>
            </a:r>
            <a:endParaRPr lang="en-US" sz="1400" i="1" dirty="0">
              <a:solidFill>
                <a:schemeClr val="accent1"/>
              </a:solidFill>
            </a:endParaRPr>
          </a:p>
        </p:txBody>
      </p:sp>
    </p:spTree>
    <p:extLst>
      <p:ext uri="{BB962C8B-B14F-4D97-AF65-F5344CB8AC3E}">
        <p14:creationId xmlns:p14="http://schemas.microsoft.com/office/powerpoint/2010/main" val="147975905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Прямоугольник 2">
            <a:extLst>
              <a:ext uri="{FF2B5EF4-FFF2-40B4-BE49-F238E27FC236}">
                <a16:creationId xmlns:a16="http://schemas.microsoft.com/office/drawing/2014/main" id="{57AAF3C6-9E47-4F0C-9BF4-E66527A1F1AF}"/>
              </a:ext>
            </a:extLst>
          </p:cNvPr>
          <p:cNvSpPr/>
          <p:nvPr/>
        </p:nvSpPr>
        <p:spPr>
          <a:xfrm>
            <a:off x="0" y="1037770"/>
            <a:ext cx="12192000" cy="58202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p>
        </p:txBody>
      </p:sp>
      <p:sp>
        <p:nvSpPr>
          <p:cNvPr id="10" name="Прямоугольник 23">
            <a:extLst>
              <a:ext uri="{FF2B5EF4-FFF2-40B4-BE49-F238E27FC236}">
                <a16:creationId xmlns:a16="http://schemas.microsoft.com/office/drawing/2014/main" id="{091C23F3-27B7-4880-9AC7-9ED86D05449D}"/>
              </a:ext>
            </a:extLst>
          </p:cNvPr>
          <p:cNvSpPr/>
          <p:nvPr/>
        </p:nvSpPr>
        <p:spPr>
          <a:xfrm>
            <a:off x="0" y="1189228"/>
            <a:ext cx="12191999" cy="566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defTabSz="1828434" eaLnBrk="1" fontAlgn="auto" hangingPunct="1">
              <a:spcBef>
                <a:spcPts val="0"/>
              </a:spcBef>
              <a:spcAft>
                <a:spcPts val="0"/>
              </a:spcAft>
              <a:buFont typeface="+mj-lt"/>
              <a:buAutoNum type="arabicPeriod"/>
              <a:defRPr/>
            </a:pPr>
            <a:endParaRPr lang="en-US" dirty="0">
              <a:solidFill>
                <a:schemeClr val="bg2">
                  <a:lumMod val="50000"/>
                </a:schemeClr>
              </a:solidFill>
            </a:endParaRPr>
          </a:p>
        </p:txBody>
      </p:sp>
      <p:sp>
        <p:nvSpPr>
          <p:cNvPr id="12" name="Rectangle 11">
            <a:extLst>
              <a:ext uri="{FF2B5EF4-FFF2-40B4-BE49-F238E27FC236}">
                <a16:creationId xmlns:a16="http://schemas.microsoft.com/office/drawing/2014/main" id="{97C1838C-8AF1-46CB-9A81-7C99DEFD6A11}"/>
              </a:ext>
            </a:extLst>
          </p:cNvPr>
          <p:cNvSpPr/>
          <p:nvPr/>
        </p:nvSpPr>
        <p:spPr>
          <a:xfrm>
            <a:off x="0" y="-11829"/>
            <a:ext cx="12192000" cy="1420984"/>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CE63449-4B5F-47D7-8848-71D0A3D85A1C}"/>
              </a:ext>
            </a:extLst>
          </p:cNvPr>
          <p:cNvSpPr>
            <a:spLocks noGrp="1"/>
          </p:cNvSpPr>
          <p:nvPr>
            <p:ph type="title"/>
          </p:nvPr>
        </p:nvSpPr>
        <p:spPr>
          <a:xfrm>
            <a:off x="428626" y="224028"/>
            <a:ext cx="10334624" cy="965200"/>
          </a:xfrm>
        </p:spPr>
        <p:txBody>
          <a:bodyPr>
            <a:normAutofit/>
          </a:bodyPr>
          <a:lstStyle/>
          <a:p>
            <a:r>
              <a:rPr lang="en-US" b="1" dirty="0">
                <a:solidFill>
                  <a:schemeClr val="bg1"/>
                </a:solidFill>
                <a:latin typeface="+mn-lt"/>
              </a:rPr>
              <a:t>FSA Pro Tips</a:t>
            </a:r>
          </a:p>
        </p:txBody>
      </p:sp>
      <p:sp>
        <p:nvSpPr>
          <p:cNvPr id="2" name="Slide Number Placeholder 1">
            <a:extLst>
              <a:ext uri="{FF2B5EF4-FFF2-40B4-BE49-F238E27FC236}">
                <a16:creationId xmlns:a16="http://schemas.microsoft.com/office/drawing/2014/main" id="{F484D39F-6464-48F3-852A-E5E37E3AEF2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39CFE8-8E4D-4457-84E5-C14C9D3B5A94}" type="slidenum">
              <a:rPr lang="en-US" smtClean="0"/>
              <a:pPr/>
              <a:t>24</a:t>
            </a:fld>
            <a:endParaRPr lang="en-US" dirty="0"/>
          </a:p>
        </p:txBody>
      </p:sp>
      <p:sp>
        <p:nvSpPr>
          <p:cNvPr id="4" name="TextBox 3">
            <a:extLst>
              <a:ext uri="{FF2B5EF4-FFF2-40B4-BE49-F238E27FC236}">
                <a16:creationId xmlns:a16="http://schemas.microsoft.com/office/drawing/2014/main" id="{3B6FFE66-2DFD-1A46-97DA-52EAEE917B47}"/>
              </a:ext>
            </a:extLst>
          </p:cNvPr>
          <p:cNvSpPr txBox="1"/>
          <p:nvPr/>
        </p:nvSpPr>
        <p:spPr>
          <a:xfrm>
            <a:off x="7724274" y="7700211"/>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841B3E38-EEF9-9C42-A934-9BCC8BB20D4F}"/>
              </a:ext>
            </a:extLst>
          </p:cNvPr>
          <p:cNvPicPr>
            <a:picLocks noChangeAspect="1"/>
          </p:cNvPicPr>
          <p:nvPr/>
        </p:nvPicPr>
        <p:blipFill>
          <a:blip r:embed="rId3"/>
          <a:stretch>
            <a:fillRect/>
          </a:stretch>
        </p:blipFill>
        <p:spPr>
          <a:xfrm>
            <a:off x="8475880" y="397524"/>
            <a:ext cx="3135548" cy="596621"/>
          </a:xfrm>
          <a:prstGeom prst="rect">
            <a:avLst/>
          </a:prstGeom>
        </p:spPr>
      </p:pic>
      <p:sp>
        <p:nvSpPr>
          <p:cNvPr id="5" name="TextBox 4"/>
          <p:cNvSpPr txBox="1"/>
          <p:nvPr/>
        </p:nvSpPr>
        <p:spPr>
          <a:xfrm>
            <a:off x="463211" y="1557179"/>
            <a:ext cx="10890589" cy="4606389"/>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000" dirty="0">
                <a:cs typeface="Arial" panose="020B0604020202020204" pitchFamily="34" charset="0"/>
              </a:rPr>
              <a:t>Use worksheet to estimate your spend- Use it or lose it</a:t>
            </a:r>
          </a:p>
          <a:p>
            <a:pPr marL="342900" indent="-342900">
              <a:spcAft>
                <a:spcPts val="800"/>
              </a:spcAft>
              <a:buFont typeface="Arial" panose="020B0604020202020204" pitchFamily="34" charset="0"/>
              <a:buChar char="•"/>
            </a:pPr>
            <a:r>
              <a:rPr lang="en-US" sz="2000" dirty="0">
                <a:cs typeface="Arial" panose="020B0604020202020204" pitchFamily="34" charset="0"/>
              </a:rPr>
              <a:t>Be a pro at substantiation – Explanation of Benefits are excellent receipts</a:t>
            </a:r>
          </a:p>
          <a:p>
            <a:r>
              <a:rPr lang="en-US" sz="2000" dirty="0"/>
              <a:t> 	</a:t>
            </a:r>
            <a:r>
              <a:rPr lang="en-US" sz="2000" b="1" dirty="0"/>
              <a:t>What information does the IRS require on a receipt? </a:t>
            </a:r>
            <a:endParaRPr lang="en-US" sz="2000" dirty="0"/>
          </a:p>
          <a:p>
            <a:pPr marL="1200150" lvl="2" indent="-285750">
              <a:buFont typeface="Wingdings" panose="05000000000000000000" pitchFamily="2" charset="2"/>
              <a:buChar char="q"/>
            </a:pPr>
            <a:r>
              <a:rPr lang="en-US" sz="2000" dirty="0"/>
              <a:t>Patient’s name </a:t>
            </a:r>
          </a:p>
          <a:p>
            <a:pPr marL="1200150" lvl="2" indent="-285750">
              <a:buFont typeface="Wingdings" panose="05000000000000000000" pitchFamily="2" charset="2"/>
              <a:buChar char="q"/>
            </a:pPr>
            <a:r>
              <a:rPr lang="en-US" sz="2000" dirty="0"/>
              <a:t>Provider’s information (doctor name, hospital, pharmacy, etc.) </a:t>
            </a:r>
          </a:p>
          <a:p>
            <a:pPr marL="1200150" lvl="2" indent="-285750">
              <a:buFont typeface="Wingdings" panose="05000000000000000000" pitchFamily="2" charset="2"/>
              <a:buChar char="q"/>
            </a:pPr>
            <a:r>
              <a:rPr lang="en-US" sz="2000" dirty="0"/>
              <a:t>Date of service </a:t>
            </a:r>
          </a:p>
          <a:p>
            <a:pPr marL="1200150" lvl="2" indent="-285750">
              <a:buFont typeface="Wingdings" panose="05000000000000000000" pitchFamily="2" charset="2"/>
              <a:buChar char="q"/>
            </a:pPr>
            <a:r>
              <a:rPr lang="en-US" sz="2000" dirty="0"/>
              <a:t>Description of service or item purchased </a:t>
            </a:r>
          </a:p>
          <a:p>
            <a:pPr marL="1200150" lvl="2" indent="-285750">
              <a:buFont typeface="Wingdings" panose="05000000000000000000" pitchFamily="2" charset="2"/>
              <a:buChar char="q"/>
            </a:pPr>
            <a:r>
              <a:rPr lang="en-US" sz="2000" dirty="0"/>
              <a:t>Your out-of-pocket cost </a:t>
            </a:r>
          </a:p>
          <a:p>
            <a:pPr lvl="2"/>
            <a:endParaRPr lang="en-US" sz="2000" dirty="0">
              <a:cs typeface="Arial" panose="020B0604020202020204" pitchFamily="34" charset="0"/>
            </a:endParaRPr>
          </a:p>
          <a:p>
            <a:pPr marL="342900" indent="-342900">
              <a:spcAft>
                <a:spcPts val="800"/>
              </a:spcAft>
              <a:buFont typeface="Arial" panose="020B0604020202020204" pitchFamily="34" charset="0"/>
              <a:buChar char="•"/>
            </a:pPr>
            <a:r>
              <a:rPr lang="en-US" sz="2000" dirty="0">
                <a:cs typeface="Arial" panose="020B0604020202020204" pitchFamily="34" charset="0"/>
              </a:rPr>
              <a:t>Know what expenses are qualified</a:t>
            </a:r>
          </a:p>
          <a:p>
            <a:pPr marL="342900" indent="-342900">
              <a:spcAft>
                <a:spcPts val="800"/>
              </a:spcAft>
              <a:buFont typeface="Arial" panose="020B0604020202020204" pitchFamily="34" charset="0"/>
              <a:buChar char="•"/>
            </a:pPr>
            <a:r>
              <a:rPr lang="en-US" sz="2000" dirty="0">
                <a:cs typeface="Arial" panose="020B0604020202020204" pitchFamily="34" charset="0"/>
              </a:rPr>
              <a:t>Keep track of your balance </a:t>
            </a:r>
          </a:p>
          <a:p>
            <a:pPr marL="342900" indent="-342900">
              <a:spcAft>
                <a:spcPts val="800"/>
              </a:spcAft>
              <a:buFont typeface="Arial" panose="020B0604020202020204" pitchFamily="34" charset="0"/>
              <a:buChar char="•"/>
            </a:pPr>
            <a:r>
              <a:rPr lang="en-US" sz="2000" dirty="0">
                <a:cs typeface="Arial" panose="020B0604020202020204" pitchFamily="34" charset="0"/>
              </a:rPr>
              <a:t>Any unused funds at the end of year? Try shopping the FSAstore.com</a:t>
            </a:r>
          </a:p>
          <a:p>
            <a:pPr>
              <a:spcAft>
                <a:spcPts val="800"/>
              </a:spcAft>
            </a:pPr>
            <a:endParaRPr lang="en-US" sz="2000" dirty="0">
              <a:cs typeface="Arial" panose="020B0604020202020204" pitchFamily="34" charset="0"/>
            </a:endParaRPr>
          </a:p>
        </p:txBody>
      </p:sp>
      <p:pic>
        <p:nvPicPr>
          <p:cNvPr id="14" name="Content Placeholder 13" descr="A close up of a sign&#10;&#10;Description automatically generated">
            <a:extLst>
              <a:ext uri="{FF2B5EF4-FFF2-40B4-BE49-F238E27FC236}">
                <a16:creationId xmlns:a16="http://schemas.microsoft.com/office/drawing/2014/main" id="{AB08E9E3-0E58-4E3D-A3A0-F2EA5DB006B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546060"/>
            <a:ext cx="1426128" cy="1401824"/>
          </a:xfrm>
          <a:prstGeom prst="rect">
            <a:avLst/>
          </a:prstGeom>
        </p:spPr>
      </p:pic>
      <p:pic>
        <p:nvPicPr>
          <p:cNvPr id="3" name="Picture 2"/>
          <p:cNvPicPr>
            <a:picLocks noChangeAspect="1"/>
          </p:cNvPicPr>
          <p:nvPr/>
        </p:nvPicPr>
        <p:blipFill>
          <a:blip r:embed="rId5"/>
          <a:stretch>
            <a:fillRect/>
          </a:stretch>
        </p:blipFill>
        <p:spPr>
          <a:xfrm>
            <a:off x="10151283" y="2161990"/>
            <a:ext cx="2040717" cy="2645373"/>
          </a:xfrm>
          <a:prstGeom prst="rect">
            <a:avLst/>
          </a:prstGeom>
        </p:spPr>
      </p:pic>
      <p:sp>
        <p:nvSpPr>
          <p:cNvPr id="15" name="TextBox 14"/>
          <p:cNvSpPr txBox="1"/>
          <p:nvPr/>
        </p:nvSpPr>
        <p:spPr>
          <a:xfrm>
            <a:off x="9466914" y="4883092"/>
            <a:ext cx="2144514" cy="1138773"/>
          </a:xfrm>
          <a:prstGeom prst="rect">
            <a:avLst/>
          </a:prstGeom>
          <a:noFill/>
        </p:spPr>
        <p:txBody>
          <a:bodyPr wrap="square" rtlCol="0">
            <a:spAutoFit/>
          </a:bodyPr>
          <a:lstStyle/>
          <a:p>
            <a:pPr algn="ctr"/>
            <a:r>
              <a:rPr lang="en-US" sz="1200" b="1" dirty="0"/>
              <a:t>Automatic Orthodontia Request Form</a:t>
            </a:r>
          </a:p>
          <a:p>
            <a:pPr algn="ctr"/>
            <a:r>
              <a:rPr lang="en-US" sz="1050" i="1" dirty="0"/>
              <a:t>Complete this one time each plan year and get reimbursed for monthly expenses at the 1</a:t>
            </a:r>
            <a:r>
              <a:rPr lang="en-US" sz="1050" i="1" baseline="30000" dirty="0"/>
              <a:t>st</a:t>
            </a:r>
            <a:r>
              <a:rPr lang="en-US" sz="1050" i="1" dirty="0"/>
              <a:t> of every month.</a:t>
            </a:r>
          </a:p>
        </p:txBody>
      </p:sp>
    </p:spTree>
    <p:extLst>
      <p:ext uri="{BB962C8B-B14F-4D97-AF65-F5344CB8AC3E}">
        <p14:creationId xmlns:p14="http://schemas.microsoft.com/office/powerpoint/2010/main" val="357107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Прямоугольник 2">
            <a:extLst>
              <a:ext uri="{FF2B5EF4-FFF2-40B4-BE49-F238E27FC236}">
                <a16:creationId xmlns:a16="http://schemas.microsoft.com/office/drawing/2014/main" id="{57AAF3C6-9E47-4F0C-9BF4-E66527A1F1AF}"/>
              </a:ext>
            </a:extLst>
          </p:cNvPr>
          <p:cNvSpPr/>
          <p:nvPr/>
        </p:nvSpPr>
        <p:spPr>
          <a:xfrm>
            <a:off x="0" y="1037770"/>
            <a:ext cx="12192000" cy="58202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p>
        </p:txBody>
      </p:sp>
      <p:sp>
        <p:nvSpPr>
          <p:cNvPr id="10" name="Прямоугольник 23">
            <a:extLst>
              <a:ext uri="{FF2B5EF4-FFF2-40B4-BE49-F238E27FC236}">
                <a16:creationId xmlns:a16="http://schemas.microsoft.com/office/drawing/2014/main" id="{091C23F3-27B7-4880-9AC7-9ED86D05449D}"/>
              </a:ext>
            </a:extLst>
          </p:cNvPr>
          <p:cNvSpPr/>
          <p:nvPr/>
        </p:nvSpPr>
        <p:spPr>
          <a:xfrm>
            <a:off x="0" y="1189228"/>
            <a:ext cx="12191999" cy="566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defTabSz="1828434" eaLnBrk="1" fontAlgn="auto" hangingPunct="1">
              <a:spcBef>
                <a:spcPts val="0"/>
              </a:spcBef>
              <a:spcAft>
                <a:spcPts val="0"/>
              </a:spcAft>
              <a:buFont typeface="+mj-lt"/>
              <a:buAutoNum type="arabicPeriod"/>
              <a:defRPr/>
            </a:pPr>
            <a:endParaRPr lang="en-US" dirty="0">
              <a:solidFill>
                <a:schemeClr val="bg2">
                  <a:lumMod val="50000"/>
                </a:schemeClr>
              </a:solidFill>
            </a:endParaRPr>
          </a:p>
        </p:txBody>
      </p:sp>
      <p:sp>
        <p:nvSpPr>
          <p:cNvPr id="12" name="Rectangle 11">
            <a:extLst>
              <a:ext uri="{FF2B5EF4-FFF2-40B4-BE49-F238E27FC236}">
                <a16:creationId xmlns:a16="http://schemas.microsoft.com/office/drawing/2014/main" id="{97C1838C-8AF1-46CB-9A81-7C99DEFD6A11}"/>
              </a:ext>
            </a:extLst>
          </p:cNvPr>
          <p:cNvSpPr/>
          <p:nvPr/>
        </p:nvSpPr>
        <p:spPr>
          <a:xfrm>
            <a:off x="0" y="-11829"/>
            <a:ext cx="12192000" cy="1420984"/>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CE63449-4B5F-47D7-8848-71D0A3D85A1C}"/>
              </a:ext>
            </a:extLst>
          </p:cNvPr>
          <p:cNvSpPr>
            <a:spLocks noGrp="1"/>
          </p:cNvSpPr>
          <p:nvPr>
            <p:ph type="title"/>
          </p:nvPr>
        </p:nvSpPr>
        <p:spPr>
          <a:xfrm>
            <a:off x="428626" y="224028"/>
            <a:ext cx="10334624" cy="965200"/>
          </a:xfrm>
        </p:spPr>
        <p:txBody>
          <a:bodyPr>
            <a:normAutofit/>
          </a:bodyPr>
          <a:lstStyle/>
          <a:p>
            <a:r>
              <a:rPr lang="en-US" b="1" dirty="0">
                <a:solidFill>
                  <a:schemeClr val="bg1"/>
                </a:solidFill>
                <a:latin typeface="+mn-lt"/>
              </a:rPr>
              <a:t>HSA Pro Tips</a:t>
            </a:r>
          </a:p>
        </p:txBody>
      </p:sp>
      <p:sp>
        <p:nvSpPr>
          <p:cNvPr id="2" name="Slide Number Placeholder 1">
            <a:extLst>
              <a:ext uri="{FF2B5EF4-FFF2-40B4-BE49-F238E27FC236}">
                <a16:creationId xmlns:a16="http://schemas.microsoft.com/office/drawing/2014/main" id="{F484D39F-6464-48F3-852A-E5E37E3AEF2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39CFE8-8E4D-4457-84E5-C14C9D3B5A94}" type="slidenum">
              <a:rPr lang="en-US" smtClean="0"/>
              <a:pPr/>
              <a:t>25</a:t>
            </a:fld>
            <a:endParaRPr lang="en-US" dirty="0"/>
          </a:p>
        </p:txBody>
      </p:sp>
      <p:sp>
        <p:nvSpPr>
          <p:cNvPr id="4" name="TextBox 3">
            <a:extLst>
              <a:ext uri="{FF2B5EF4-FFF2-40B4-BE49-F238E27FC236}">
                <a16:creationId xmlns:a16="http://schemas.microsoft.com/office/drawing/2014/main" id="{3B6FFE66-2DFD-1A46-97DA-52EAEE917B47}"/>
              </a:ext>
            </a:extLst>
          </p:cNvPr>
          <p:cNvSpPr txBox="1"/>
          <p:nvPr/>
        </p:nvSpPr>
        <p:spPr>
          <a:xfrm>
            <a:off x="7724274" y="7700211"/>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841B3E38-EEF9-9C42-A934-9BCC8BB20D4F}"/>
              </a:ext>
            </a:extLst>
          </p:cNvPr>
          <p:cNvPicPr>
            <a:picLocks noChangeAspect="1"/>
          </p:cNvPicPr>
          <p:nvPr/>
        </p:nvPicPr>
        <p:blipFill>
          <a:blip r:embed="rId3"/>
          <a:stretch>
            <a:fillRect/>
          </a:stretch>
        </p:blipFill>
        <p:spPr>
          <a:xfrm>
            <a:off x="8475880" y="397524"/>
            <a:ext cx="3135548" cy="596621"/>
          </a:xfrm>
          <a:prstGeom prst="rect">
            <a:avLst/>
          </a:prstGeom>
        </p:spPr>
      </p:pic>
      <p:sp>
        <p:nvSpPr>
          <p:cNvPr id="5" name="TextBox 4"/>
          <p:cNvSpPr txBox="1"/>
          <p:nvPr/>
        </p:nvSpPr>
        <p:spPr>
          <a:xfrm>
            <a:off x="303117" y="1340686"/>
            <a:ext cx="6861958" cy="5345053"/>
          </a:xfrm>
          <a:prstGeom prst="rect">
            <a:avLst/>
          </a:prstGeom>
          <a:noFill/>
        </p:spPr>
        <p:txBody>
          <a:bodyPr wrap="square" rtlCol="0">
            <a:spAutoFit/>
          </a:bodyPr>
          <a:lstStyle/>
          <a:p>
            <a:pPr marL="342900" indent="-342900">
              <a:buFont typeface="Arial" panose="020B0604020202020204" pitchFamily="34" charset="0"/>
              <a:buChar char="•"/>
            </a:pPr>
            <a:endParaRPr lang="en-US" dirty="0">
              <a:solidFill>
                <a:schemeClr val="bg2">
                  <a:lumMod val="50000"/>
                </a:schemeClr>
              </a:solidFill>
              <a:cs typeface="Arial" panose="020B0604020202020204" pitchFamily="34" charset="0"/>
            </a:endParaRPr>
          </a:p>
          <a:p>
            <a:pPr marL="342900" indent="-342900">
              <a:spcAft>
                <a:spcPts val="800"/>
              </a:spcAft>
              <a:buFont typeface="Arial" panose="020B0604020202020204" pitchFamily="34" charset="0"/>
              <a:buChar char="•"/>
            </a:pPr>
            <a:r>
              <a:rPr lang="en-US" dirty="0">
                <a:cs typeface="Arial" panose="020B0604020202020204" pitchFamily="34" charset="0"/>
              </a:rPr>
              <a:t>Take advantage of this Triple Tax Advantaged Account</a:t>
            </a:r>
          </a:p>
          <a:p>
            <a:pPr marL="342900" indent="-342900">
              <a:spcAft>
                <a:spcPts val="800"/>
              </a:spcAft>
              <a:buFont typeface="Arial" panose="020B0604020202020204" pitchFamily="34" charset="0"/>
              <a:buChar char="•"/>
            </a:pPr>
            <a:r>
              <a:rPr lang="en-US" dirty="0">
                <a:cs typeface="Arial" panose="020B0604020202020204" pitchFamily="34" charset="0"/>
              </a:rPr>
              <a:t>At age 65, the 20% penalty for non qualified expenses drops off and you just pay ordinary income tax on non-qualified expenses</a:t>
            </a:r>
          </a:p>
          <a:p>
            <a:pPr marL="342900" indent="-342900">
              <a:spcAft>
                <a:spcPts val="800"/>
              </a:spcAft>
              <a:buFont typeface="Arial" panose="020B0604020202020204" pitchFamily="34" charset="0"/>
              <a:buChar char="•"/>
            </a:pPr>
            <a:r>
              <a:rPr lang="en-US" dirty="0">
                <a:cs typeface="Arial" panose="020B0604020202020204" pitchFamily="34" charset="0"/>
              </a:rPr>
              <a:t>You can use HSA funds to pay for Medicare Part B premiums when you turn 65.</a:t>
            </a:r>
          </a:p>
          <a:p>
            <a:pPr marL="342900" indent="-342900">
              <a:spcAft>
                <a:spcPts val="800"/>
              </a:spcAft>
              <a:buFont typeface="Arial" panose="020B0604020202020204" pitchFamily="34" charset="0"/>
              <a:buChar char="•"/>
            </a:pPr>
            <a:r>
              <a:rPr lang="en-US" dirty="0">
                <a:cs typeface="Arial" panose="020B0604020202020204" pitchFamily="34" charset="0"/>
              </a:rPr>
              <a:t>There’s no expiration date on reimbursing yourself</a:t>
            </a:r>
          </a:p>
          <a:p>
            <a:pPr marL="342900" indent="-342900">
              <a:spcAft>
                <a:spcPts val="800"/>
              </a:spcAft>
              <a:buFont typeface="Arial" panose="020B0604020202020204" pitchFamily="34" charset="0"/>
              <a:buChar char="•"/>
            </a:pPr>
            <a:r>
              <a:rPr lang="en-US" dirty="0">
                <a:cs typeface="Arial" panose="020B0604020202020204" pitchFamily="34" charset="0"/>
              </a:rPr>
              <a:t>Let the balance grow, earn interest, invest</a:t>
            </a:r>
          </a:p>
          <a:p>
            <a:pPr marL="342900" indent="-342900">
              <a:spcAft>
                <a:spcPts val="800"/>
              </a:spcAft>
              <a:buFont typeface="Arial" panose="020B0604020202020204" pitchFamily="34" charset="0"/>
              <a:buChar char="•"/>
            </a:pPr>
            <a:r>
              <a:rPr lang="en-US" dirty="0">
                <a:cs typeface="Arial" panose="020B0604020202020204" pitchFamily="34" charset="0"/>
              </a:rPr>
              <a:t>Funds are to be used for you, your spouse &amp; tax dependents</a:t>
            </a:r>
          </a:p>
          <a:p>
            <a:pPr marL="342900" indent="-342900">
              <a:spcAft>
                <a:spcPts val="800"/>
              </a:spcAft>
              <a:buFont typeface="Arial" panose="020B0604020202020204" pitchFamily="34" charset="0"/>
              <a:buChar char="•"/>
            </a:pPr>
            <a:r>
              <a:rPr lang="en-US" dirty="0">
                <a:cs typeface="Arial" panose="020B0604020202020204" pitchFamily="34" charset="0"/>
              </a:rPr>
              <a:t>Save or upload all receipts to the online portal </a:t>
            </a:r>
          </a:p>
          <a:p>
            <a:pPr marL="342900" indent="-342900">
              <a:spcAft>
                <a:spcPts val="800"/>
              </a:spcAft>
              <a:buFont typeface="Arial" panose="020B0604020202020204" pitchFamily="34" charset="0"/>
              <a:buChar char="•"/>
            </a:pPr>
            <a:r>
              <a:rPr lang="en-US" dirty="0">
                <a:cs typeface="Arial" panose="020B0604020202020204" pitchFamily="34" charset="0"/>
              </a:rPr>
              <a:t>You have access to your HSA via computer, mobile app, &amp; debit card.</a:t>
            </a:r>
          </a:p>
          <a:p>
            <a:pPr marL="342900" indent="-342900">
              <a:spcAft>
                <a:spcPts val="800"/>
              </a:spcAft>
              <a:buFont typeface="Arial" panose="020B0604020202020204" pitchFamily="34" charset="0"/>
              <a:buChar char="•"/>
            </a:pPr>
            <a:r>
              <a:rPr lang="en-US" dirty="0">
                <a:cs typeface="Arial" panose="020B0604020202020204" pitchFamily="34" charset="0"/>
              </a:rPr>
              <a:t>An HSA can transfer to a spouse if you pass. If no spouse, funds will be disbursed to your beneficiary or estate. </a:t>
            </a:r>
          </a:p>
        </p:txBody>
      </p:sp>
      <p:pic>
        <p:nvPicPr>
          <p:cNvPr id="6" name="Picture 5"/>
          <p:cNvPicPr>
            <a:picLocks noChangeAspect="1"/>
          </p:cNvPicPr>
          <p:nvPr/>
        </p:nvPicPr>
        <p:blipFill>
          <a:blip r:embed="rId4"/>
          <a:stretch>
            <a:fillRect/>
          </a:stretch>
        </p:blipFill>
        <p:spPr>
          <a:xfrm>
            <a:off x="6951737" y="1836356"/>
            <a:ext cx="5041829" cy="2999492"/>
          </a:xfrm>
          <a:prstGeom prst="rect">
            <a:avLst/>
          </a:prstGeom>
        </p:spPr>
      </p:pic>
    </p:spTree>
    <p:extLst>
      <p:ext uri="{BB962C8B-B14F-4D97-AF65-F5344CB8AC3E}">
        <p14:creationId xmlns:p14="http://schemas.microsoft.com/office/powerpoint/2010/main" val="219864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F59E68-5642-4655-A30B-BBF709A907A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39CFE8-8E4D-4457-84E5-C14C9D3B5A94}" type="slidenum">
              <a:rPr lang="en-US" smtClean="0"/>
              <a:pPr/>
              <a:t>26</a:t>
            </a:fld>
            <a:endParaRPr lang="en-US" dirty="0"/>
          </a:p>
        </p:txBody>
      </p:sp>
      <p:pic>
        <p:nvPicPr>
          <p:cNvPr id="6" name="Picture 5" descr="Graphical user interface, application, Teams&#10;&#10;Description automatically generated">
            <a:extLst>
              <a:ext uri="{FF2B5EF4-FFF2-40B4-BE49-F238E27FC236}">
                <a16:creationId xmlns:a16="http://schemas.microsoft.com/office/drawing/2014/main" id="{946789DD-ED82-4C88-BAA2-6B39E4A0F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Google Shape;77;p16">
            <a:extLst>
              <a:ext uri="{FF2B5EF4-FFF2-40B4-BE49-F238E27FC236}">
                <a16:creationId xmlns:a16="http://schemas.microsoft.com/office/drawing/2014/main" id="{AA8DCD05-98A7-475E-B5C7-4CC11D62F584}"/>
              </a:ext>
            </a:extLst>
          </p:cNvPr>
          <p:cNvSpPr txBox="1"/>
          <p:nvPr/>
        </p:nvSpPr>
        <p:spPr>
          <a:xfrm>
            <a:off x="541826" y="2425662"/>
            <a:ext cx="3660400" cy="1655600"/>
          </a:xfrm>
          <a:prstGeom prst="rect">
            <a:avLst/>
          </a:prstGeom>
          <a:noFill/>
          <a:ln>
            <a:noFill/>
          </a:ln>
        </p:spPr>
        <p:txBody>
          <a:bodyPr spcFirstLastPara="1" wrap="square" lIns="91433" tIns="45700" rIns="91433" bIns="45700" anchor="t" anchorCtr="0">
            <a:noAutofit/>
          </a:bodyPr>
          <a:lstStyle/>
          <a:p>
            <a:pPr>
              <a:lnSpc>
                <a:spcPct val="150000"/>
              </a:lnSpc>
              <a:buClr>
                <a:srgbClr val="7F7F7F"/>
              </a:buClr>
              <a:buSzPts val="900"/>
              <a:buFont typeface="Arial"/>
              <a:buNone/>
            </a:pPr>
            <a:r>
              <a:rPr lang="en" sz="1200" b="1" kern="0" dirty="0">
                <a:solidFill>
                  <a:srgbClr val="7F7F7F"/>
                </a:solidFill>
                <a:latin typeface="Quattrocento Sans"/>
                <a:ea typeface="Quattrocento Sans"/>
                <a:cs typeface="Quattrocento Sans"/>
                <a:sym typeface="Quattrocento Sans"/>
              </a:rPr>
              <a:t>GROSS ANNUAL PAY………… $60,000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TAX RATE (18%) ………..…… -$10,800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NET ANNUAL PAY ………..…  $49,200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HEALTHCARE EXPENSES …… -$6,750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FINAL TAKE-HOME PAY ……. $42,250</a:t>
            </a:r>
            <a:endParaRPr sz="1467" kern="0" dirty="0">
              <a:solidFill>
                <a:srgbClr val="000000"/>
              </a:solidFill>
              <a:cs typeface="Arial"/>
              <a:sym typeface="Arial"/>
            </a:endParaRPr>
          </a:p>
        </p:txBody>
      </p:sp>
      <p:sp>
        <p:nvSpPr>
          <p:cNvPr id="8" name="Google Shape;78;p16">
            <a:extLst>
              <a:ext uri="{FF2B5EF4-FFF2-40B4-BE49-F238E27FC236}">
                <a16:creationId xmlns:a16="http://schemas.microsoft.com/office/drawing/2014/main" id="{73771A56-AC85-471C-B35F-8BFB0A79AB9D}"/>
              </a:ext>
            </a:extLst>
          </p:cNvPr>
          <p:cNvSpPr txBox="1"/>
          <p:nvPr/>
        </p:nvSpPr>
        <p:spPr>
          <a:xfrm>
            <a:off x="4202226" y="2422023"/>
            <a:ext cx="3780800" cy="1655600"/>
          </a:xfrm>
          <a:prstGeom prst="rect">
            <a:avLst/>
          </a:prstGeom>
          <a:noFill/>
          <a:ln>
            <a:noFill/>
          </a:ln>
        </p:spPr>
        <p:txBody>
          <a:bodyPr spcFirstLastPara="1" wrap="square" lIns="91433" tIns="45700" rIns="91433" bIns="45700" anchor="t" anchorCtr="0">
            <a:noAutofit/>
          </a:bodyPr>
          <a:lstStyle/>
          <a:p>
            <a:pPr>
              <a:lnSpc>
                <a:spcPct val="150000"/>
              </a:lnSpc>
              <a:buClr>
                <a:srgbClr val="7F7F7F"/>
              </a:buClr>
              <a:buSzPts val="900"/>
              <a:buFont typeface="Arial"/>
              <a:buNone/>
            </a:pPr>
            <a:r>
              <a:rPr lang="en" sz="1200" b="1" kern="0" dirty="0">
                <a:solidFill>
                  <a:srgbClr val="7F7F7F"/>
                </a:solidFill>
                <a:latin typeface="Quattrocento Sans"/>
                <a:ea typeface="Quattrocento Sans"/>
                <a:cs typeface="Quattrocento Sans"/>
                <a:sym typeface="Quattrocento Sans"/>
              </a:rPr>
              <a:t>GROSS ANNUAL PAY…………… $60,000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ANNUAL HSA CONTRIBUTION  -$6,750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ADJUSTED GROSS PAY …….…..$53,250</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TAX RATE (18%) ………..……..… -$9.585</a:t>
            </a:r>
            <a:br>
              <a:rPr lang="en" sz="1200" b="1" kern="0" dirty="0">
                <a:solidFill>
                  <a:srgbClr val="7F7F7F"/>
                </a:solidFill>
                <a:latin typeface="Quattrocento Sans"/>
                <a:ea typeface="Quattrocento Sans"/>
                <a:cs typeface="Quattrocento Sans"/>
                <a:sym typeface="Quattrocento Sans"/>
              </a:rPr>
            </a:br>
            <a:r>
              <a:rPr lang="en" sz="1200" b="1" kern="0" dirty="0">
                <a:solidFill>
                  <a:srgbClr val="7F7F7F"/>
                </a:solidFill>
                <a:latin typeface="Quattrocento Sans"/>
                <a:ea typeface="Quattrocento Sans"/>
                <a:cs typeface="Quattrocento Sans"/>
                <a:sym typeface="Quattrocento Sans"/>
              </a:rPr>
              <a:t>FINAL TAKE-HOME PAY …...…. $43,665</a:t>
            </a:r>
            <a:endParaRPr sz="1467" kern="0" dirty="0">
              <a:solidFill>
                <a:srgbClr val="000000"/>
              </a:solidFill>
              <a:cs typeface="Arial"/>
              <a:sym typeface="Arial"/>
            </a:endParaRPr>
          </a:p>
        </p:txBody>
      </p:sp>
      <p:sp>
        <p:nvSpPr>
          <p:cNvPr id="9" name="Google Shape;79;p16">
            <a:extLst>
              <a:ext uri="{FF2B5EF4-FFF2-40B4-BE49-F238E27FC236}">
                <a16:creationId xmlns:a16="http://schemas.microsoft.com/office/drawing/2014/main" id="{71E356CC-A4CF-42DF-9F30-3595232AA40C}"/>
              </a:ext>
            </a:extLst>
          </p:cNvPr>
          <p:cNvSpPr txBox="1"/>
          <p:nvPr/>
        </p:nvSpPr>
        <p:spPr>
          <a:xfrm>
            <a:off x="4492499" y="4792601"/>
            <a:ext cx="2837200" cy="714000"/>
          </a:xfrm>
          <a:prstGeom prst="rect">
            <a:avLst/>
          </a:prstGeom>
          <a:noFill/>
          <a:ln>
            <a:noFill/>
          </a:ln>
        </p:spPr>
        <p:txBody>
          <a:bodyPr spcFirstLastPara="1" wrap="square" lIns="91433" tIns="45700" rIns="91433" bIns="45700" anchor="t" anchorCtr="0">
            <a:normAutofit fontScale="70000" lnSpcReduction="20000"/>
          </a:bodyPr>
          <a:lstStyle/>
          <a:p>
            <a:pPr algn="r">
              <a:lnSpc>
                <a:spcPct val="90000"/>
              </a:lnSpc>
              <a:buClr>
                <a:srgbClr val="213848"/>
              </a:buClr>
              <a:buSzPct val="100000"/>
              <a:buFont typeface="Arial"/>
              <a:buNone/>
            </a:pPr>
            <a:r>
              <a:rPr lang="en" sz="8000" b="1" kern="0" dirty="0">
                <a:solidFill>
                  <a:srgbClr val="213848"/>
                </a:solidFill>
                <a:latin typeface="Tahoma"/>
                <a:ea typeface="Tahoma"/>
                <a:cs typeface="Tahoma"/>
                <a:sym typeface="Tahoma"/>
              </a:rPr>
              <a:t>$1,215</a:t>
            </a:r>
            <a:endParaRPr sz="1467" kern="0" dirty="0">
              <a:solidFill>
                <a:srgbClr val="000000"/>
              </a:solidFill>
              <a:cs typeface="Arial"/>
              <a:sym typeface="Arial"/>
            </a:endParaRPr>
          </a:p>
        </p:txBody>
      </p:sp>
    </p:spTree>
    <p:extLst>
      <p:ext uri="{BB962C8B-B14F-4D97-AF65-F5344CB8AC3E}">
        <p14:creationId xmlns:p14="http://schemas.microsoft.com/office/powerpoint/2010/main" val="168067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40366" y="1376737"/>
            <a:ext cx="3116442" cy="5259174"/>
          </a:xfrm>
          <a:ln>
            <a:solidFill>
              <a:schemeClr val="accent1"/>
            </a:solidFill>
          </a:ln>
        </p:spPr>
        <p:txBody>
          <a:bodyPr/>
          <a:lstStyle/>
          <a:p>
            <a:pPr marL="0" indent="0" algn="ctr">
              <a:buNone/>
            </a:pPr>
            <a:r>
              <a:rPr lang="en-US" b="1" dirty="0"/>
              <a:t>Online</a:t>
            </a:r>
          </a:p>
          <a:p>
            <a:r>
              <a:rPr lang="en-US" sz="1600" dirty="0"/>
              <a:t>Track expenses </a:t>
            </a:r>
          </a:p>
          <a:p>
            <a:r>
              <a:rPr lang="en-US" sz="1600" dirty="0"/>
              <a:t>Includes dashboard for viewing and budgeting expense</a:t>
            </a:r>
          </a:p>
          <a:p>
            <a:r>
              <a:rPr lang="en-US" sz="1600" dirty="0"/>
              <a:t>Link a bank account to receive reimbursements</a:t>
            </a:r>
          </a:p>
          <a:p>
            <a:r>
              <a:rPr lang="en-US" sz="1600" dirty="0"/>
              <a:t>Make payments directly to providers as a one-time expense or recurring expense (i.e. orthodontist)</a:t>
            </a:r>
          </a:p>
          <a:p>
            <a:pPr marL="0" indent="0" algn="ctr">
              <a:buNone/>
            </a:pPr>
            <a:endParaRPr lang="en-US" sz="1400" dirty="0"/>
          </a:p>
        </p:txBody>
      </p:sp>
      <p:sp>
        <p:nvSpPr>
          <p:cNvPr id="7" name="Content Placeholder 6"/>
          <p:cNvSpPr>
            <a:spLocks noGrp="1"/>
          </p:cNvSpPr>
          <p:nvPr>
            <p:ph sz="half" idx="2"/>
          </p:nvPr>
        </p:nvSpPr>
        <p:spPr>
          <a:xfrm>
            <a:off x="7885011" y="1365887"/>
            <a:ext cx="3197518" cy="5270024"/>
          </a:xfrm>
          <a:ln>
            <a:solidFill>
              <a:schemeClr val="accent1"/>
            </a:solidFill>
          </a:ln>
        </p:spPr>
        <p:txBody>
          <a:bodyPr/>
          <a:lstStyle/>
          <a:p>
            <a:pPr marL="0" indent="0" algn="ctr">
              <a:buNone/>
            </a:pPr>
            <a:r>
              <a:rPr lang="en-US" b="1" dirty="0"/>
              <a:t>Debit Card</a:t>
            </a:r>
          </a:p>
          <a:p>
            <a:r>
              <a:rPr lang="en-US" sz="1400" dirty="0"/>
              <a:t>Vertical and versatile!</a:t>
            </a:r>
          </a:p>
          <a:p>
            <a:r>
              <a:rPr lang="en-US" sz="1400" dirty="0"/>
              <a:t>Use directly at providers and merchants or for balance due invoices</a:t>
            </a:r>
          </a:p>
          <a:p>
            <a:r>
              <a:rPr lang="en-US" sz="1400" dirty="0"/>
              <a:t>Additional cards available at no cost for spouse or dependents over the age of 18</a:t>
            </a:r>
          </a:p>
          <a:p>
            <a:r>
              <a:rPr lang="en-US" sz="1400" dirty="0"/>
              <a:t>Can only be used at merchants or providers who offer qualified medical expenses or services.  Will decline at gas stations, tire stores, etc.</a:t>
            </a:r>
          </a:p>
          <a:p>
            <a:endParaRPr lang="en-US" sz="1400" dirty="0"/>
          </a:p>
        </p:txBody>
      </p:sp>
      <p:sp>
        <p:nvSpPr>
          <p:cNvPr id="4" name="Slide Number Placeholder 3"/>
          <p:cNvSpPr>
            <a:spLocks noGrp="1"/>
          </p:cNvSpPr>
          <p:nvPr>
            <p:ph type="sldNum" sz="quarter" idx="12"/>
          </p:nvPr>
        </p:nvSpPr>
        <p:spPr>
          <a:xfrm>
            <a:off x="8668789" y="61900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9CFE8-8E4D-4457-84E5-C14C9D3B5A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4085313" y="1553255"/>
            <a:ext cx="2627604" cy="4352921"/>
          </a:xfrm>
          <a:prstGeom prst="rect">
            <a:avLst/>
          </a:prstGeom>
        </p:spPr>
      </p:pic>
      <p:sp>
        <p:nvSpPr>
          <p:cNvPr id="9" name="Rectangle 8"/>
          <p:cNvSpPr/>
          <p:nvPr/>
        </p:nvSpPr>
        <p:spPr>
          <a:xfrm>
            <a:off x="4468481" y="1291912"/>
            <a:ext cx="1886989"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Mobile App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97C1838C-8AF1-46CB-9A81-7C99DEFD6A11}"/>
              </a:ext>
            </a:extLst>
          </p:cNvPr>
          <p:cNvSpPr>
            <a:spLocks noGrp="1"/>
          </p:cNvSpPr>
          <p:nvPr>
            <p:ph type="title"/>
          </p:nvPr>
        </p:nvSpPr>
        <p:spPr>
          <a:xfrm>
            <a:off x="0" y="0"/>
            <a:ext cx="12192000" cy="1325563"/>
          </a:xfrm>
          <a:prstGeom prst="rect">
            <a:avLst/>
          </a:prstGeom>
          <a:solidFill>
            <a:srgbClr val="00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Anytime, Anywhere Access </a:t>
            </a:r>
          </a:p>
        </p:txBody>
      </p:sp>
      <p:sp>
        <p:nvSpPr>
          <p:cNvPr id="11" name="TextBox 10"/>
          <p:cNvSpPr txBox="1"/>
          <p:nvPr/>
        </p:nvSpPr>
        <p:spPr>
          <a:xfrm>
            <a:off x="4227506" y="1782395"/>
            <a:ext cx="3328045" cy="33547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iPhone or Android</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Search app store for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Pinnacle Health and Benefits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View transactions and access account details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Upload receipts using phone’s camera</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Set text message alerts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Scan bar codes for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4"/>
          <a:stretch>
            <a:fillRect/>
          </a:stretch>
        </p:blipFill>
        <p:spPr>
          <a:xfrm>
            <a:off x="8935006" y="4556459"/>
            <a:ext cx="1130183" cy="1753633"/>
          </a:xfrm>
          <a:prstGeom prst="rect">
            <a:avLst/>
          </a:prstGeom>
        </p:spPr>
      </p:pic>
      <p:pic>
        <p:nvPicPr>
          <p:cNvPr id="14" name="Picture 13"/>
          <p:cNvPicPr>
            <a:picLocks noChangeAspect="1"/>
          </p:cNvPicPr>
          <p:nvPr/>
        </p:nvPicPr>
        <p:blipFill>
          <a:blip r:embed="rId5"/>
          <a:stretch>
            <a:fillRect/>
          </a:stretch>
        </p:blipFill>
        <p:spPr>
          <a:xfrm>
            <a:off x="4276063" y="4842491"/>
            <a:ext cx="855108" cy="1728875"/>
          </a:xfrm>
          <a:prstGeom prst="rect">
            <a:avLst/>
          </a:prstGeom>
        </p:spPr>
      </p:pic>
      <p:pic>
        <p:nvPicPr>
          <p:cNvPr id="15" name="Picture 14"/>
          <p:cNvPicPr>
            <a:picLocks noChangeAspect="1"/>
          </p:cNvPicPr>
          <p:nvPr/>
        </p:nvPicPr>
        <p:blipFill>
          <a:blip r:embed="rId6"/>
          <a:stretch>
            <a:fillRect/>
          </a:stretch>
        </p:blipFill>
        <p:spPr>
          <a:xfrm>
            <a:off x="5321920" y="4799321"/>
            <a:ext cx="903534" cy="1789351"/>
          </a:xfrm>
          <a:prstGeom prst="rect">
            <a:avLst/>
          </a:prstGeom>
        </p:spPr>
      </p:pic>
      <p:pic>
        <p:nvPicPr>
          <p:cNvPr id="20" name="Picture 19"/>
          <p:cNvPicPr>
            <a:picLocks noChangeAspect="1"/>
          </p:cNvPicPr>
          <p:nvPr/>
        </p:nvPicPr>
        <p:blipFill>
          <a:blip r:embed="rId7"/>
          <a:stretch>
            <a:fillRect/>
          </a:stretch>
        </p:blipFill>
        <p:spPr>
          <a:xfrm>
            <a:off x="8935006" y="84975"/>
            <a:ext cx="3139712" cy="597460"/>
          </a:xfrm>
          <a:prstGeom prst="rect">
            <a:avLst/>
          </a:prstGeom>
        </p:spPr>
      </p:pic>
      <p:sp>
        <p:nvSpPr>
          <p:cNvPr id="21" name="TextBox 20"/>
          <p:cNvSpPr txBox="1"/>
          <p:nvPr/>
        </p:nvSpPr>
        <p:spPr>
          <a:xfrm>
            <a:off x="4085576" y="1376737"/>
            <a:ext cx="3296491" cy="524988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9C2B473-870C-4508-9D9F-037A751A6786}"/>
              </a:ext>
            </a:extLst>
          </p:cNvPr>
          <p:cNvPicPr>
            <a:picLocks noChangeAspect="1"/>
          </p:cNvPicPr>
          <p:nvPr/>
        </p:nvPicPr>
        <p:blipFill>
          <a:blip r:embed="rId8"/>
          <a:stretch>
            <a:fillRect/>
          </a:stretch>
        </p:blipFill>
        <p:spPr>
          <a:xfrm>
            <a:off x="1158479" y="4346343"/>
            <a:ext cx="1572540" cy="2269840"/>
          </a:xfrm>
          <a:prstGeom prst="rect">
            <a:avLst/>
          </a:prstGeom>
        </p:spPr>
      </p:pic>
      <p:pic>
        <p:nvPicPr>
          <p:cNvPr id="26" name="Picture 25">
            <a:extLst>
              <a:ext uri="{FF2B5EF4-FFF2-40B4-BE49-F238E27FC236}">
                <a16:creationId xmlns:a16="http://schemas.microsoft.com/office/drawing/2014/main" id="{C7E02DF4-9FEC-4562-9C61-C28239ED4071}"/>
              </a:ext>
            </a:extLst>
          </p:cNvPr>
          <p:cNvPicPr>
            <a:picLocks noChangeAspect="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460712" y="4842491"/>
            <a:ext cx="839713" cy="1712729"/>
          </a:xfrm>
          <a:prstGeom prst="rect">
            <a:avLst/>
          </a:prstGeom>
        </p:spPr>
      </p:pic>
    </p:spTree>
    <p:extLst>
      <p:ext uri="{BB962C8B-B14F-4D97-AF65-F5344CB8AC3E}">
        <p14:creationId xmlns:p14="http://schemas.microsoft.com/office/powerpoint/2010/main" val="1890330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80C1-6B7B-F599-A235-338DCA177A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DB6AFA-A1B6-5EBD-5DC5-BE77A06B11EC}"/>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25BD46-7B57-171E-43B0-0BA3424E9F4F}"/>
              </a:ext>
            </a:extLst>
          </p:cNvPr>
          <p:cNvSpPr txBox="1"/>
          <p:nvPr/>
        </p:nvSpPr>
        <p:spPr>
          <a:xfrm>
            <a:off x="452352"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Dental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2554BD81-F6F9-08DC-C6F7-1AED144C86D9}"/>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727382" y="955698"/>
            <a:ext cx="4946603" cy="4946603"/>
          </a:xfrm>
          <a:prstGeom prst="rect">
            <a:avLst/>
          </a:prstGeom>
        </p:spPr>
      </p:pic>
    </p:spTree>
    <p:extLst>
      <p:ext uri="{BB962C8B-B14F-4D97-AF65-F5344CB8AC3E}">
        <p14:creationId xmlns:p14="http://schemas.microsoft.com/office/powerpoint/2010/main" val="1464525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AC6C8A-3F7C-584C-B4F2-8AC7F35AE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63F03401-85ED-F317-1756-8B34DE8E259F}"/>
              </a:ext>
            </a:extLst>
          </p:cNvPr>
          <p:cNvSpPr>
            <a:spLocks noGrp="1"/>
          </p:cNvSpPr>
          <p:nvPr>
            <p:ph type="title"/>
          </p:nvPr>
        </p:nvSpPr>
        <p:spPr/>
        <p:txBody>
          <a:bodyPr>
            <a:normAutofit fontScale="90000"/>
          </a:bodyPr>
          <a:lstStyle/>
          <a:p>
            <a:r>
              <a:rPr lang="en-US" dirty="0"/>
              <a:t>Dental Insurance from Guardian can help protect </a:t>
            </a:r>
            <a:br>
              <a:rPr lang="en-US" dirty="0"/>
            </a:br>
            <a:r>
              <a:rPr lang="en-US" dirty="0"/>
              <a:t>your health</a:t>
            </a:r>
          </a:p>
        </p:txBody>
      </p:sp>
      <p:sp>
        <p:nvSpPr>
          <p:cNvPr id="4" name="Text Placeholder 3">
            <a:extLst>
              <a:ext uri="{FF2B5EF4-FFF2-40B4-BE49-F238E27FC236}">
                <a16:creationId xmlns:a16="http://schemas.microsoft.com/office/drawing/2014/main" id="{6C54132D-E090-67EA-FEB4-11F9AD4DC4CA}"/>
              </a:ext>
            </a:extLst>
          </p:cNvPr>
          <p:cNvSpPr>
            <a:spLocks noGrp="1"/>
          </p:cNvSpPr>
          <p:nvPr>
            <p:ph type="body" sz="quarter" idx="13"/>
          </p:nvPr>
        </p:nvSpPr>
        <p:spPr>
          <a:xfrm>
            <a:off x="455638" y="1885854"/>
            <a:ext cx="5404104" cy="365760"/>
          </a:xfrm>
        </p:spPr>
        <p:txBody>
          <a:bodyPr>
            <a:normAutofit/>
          </a:bodyPr>
          <a:lstStyle/>
          <a:p>
            <a:r>
              <a:rPr lang="en-US"/>
              <a:t>Quality Care, Choice, and Cost Savings</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404254"/>
            <a:ext cx="5134303" cy="3585065"/>
          </a:xfrm>
        </p:spPr>
        <p:txBody>
          <a:bodyPr/>
          <a:lstStyle/>
          <a:p>
            <a:pPr marL="285750" indent="-285750">
              <a:buFont typeface="Arial" panose="020B0604020202020204" pitchFamily="34" charset="0"/>
              <a:buChar char="•"/>
            </a:pPr>
            <a:r>
              <a:rPr lang="en-US" dirty="0"/>
              <a:t>Provides access to one of the nation’s largest dental networks</a:t>
            </a:r>
          </a:p>
          <a:p>
            <a:pPr marL="285750" indent="-285750">
              <a:buFont typeface="Arial" panose="020B0604020202020204" pitchFamily="34" charset="0"/>
              <a:buChar char="•"/>
            </a:pPr>
            <a:r>
              <a:rPr lang="en-US" dirty="0"/>
              <a:t>Can save you money if you use a Guardian </a:t>
            </a:r>
            <a:br>
              <a:rPr lang="en-US" dirty="0"/>
            </a:br>
            <a:r>
              <a:rPr lang="en-US" dirty="0"/>
              <a:t>in-network dentist</a:t>
            </a:r>
          </a:p>
          <a:p>
            <a:pPr marL="285750" indent="-285750">
              <a:buFont typeface="Arial" panose="020B0604020202020204" pitchFamily="34" charset="0"/>
              <a:buChar char="•"/>
            </a:pPr>
            <a:r>
              <a:rPr lang="en-US" dirty="0"/>
              <a:t>Helps protect your health with quality preventive care</a:t>
            </a:r>
          </a:p>
          <a:p>
            <a:pPr marL="285750" indent="-285750">
              <a:buFont typeface="Arial" panose="020B0604020202020204" pitchFamily="34" charset="0"/>
              <a:buChar char="•"/>
            </a:pPr>
            <a:r>
              <a:rPr lang="en-US" dirty="0"/>
              <a:t>Helps pay for more extensive and often unexpected expenses such as fillings, crowns, and root canals</a:t>
            </a:r>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353028" y="2038495"/>
            <a:ext cx="5410200" cy="346034"/>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8EB1"/>
              </a:solidFill>
              <a:effectLst/>
              <a:uLnTx/>
              <a:uFillTx/>
              <a:latin typeface="Effra"/>
              <a:ea typeface="+mn-ea"/>
              <a:cs typeface="+mn-cs"/>
            </a:endParaRPr>
          </a:p>
        </p:txBody>
      </p:sp>
      <p:pic>
        <p:nvPicPr>
          <p:cNvPr id="10" name="Picture Placeholder 9">
            <a:extLst>
              <a:ext uri="{FF2B5EF4-FFF2-40B4-BE49-F238E27FC236}">
                <a16:creationId xmlns:a16="http://schemas.microsoft.com/office/drawing/2014/main" id="{05C395B0-2ED4-9D37-212A-DB32345EFD8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11" name="Footer Placeholder 4">
            <a:extLst>
              <a:ext uri="{FF2B5EF4-FFF2-40B4-BE49-F238E27FC236}">
                <a16:creationId xmlns:a16="http://schemas.microsoft.com/office/drawing/2014/main" id="{75C6AB09-9AA9-EA67-D2F2-47962F3AD202}"/>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pic>
        <p:nvPicPr>
          <p:cNvPr id="3" name="Picture 2" descr="A blue and black logo&#10;&#10;Description automatically generated">
            <a:extLst>
              <a:ext uri="{FF2B5EF4-FFF2-40B4-BE49-F238E27FC236}">
                <a16:creationId xmlns:a16="http://schemas.microsoft.com/office/drawing/2014/main" id="{57759CAA-0BDA-2DC4-2F56-B9E3BC07A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313" y="5581649"/>
            <a:ext cx="2124075" cy="407670"/>
          </a:xfrm>
          <a:prstGeom prst="rect">
            <a:avLst/>
          </a:prstGeom>
        </p:spPr>
      </p:pic>
    </p:spTree>
    <p:extLst>
      <p:ext uri="{BB962C8B-B14F-4D97-AF65-F5344CB8AC3E}">
        <p14:creationId xmlns:p14="http://schemas.microsoft.com/office/powerpoint/2010/main" val="95080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EE2223-0F46-1220-C1E6-C570B17DFE49}"/>
              </a:ext>
            </a:extLst>
          </p:cNvPr>
          <p:cNvSpPr>
            <a:spLocks noGrp="1"/>
          </p:cNvSpPr>
          <p:nvPr>
            <p:ph sz="half" idx="1"/>
          </p:nvPr>
        </p:nvSpPr>
        <p:spPr>
          <a:xfrm>
            <a:off x="1937288" y="1825625"/>
            <a:ext cx="9416512" cy="4351338"/>
          </a:xfrm>
        </p:spPr>
        <p:txBody>
          <a:bodyPr/>
          <a:lstStyle/>
          <a:p>
            <a:pPr marL="0" marR="0" indent="0" algn="l" defTabSz="914400" rtl="0" eaLnBrk="1" fontAlgn="base" latinLnBrk="0" hangingPunct="1">
              <a:lnSpc>
                <a:spcPct val="86000"/>
              </a:lnSpc>
              <a:spcBef>
                <a:spcPct val="0"/>
              </a:spcBef>
              <a:spcAft>
                <a:spcPct val="0"/>
              </a:spcAft>
              <a:buClrTx/>
              <a:buSzTx/>
              <a:buFontTx/>
              <a:buNone/>
              <a:tabLst/>
            </a:pPr>
            <a:r>
              <a:rPr lang="en-US" sz="1600" dirty="0">
                <a:latin typeface="Raleway ExtraBold" pitchFamily="2" charset="0"/>
              </a:rPr>
              <a:t>Y</a:t>
            </a:r>
            <a:r>
              <a:rPr kumimoji="0" lang="en-US" sz="1600" i="0" u="none" strike="noStrike" cap="none" normalizeH="0" baseline="0" dirty="0">
                <a:ln>
                  <a:noFill/>
                </a:ln>
                <a:effectLst/>
                <a:latin typeface="Raleway ExtraBold" pitchFamily="2" charset="0"/>
              </a:rPr>
              <a:t>ou</a:t>
            </a:r>
            <a:r>
              <a:rPr kumimoji="0" lang="en-US" sz="1600" i="0" u="none" strike="noStrike" cap="none" normalizeH="0" dirty="0">
                <a:ln>
                  <a:noFill/>
                </a:ln>
                <a:effectLst/>
                <a:latin typeface="Raleway ExtraBold" pitchFamily="2" charset="0"/>
              </a:rPr>
              <a:t> are eligible for benefits if you work at least 30 hours per week</a:t>
            </a:r>
            <a:r>
              <a:rPr kumimoji="0" lang="en-US" sz="1600" b="1" i="0" u="none" strike="noStrike" cap="none" normalizeH="0" dirty="0">
                <a:ln>
                  <a:noFill/>
                </a:ln>
                <a:effectLst/>
                <a:latin typeface="Raleway ExtraBold" pitchFamily="2" charset="0"/>
              </a:rPr>
              <a:t>. </a:t>
            </a:r>
          </a:p>
          <a:p>
            <a:pPr marL="0" marR="0" indent="0" algn="l" defTabSz="914400" rtl="0" eaLnBrk="1" fontAlgn="base" latinLnBrk="0" hangingPunct="1">
              <a:lnSpc>
                <a:spcPct val="86000"/>
              </a:lnSpc>
              <a:spcBef>
                <a:spcPct val="0"/>
              </a:spcBef>
              <a:spcAft>
                <a:spcPct val="0"/>
              </a:spcAft>
              <a:buClrTx/>
              <a:buSzTx/>
              <a:buFontTx/>
              <a:buNone/>
              <a:tabLst/>
            </a:pPr>
            <a:endParaRPr kumimoji="0" lang="en-US" sz="1600" b="0" i="0" u="none" strike="noStrike" cap="none" normalizeH="0" dirty="0">
              <a:ln>
                <a:noFill/>
              </a:ln>
              <a:effectLst/>
              <a:latin typeface="Raleway Medium" pitchFamily="2" charset="0"/>
            </a:endParaRPr>
          </a:p>
          <a:p>
            <a:pPr marL="0" marR="0" indent="0" algn="l" defTabSz="914400" rtl="0" eaLnBrk="1" fontAlgn="base" latinLnBrk="0" hangingPunct="1">
              <a:lnSpc>
                <a:spcPct val="86000"/>
              </a:lnSpc>
              <a:spcBef>
                <a:spcPct val="0"/>
              </a:spcBef>
              <a:spcAft>
                <a:spcPts val="600"/>
              </a:spcAft>
              <a:buClrTx/>
              <a:buSzTx/>
              <a:buFontTx/>
              <a:buNone/>
              <a:tabLst/>
            </a:pPr>
            <a:r>
              <a:rPr lang="en-US" sz="1600" baseline="0" dirty="0">
                <a:latin typeface="Raleway Medium" pitchFamily="2" charset="0"/>
              </a:rPr>
              <a:t>Eligible dependents include:</a:t>
            </a:r>
          </a:p>
          <a:p>
            <a:pPr marL="574675" marR="0" indent="-342900" algn="l" defTabSz="914400" rtl="0" eaLnBrk="1" fontAlgn="base" latinLnBrk="0" hangingPunct="1">
              <a:lnSpc>
                <a:spcPct val="86000"/>
              </a:lnSpc>
              <a:spcBef>
                <a:spcPct val="0"/>
              </a:spcBef>
              <a:spcAft>
                <a:spcPct val="0"/>
              </a:spcAft>
              <a:buClrTx/>
              <a:buSzTx/>
              <a:buFont typeface="Arial" panose="020B0604020202020204" pitchFamily="34" charset="0"/>
              <a:buChar char="•"/>
              <a:tabLst/>
            </a:pPr>
            <a:r>
              <a:rPr kumimoji="0" lang="en-US" sz="1600" b="0" i="0" u="none" strike="noStrike" cap="none" normalizeH="0" baseline="0" dirty="0">
                <a:ln>
                  <a:noFill/>
                </a:ln>
                <a:effectLst/>
                <a:latin typeface="Raleway Medium" pitchFamily="2" charset="0"/>
              </a:rPr>
              <a:t>Your legal spouse</a:t>
            </a:r>
            <a:endParaRPr kumimoji="0" lang="en-US" sz="1600" b="0" i="0" u="none" strike="noStrike" cap="none" normalizeH="0" dirty="0">
              <a:ln>
                <a:noFill/>
              </a:ln>
              <a:effectLst/>
              <a:highlight>
                <a:srgbClr val="FFFF00"/>
              </a:highlight>
              <a:latin typeface="Raleway Medium" pitchFamily="2" charset="0"/>
            </a:endParaRPr>
          </a:p>
          <a:p>
            <a:pPr marL="574675" marR="0" indent="-342900" algn="l" defTabSz="914400" rtl="0" eaLnBrk="1" fontAlgn="base" latinLnBrk="0" hangingPunct="1">
              <a:lnSpc>
                <a:spcPct val="86000"/>
              </a:lnSpc>
              <a:spcBef>
                <a:spcPct val="0"/>
              </a:spcBef>
              <a:spcAft>
                <a:spcPct val="0"/>
              </a:spcAft>
              <a:buClrTx/>
              <a:buSzTx/>
              <a:buFont typeface="Arial" panose="020B0604020202020204" pitchFamily="34" charset="0"/>
              <a:buChar char="•"/>
              <a:tabLst/>
            </a:pPr>
            <a:r>
              <a:rPr lang="en-US" sz="1600" baseline="0" dirty="0">
                <a:latin typeface="Raleway Medium" pitchFamily="2" charset="0"/>
              </a:rPr>
              <a:t>Your </a:t>
            </a:r>
            <a:r>
              <a:rPr lang="en-US" sz="1600" dirty="0">
                <a:latin typeface="Raleway Medium" pitchFamily="2" charset="0"/>
              </a:rPr>
              <a:t>children up to age 26 </a:t>
            </a:r>
          </a:p>
          <a:p>
            <a:pPr marL="231775" marR="0" indent="0" algn="l" defTabSz="914400" rtl="0" eaLnBrk="1" fontAlgn="base" latinLnBrk="0" hangingPunct="1">
              <a:lnSpc>
                <a:spcPct val="86000"/>
              </a:lnSpc>
              <a:spcBef>
                <a:spcPct val="0"/>
              </a:spcBef>
              <a:spcAft>
                <a:spcPct val="0"/>
              </a:spcAft>
              <a:buClrTx/>
              <a:buSzTx/>
              <a:buNone/>
              <a:tabLst/>
            </a:pPr>
            <a:endParaRPr kumimoji="0" lang="en-US" b="0" i="0" u="none" strike="noStrike" cap="none" normalizeH="0" baseline="0" dirty="0">
              <a:ln>
                <a:noFill/>
              </a:ln>
              <a:effectLst/>
              <a:latin typeface="Raleway Medium" pitchFamily="2" charset="0"/>
            </a:endParaRPr>
          </a:p>
          <a:p>
            <a:pPr marL="231775" marR="0" indent="0" algn="l" defTabSz="914400" rtl="0" eaLnBrk="1" fontAlgn="base" latinLnBrk="0" hangingPunct="1">
              <a:lnSpc>
                <a:spcPct val="86000"/>
              </a:lnSpc>
              <a:spcBef>
                <a:spcPct val="0"/>
              </a:spcBef>
              <a:spcAft>
                <a:spcPct val="0"/>
              </a:spcAft>
              <a:buClrTx/>
              <a:buSzTx/>
              <a:buNone/>
              <a:tabLst/>
            </a:pPr>
            <a:endParaRPr lang="en-US" sz="1600" dirty="0">
              <a:latin typeface="Raleway Medium" pitchFamily="2" charset="0"/>
            </a:endParaRPr>
          </a:p>
          <a:p>
            <a:pPr marL="231775" marR="0" indent="0" algn="l" defTabSz="914400" rtl="0" eaLnBrk="1" fontAlgn="base" latinLnBrk="0" hangingPunct="1">
              <a:lnSpc>
                <a:spcPct val="86000"/>
              </a:lnSpc>
              <a:spcBef>
                <a:spcPct val="0"/>
              </a:spcBef>
              <a:spcAft>
                <a:spcPct val="0"/>
              </a:spcAft>
              <a:buClrTx/>
              <a:buSzTx/>
              <a:buNone/>
              <a:tabLst/>
            </a:pPr>
            <a:endParaRPr kumimoji="0" lang="en-US" sz="1600" b="0" i="0" u="none" strike="noStrike" cap="none" normalizeH="0" baseline="0" dirty="0">
              <a:ln>
                <a:noFill/>
              </a:ln>
              <a:effectLst/>
              <a:latin typeface="Raleway Medium" pitchFamily="2" charset="0"/>
            </a:endParaRPr>
          </a:p>
          <a:p>
            <a:pPr marL="0" marR="0" indent="0" algn="l" defTabSz="914400" rtl="0" eaLnBrk="1" fontAlgn="base" latinLnBrk="0" hangingPunct="1">
              <a:lnSpc>
                <a:spcPct val="86000"/>
              </a:lnSpc>
              <a:spcBef>
                <a:spcPct val="0"/>
              </a:spcBef>
              <a:spcAft>
                <a:spcPct val="0"/>
              </a:spcAft>
              <a:buClrTx/>
              <a:buSzTx/>
              <a:buFontTx/>
              <a:buNone/>
              <a:tabLst/>
            </a:pPr>
            <a:endParaRPr kumimoji="0" lang="en-US" sz="1600" i="0" u="none" strike="noStrike" cap="none" normalizeH="0" baseline="0" dirty="0">
              <a:ln>
                <a:noFill/>
              </a:ln>
              <a:effectLst/>
              <a:latin typeface="Raleway ExtraBold" pitchFamily="2" charset="0"/>
            </a:endParaRPr>
          </a:p>
          <a:p>
            <a:pPr marL="0" marR="0" indent="0" algn="l" defTabSz="914400" rtl="0" eaLnBrk="1" fontAlgn="base" latinLnBrk="0" hangingPunct="1">
              <a:lnSpc>
                <a:spcPct val="86000"/>
              </a:lnSpc>
              <a:spcBef>
                <a:spcPct val="0"/>
              </a:spcBef>
              <a:spcAft>
                <a:spcPct val="0"/>
              </a:spcAft>
              <a:buClrTx/>
              <a:buSzTx/>
              <a:buFontTx/>
              <a:buNone/>
              <a:tabLst/>
            </a:pPr>
            <a:r>
              <a:rPr kumimoji="0" lang="en-US" sz="1600" i="0" u="none" strike="noStrike" cap="none" normalizeH="0" baseline="0" dirty="0">
                <a:ln>
                  <a:noFill/>
                </a:ln>
                <a:effectLst/>
                <a:latin typeface="Raleway ExtraBold" pitchFamily="2" charset="0"/>
              </a:rPr>
              <a:t>Open Enrollment is now through Friday, June 6</a:t>
            </a:r>
            <a:r>
              <a:rPr kumimoji="0" lang="en-US" sz="1600" i="0" u="none" strike="noStrike" cap="none" normalizeH="0" baseline="30000" dirty="0">
                <a:ln>
                  <a:noFill/>
                </a:ln>
                <a:effectLst/>
                <a:latin typeface="Raleway ExtraBold" pitchFamily="2" charset="0"/>
              </a:rPr>
              <a:t>th</a:t>
            </a:r>
            <a:r>
              <a:rPr kumimoji="0" lang="en-US" sz="1600" i="0" u="none" strike="noStrike" cap="none" normalizeH="0" baseline="0" dirty="0">
                <a:ln>
                  <a:noFill/>
                </a:ln>
                <a:effectLst/>
                <a:latin typeface="Raleway ExtraBold" pitchFamily="2" charset="0"/>
              </a:rPr>
              <a:t>.</a:t>
            </a:r>
            <a:endParaRPr kumimoji="0" lang="en-US" sz="1600" i="0" u="none" strike="noStrike" cap="none" normalizeH="0" baseline="0" dirty="0">
              <a:ln>
                <a:noFill/>
              </a:ln>
              <a:effectLst/>
              <a:highlight>
                <a:srgbClr val="FFFF00"/>
              </a:highlight>
              <a:latin typeface="Raleway ExtraBold" pitchFamily="2" charset="0"/>
            </a:endParaRPr>
          </a:p>
          <a:p>
            <a:pPr marL="0" marR="0" indent="0" algn="l" defTabSz="914400" rtl="0" eaLnBrk="1" fontAlgn="base" latinLnBrk="0" hangingPunct="1">
              <a:lnSpc>
                <a:spcPct val="86000"/>
              </a:lnSpc>
              <a:spcBef>
                <a:spcPct val="0"/>
              </a:spcBef>
              <a:spcAft>
                <a:spcPct val="0"/>
              </a:spcAft>
              <a:buClrTx/>
              <a:buSzTx/>
              <a:buFontTx/>
              <a:buNone/>
              <a:tabLst/>
            </a:pPr>
            <a:endParaRPr kumimoji="0" lang="en-US" sz="1600" b="0" i="0" u="none" strike="noStrike" cap="none" normalizeH="0" baseline="0" dirty="0">
              <a:ln>
                <a:noFill/>
              </a:ln>
              <a:effectLst/>
              <a:latin typeface="Raleway Medium" pitchFamily="2" charset="0"/>
            </a:endParaRPr>
          </a:p>
        </p:txBody>
      </p:sp>
      <p:sp>
        <p:nvSpPr>
          <p:cNvPr id="4" name="Title 3">
            <a:extLst>
              <a:ext uri="{FF2B5EF4-FFF2-40B4-BE49-F238E27FC236}">
                <a16:creationId xmlns:a16="http://schemas.microsoft.com/office/drawing/2014/main" id="{44996143-8DF7-2A7A-E3E7-256FBCB19C7F}"/>
              </a:ext>
            </a:extLst>
          </p:cNvPr>
          <p:cNvSpPr>
            <a:spLocks noGrp="1"/>
          </p:cNvSpPr>
          <p:nvPr>
            <p:ph type="title"/>
          </p:nvPr>
        </p:nvSpPr>
        <p:spPr/>
        <p:txBody>
          <a:bodyPr/>
          <a:lstStyle/>
          <a:p>
            <a:r>
              <a:rPr lang="en-US"/>
              <a:t>Benefits Eligibility</a:t>
            </a:r>
          </a:p>
        </p:txBody>
      </p:sp>
      <p:sp>
        <p:nvSpPr>
          <p:cNvPr id="16" name="Graphic 2334">
            <a:extLst>
              <a:ext uri="{FF2B5EF4-FFF2-40B4-BE49-F238E27FC236}">
                <a16:creationId xmlns:a16="http://schemas.microsoft.com/office/drawing/2014/main" id="{CEE3FBCC-3771-5D76-5DD6-07EB2FED201E}"/>
              </a:ext>
            </a:extLst>
          </p:cNvPr>
          <p:cNvSpPr>
            <a:spLocks noChangeAspect="1"/>
          </p:cNvSpPr>
          <p:nvPr/>
        </p:nvSpPr>
        <p:spPr>
          <a:xfrm>
            <a:off x="1041519" y="1984219"/>
            <a:ext cx="698254" cy="698254"/>
          </a:xfrm>
          <a:custGeom>
            <a:avLst/>
            <a:gdLst>
              <a:gd name="connsiteX0" fmla="*/ 340783 w 365125"/>
              <a:gd name="connsiteY0" fmla="*/ 174956 h 365125"/>
              <a:gd name="connsiteX1" fmla="*/ 299707 w 365125"/>
              <a:gd name="connsiteY1" fmla="*/ 153657 h 365125"/>
              <a:gd name="connsiteX2" fmla="*/ 319484 w 365125"/>
              <a:gd name="connsiteY2" fmla="*/ 98888 h 365125"/>
              <a:gd name="connsiteX3" fmla="*/ 319484 w 365125"/>
              <a:gd name="connsiteY3" fmla="*/ 83674 h 365125"/>
              <a:gd name="connsiteX4" fmla="*/ 235810 w 365125"/>
              <a:gd name="connsiteY4" fmla="*/ 0 h 365125"/>
              <a:gd name="connsiteX5" fmla="*/ 152135 w 365125"/>
              <a:gd name="connsiteY5" fmla="*/ 83674 h 365125"/>
              <a:gd name="connsiteX6" fmla="*/ 152135 w 365125"/>
              <a:gd name="connsiteY6" fmla="*/ 98888 h 365125"/>
              <a:gd name="connsiteX7" fmla="*/ 171913 w 365125"/>
              <a:gd name="connsiteY7" fmla="*/ 153657 h 365125"/>
              <a:gd name="connsiteX8" fmla="*/ 168870 w 365125"/>
              <a:gd name="connsiteY8" fmla="*/ 155178 h 365125"/>
              <a:gd name="connsiteX9" fmla="*/ 106495 w 365125"/>
              <a:gd name="connsiteY9" fmla="*/ 121708 h 365125"/>
              <a:gd name="connsiteX10" fmla="*/ 30427 w 365125"/>
              <a:gd name="connsiteY10" fmla="*/ 197776 h 365125"/>
              <a:gd name="connsiteX11" fmla="*/ 30427 w 365125"/>
              <a:gd name="connsiteY11" fmla="*/ 212990 h 365125"/>
              <a:gd name="connsiteX12" fmla="*/ 45641 w 365125"/>
              <a:gd name="connsiteY12" fmla="*/ 258630 h 365125"/>
              <a:gd name="connsiteX13" fmla="*/ 25863 w 365125"/>
              <a:gd name="connsiteY13" fmla="*/ 267758 h 365125"/>
              <a:gd name="connsiteX14" fmla="*/ 0 w 365125"/>
              <a:gd name="connsiteY14" fmla="*/ 308835 h 365125"/>
              <a:gd name="connsiteX15" fmla="*/ 0 w 365125"/>
              <a:gd name="connsiteY15" fmla="*/ 349911 h 365125"/>
              <a:gd name="connsiteX16" fmla="*/ 15214 w 365125"/>
              <a:gd name="connsiteY16" fmla="*/ 365125 h 365125"/>
              <a:gd name="connsiteX17" fmla="*/ 197776 w 365125"/>
              <a:gd name="connsiteY17" fmla="*/ 365125 h 365125"/>
              <a:gd name="connsiteX18" fmla="*/ 349911 w 365125"/>
              <a:gd name="connsiteY18" fmla="*/ 365125 h 365125"/>
              <a:gd name="connsiteX19" fmla="*/ 365125 w 365125"/>
              <a:gd name="connsiteY19" fmla="*/ 349911 h 365125"/>
              <a:gd name="connsiteX20" fmla="*/ 365125 w 365125"/>
              <a:gd name="connsiteY20" fmla="*/ 216032 h 365125"/>
              <a:gd name="connsiteX21" fmla="*/ 340783 w 365125"/>
              <a:gd name="connsiteY21" fmla="*/ 174956 h 365125"/>
              <a:gd name="connsiteX22" fmla="*/ 182563 w 365125"/>
              <a:gd name="connsiteY22" fmla="*/ 83674 h 365125"/>
              <a:gd name="connsiteX23" fmla="*/ 235810 w 365125"/>
              <a:gd name="connsiteY23" fmla="*/ 30427 h 365125"/>
              <a:gd name="connsiteX24" fmla="*/ 289057 w 365125"/>
              <a:gd name="connsiteY24" fmla="*/ 83674 h 365125"/>
              <a:gd name="connsiteX25" fmla="*/ 289057 w 365125"/>
              <a:gd name="connsiteY25" fmla="*/ 98888 h 365125"/>
              <a:gd name="connsiteX26" fmla="*/ 235810 w 365125"/>
              <a:gd name="connsiteY26" fmla="*/ 152135 h 365125"/>
              <a:gd name="connsiteX27" fmla="*/ 182563 w 365125"/>
              <a:gd name="connsiteY27" fmla="*/ 98888 h 365125"/>
              <a:gd name="connsiteX28" fmla="*/ 182563 w 365125"/>
              <a:gd name="connsiteY28" fmla="*/ 83674 h 365125"/>
              <a:gd name="connsiteX29" fmla="*/ 60854 w 365125"/>
              <a:gd name="connsiteY29" fmla="*/ 197776 h 365125"/>
              <a:gd name="connsiteX30" fmla="*/ 106495 w 365125"/>
              <a:gd name="connsiteY30" fmla="*/ 152135 h 365125"/>
              <a:gd name="connsiteX31" fmla="*/ 152135 w 365125"/>
              <a:gd name="connsiteY31" fmla="*/ 197776 h 365125"/>
              <a:gd name="connsiteX32" fmla="*/ 152135 w 365125"/>
              <a:gd name="connsiteY32" fmla="*/ 212990 h 365125"/>
              <a:gd name="connsiteX33" fmla="*/ 106495 w 365125"/>
              <a:gd name="connsiteY33" fmla="*/ 258630 h 365125"/>
              <a:gd name="connsiteX34" fmla="*/ 60854 w 365125"/>
              <a:gd name="connsiteY34" fmla="*/ 212990 h 365125"/>
              <a:gd name="connsiteX35" fmla="*/ 60854 w 365125"/>
              <a:gd name="connsiteY35" fmla="*/ 197776 h 365125"/>
              <a:gd name="connsiteX36" fmla="*/ 30427 w 365125"/>
              <a:gd name="connsiteY36" fmla="*/ 308835 h 365125"/>
              <a:gd name="connsiteX37" fmla="*/ 38034 w 365125"/>
              <a:gd name="connsiteY37" fmla="*/ 295143 h 365125"/>
              <a:gd name="connsiteX38" fmla="*/ 71504 w 365125"/>
              <a:gd name="connsiteY38" fmla="*/ 279929 h 365125"/>
              <a:gd name="connsiteX39" fmla="*/ 106495 w 365125"/>
              <a:gd name="connsiteY39" fmla="*/ 289057 h 365125"/>
              <a:gd name="connsiteX40" fmla="*/ 143007 w 365125"/>
              <a:gd name="connsiteY40" fmla="*/ 279929 h 365125"/>
              <a:gd name="connsiteX41" fmla="*/ 174956 w 365125"/>
              <a:gd name="connsiteY41" fmla="*/ 293621 h 365125"/>
              <a:gd name="connsiteX42" fmla="*/ 182563 w 365125"/>
              <a:gd name="connsiteY42" fmla="*/ 307314 h 365125"/>
              <a:gd name="connsiteX43" fmla="*/ 182563 w 365125"/>
              <a:gd name="connsiteY43" fmla="*/ 334698 h 365125"/>
              <a:gd name="connsiteX44" fmla="*/ 30427 w 365125"/>
              <a:gd name="connsiteY44" fmla="*/ 334698 h 365125"/>
              <a:gd name="connsiteX45" fmla="*/ 30427 w 365125"/>
              <a:gd name="connsiteY45" fmla="*/ 308835 h 365125"/>
              <a:gd name="connsiteX46" fmla="*/ 334698 w 365125"/>
              <a:gd name="connsiteY46" fmla="*/ 334698 h 365125"/>
              <a:gd name="connsiteX47" fmla="*/ 212990 w 365125"/>
              <a:gd name="connsiteY47" fmla="*/ 334698 h 365125"/>
              <a:gd name="connsiteX48" fmla="*/ 212990 w 365125"/>
              <a:gd name="connsiteY48" fmla="*/ 307314 h 365125"/>
              <a:gd name="connsiteX49" fmla="*/ 187127 w 365125"/>
              <a:gd name="connsiteY49" fmla="*/ 266237 h 365125"/>
              <a:gd name="connsiteX50" fmla="*/ 167349 w 365125"/>
              <a:gd name="connsiteY50" fmla="*/ 257109 h 365125"/>
              <a:gd name="connsiteX51" fmla="*/ 182563 w 365125"/>
              <a:gd name="connsiteY51" fmla="*/ 212990 h 365125"/>
              <a:gd name="connsiteX52" fmla="*/ 182563 w 365125"/>
              <a:gd name="connsiteY52" fmla="*/ 197776 h 365125"/>
              <a:gd name="connsiteX53" fmla="*/ 181041 w 365125"/>
              <a:gd name="connsiteY53" fmla="*/ 182563 h 365125"/>
              <a:gd name="connsiteX54" fmla="*/ 199297 w 365125"/>
              <a:gd name="connsiteY54" fmla="*/ 173434 h 365125"/>
              <a:gd name="connsiteX55" fmla="*/ 235810 w 365125"/>
              <a:gd name="connsiteY55" fmla="*/ 182563 h 365125"/>
              <a:gd name="connsiteX56" fmla="*/ 272322 w 365125"/>
              <a:gd name="connsiteY56" fmla="*/ 173434 h 365125"/>
              <a:gd name="connsiteX57" fmla="*/ 325570 w 365125"/>
              <a:gd name="connsiteY57" fmla="*/ 200819 h 365125"/>
              <a:gd name="connsiteX58" fmla="*/ 334698 w 365125"/>
              <a:gd name="connsiteY58" fmla="*/ 214511 h 365125"/>
              <a:gd name="connsiteX59" fmla="*/ 334698 w 365125"/>
              <a:gd name="connsiteY5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65125" h="365125">
                <a:moveTo>
                  <a:pt x="340783" y="174956"/>
                </a:moveTo>
                <a:lnTo>
                  <a:pt x="299707" y="153657"/>
                </a:lnTo>
                <a:cubicBezTo>
                  <a:pt x="311878" y="138443"/>
                  <a:pt x="319484" y="120187"/>
                  <a:pt x="319484" y="98888"/>
                </a:cubicBezTo>
                <a:lnTo>
                  <a:pt x="319484" y="83674"/>
                </a:lnTo>
                <a:cubicBezTo>
                  <a:pt x="319484" y="38034"/>
                  <a:pt x="281451" y="0"/>
                  <a:pt x="235810" y="0"/>
                </a:cubicBezTo>
                <a:cubicBezTo>
                  <a:pt x="190169" y="0"/>
                  <a:pt x="152135" y="38034"/>
                  <a:pt x="152135" y="83674"/>
                </a:cubicBezTo>
                <a:lnTo>
                  <a:pt x="152135" y="98888"/>
                </a:lnTo>
                <a:cubicBezTo>
                  <a:pt x="152135" y="120187"/>
                  <a:pt x="159742" y="138443"/>
                  <a:pt x="171913" y="153657"/>
                </a:cubicBezTo>
                <a:lnTo>
                  <a:pt x="168870" y="155178"/>
                </a:lnTo>
                <a:cubicBezTo>
                  <a:pt x="155178" y="135401"/>
                  <a:pt x="132358" y="121708"/>
                  <a:pt x="106495" y="121708"/>
                </a:cubicBezTo>
                <a:cubicBezTo>
                  <a:pt x="63897" y="121708"/>
                  <a:pt x="30427" y="155178"/>
                  <a:pt x="30427" y="197776"/>
                </a:cubicBezTo>
                <a:lnTo>
                  <a:pt x="30427" y="212990"/>
                </a:lnTo>
                <a:cubicBezTo>
                  <a:pt x="30427" y="229724"/>
                  <a:pt x="36513" y="246459"/>
                  <a:pt x="45641" y="258630"/>
                </a:cubicBezTo>
                <a:lnTo>
                  <a:pt x="25863" y="267758"/>
                </a:lnTo>
                <a:cubicBezTo>
                  <a:pt x="10649" y="273844"/>
                  <a:pt x="0" y="290579"/>
                  <a:pt x="0" y="308835"/>
                </a:cubicBezTo>
                <a:lnTo>
                  <a:pt x="0" y="349911"/>
                </a:lnTo>
                <a:cubicBezTo>
                  <a:pt x="0" y="359040"/>
                  <a:pt x="6085" y="365125"/>
                  <a:pt x="15214" y="365125"/>
                </a:cubicBezTo>
                <a:lnTo>
                  <a:pt x="197776" y="365125"/>
                </a:lnTo>
                <a:lnTo>
                  <a:pt x="349911" y="365125"/>
                </a:lnTo>
                <a:cubicBezTo>
                  <a:pt x="359040" y="365125"/>
                  <a:pt x="365125" y="359040"/>
                  <a:pt x="365125" y="349911"/>
                </a:cubicBezTo>
                <a:lnTo>
                  <a:pt x="365125" y="216032"/>
                </a:lnTo>
                <a:cubicBezTo>
                  <a:pt x="365125" y="199297"/>
                  <a:pt x="355997" y="184084"/>
                  <a:pt x="340783" y="174956"/>
                </a:cubicBezTo>
                <a:close/>
                <a:moveTo>
                  <a:pt x="182563" y="83674"/>
                </a:moveTo>
                <a:cubicBezTo>
                  <a:pt x="182563" y="53247"/>
                  <a:pt x="205383" y="30427"/>
                  <a:pt x="235810" y="30427"/>
                </a:cubicBezTo>
                <a:cubicBezTo>
                  <a:pt x="266237" y="30427"/>
                  <a:pt x="289057" y="53247"/>
                  <a:pt x="289057" y="83674"/>
                </a:cubicBezTo>
                <a:lnTo>
                  <a:pt x="289057" y="98888"/>
                </a:lnTo>
                <a:cubicBezTo>
                  <a:pt x="289057" y="129315"/>
                  <a:pt x="266237" y="152135"/>
                  <a:pt x="235810" y="152135"/>
                </a:cubicBezTo>
                <a:cubicBezTo>
                  <a:pt x="205383" y="152135"/>
                  <a:pt x="182563" y="129315"/>
                  <a:pt x="182563" y="98888"/>
                </a:cubicBezTo>
                <a:lnTo>
                  <a:pt x="182563" y="83674"/>
                </a:lnTo>
                <a:close/>
                <a:moveTo>
                  <a:pt x="60854" y="197776"/>
                </a:moveTo>
                <a:cubicBezTo>
                  <a:pt x="60854" y="171913"/>
                  <a:pt x="80632" y="152135"/>
                  <a:pt x="106495" y="152135"/>
                </a:cubicBezTo>
                <a:cubicBezTo>
                  <a:pt x="132358" y="152135"/>
                  <a:pt x="152135" y="171913"/>
                  <a:pt x="152135" y="197776"/>
                </a:cubicBezTo>
                <a:lnTo>
                  <a:pt x="152135" y="212990"/>
                </a:lnTo>
                <a:cubicBezTo>
                  <a:pt x="152135" y="238853"/>
                  <a:pt x="132358" y="258630"/>
                  <a:pt x="106495" y="258630"/>
                </a:cubicBezTo>
                <a:cubicBezTo>
                  <a:pt x="80632" y="258630"/>
                  <a:pt x="60854" y="238853"/>
                  <a:pt x="60854" y="212990"/>
                </a:cubicBezTo>
                <a:lnTo>
                  <a:pt x="60854" y="197776"/>
                </a:lnTo>
                <a:close/>
                <a:moveTo>
                  <a:pt x="30427" y="308835"/>
                </a:moveTo>
                <a:cubicBezTo>
                  <a:pt x="30427" y="302749"/>
                  <a:pt x="33470" y="298185"/>
                  <a:pt x="38034" y="295143"/>
                </a:cubicBezTo>
                <a:lnTo>
                  <a:pt x="71504" y="279929"/>
                </a:lnTo>
                <a:cubicBezTo>
                  <a:pt x="82153" y="286015"/>
                  <a:pt x="94324" y="289057"/>
                  <a:pt x="106495" y="289057"/>
                </a:cubicBezTo>
                <a:cubicBezTo>
                  <a:pt x="120187" y="289057"/>
                  <a:pt x="132358" y="286015"/>
                  <a:pt x="143007" y="279929"/>
                </a:cubicBezTo>
                <a:lnTo>
                  <a:pt x="174956" y="293621"/>
                </a:lnTo>
                <a:cubicBezTo>
                  <a:pt x="179520" y="295143"/>
                  <a:pt x="182563" y="301228"/>
                  <a:pt x="182563" y="307314"/>
                </a:cubicBezTo>
                <a:lnTo>
                  <a:pt x="182563" y="334698"/>
                </a:lnTo>
                <a:lnTo>
                  <a:pt x="30427" y="334698"/>
                </a:lnTo>
                <a:lnTo>
                  <a:pt x="30427" y="308835"/>
                </a:lnTo>
                <a:close/>
                <a:moveTo>
                  <a:pt x="334698" y="334698"/>
                </a:moveTo>
                <a:lnTo>
                  <a:pt x="212990" y="334698"/>
                </a:lnTo>
                <a:lnTo>
                  <a:pt x="212990" y="307314"/>
                </a:lnTo>
                <a:cubicBezTo>
                  <a:pt x="212990" y="289057"/>
                  <a:pt x="202340" y="272322"/>
                  <a:pt x="187127" y="266237"/>
                </a:cubicBezTo>
                <a:lnTo>
                  <a:pt x="167349" y="257109"/>
                </a:lnTo>
                <a:cubicBezTo>
                  <a:pt x="176477" y="244938"/>
                  <a:pt x="182563" y="229724"/>
                  <a:pt x="182563" y="212990"/>
                </a:cubicBezTo>
                <a:lnTo>
                  <a:pt x="182563" y="197776"/>
                </a:lnTo>
                <a:cubicBezTo>
                  <a:pt x="182563" y="193212"/>
                  <a:pt x="182563" y="187127"/>
                  <a:pt x="181041" y="182563"/>
                </a:cubicBezTo>
                <a:lnTo>
                  <a:pt x="199297" y="173434"/>
                </a:lnTo>
                <a:cubicBezTo>
                  <a:pt x="209947" y="179520"/>
                  <a:pt x="223639" y="182563"/>
                  <a:pt x="235810" y="182563"/>
                </a:cubicBezTo>
                <a:cubicBezTo>
                  <a:pt x="249502" y="182563"/>
                  <a:pt x="261673" y="179520"/>
                  <a:pt x="272322" y="173434"/>
                </a:cubicBezTo>
                <a:lnTo>
                  <a:pt x="325570" y="200819"/>
                </a:lnTo>
                <a:cubicBezTo>
                  <a:pt x="331655" y="203861"/>
                  <a:pt x="334698" y="209947"/>
                  <a:pt x="334698" y="214511"/>
                </a:cubicBezTo>
                <a:lnTo>
                  <a:pt x="334698" y="334698"/>
                </a:lnTo>
                <a:close/>
              </a:path>
            </a:pathLst>
          </a:custGeom>
          <a:solidFill>
            <a:schemeClr val="accent2"/>
          </a:solid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17" name="Graphic 1606">
            <a:extLst>
              <a:ext uri="{FF2B5EF4-FFF2-40B4-BE49-F238E27FC236}">
                <a16:creationId xmlns:a16="http://schemas.microsoft.com/office/drawing/2014/main" id="{8B671782-1379-BAED-3E65-9701EE3887F7}"/>
              </a:ext>
            </a:extLst>
          </p:cNvPr>
          <p:cNvGrpSpPr>
            <a:grpSpLocks noChangeAspect="1"/>
          </p:cNvGrpSpPr>
          <p:nvPr/>
        </p:nvGrpSpPr>
        <p:grpSpPr>
          <a:xfrm>
            <a:off x="1041519" y="3675020"/>
            <a:ext cx="680920" cy="652548"/>
            <a:chOff x="9276494" y="4638167"/>
            <a:chExt cx="365125" cy="349911"/>
          </a:xfrm>
          <a:solidFill>
            <a:schemeClr val="accent2"/>
          </a:solidFill>
        </p:grpSpPr>
        <p:sp>
          <p:nvSpPr>
            <p:cNvPr id="18" name="Freeform 33">
              <a:extLst>
                <a:ext uri="{FF2B5EF4-FFF2-40B4-BE49-F238E27FC236}">
                  <a16:creationId xmlns:a16="http://schemas.microsoft.com/office/drawing/2014/main" id="{E670A03B-1B51-B122-24C5-F06F00BFDE63}"/>
                </a:ext>
              </a:extLst>
            </p:cNvPr>
            <p:cNvSpPr/>
            <p:nvPr/>
          </p:nvSpPr>
          <p:spPr>
            <a:xfrm>
              <a:off x="9428629"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9" name="Freeform 34">
              <a:extLst>
                <a:ext uri="{FF2B5EF4-FFF2-40B4-BE49-F238E27FC236}">
                  <a16:creationId xmlns:a16="http://schemas.microsoft.com/office/drawing/2014/main" id="{AF60D825-28C2-E166-551F-26B0563EF0D4}"/>
                </a:ext>
              </a:extLst>
            </p:cNvPr>
            <p:cNvSpPr/>
            <p:nvPr/>
          </p:nvSpPr>
          <p:spPr>
            <a:xfrm>
              <a:off x="9428629" y="4881583"/>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0" name="Freeform 35">
              <a:extLst>
                <a:ext uri="{FF2B5EF4-FFF2-40B4-BE49-F238E27FC236}">
                  <a16:creationId xmlns:a16="http://schemas.microsoft.com/office/drawing/2014/main" id="{68065BF6-3B96-15B9-5AC1-EDD9771B24F7}"/>
                </a:ext>
              </a:extLst>
            </p:cNvPr>
            <p:cNvSpPr/>
            <p:nvPr/>
          </p:nvSpPr>
          <p:spPr>
            <a:xfrm>
              <a:off x="9519910"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1" name="Freeform 36">
              <a:extLst>
                <a:ext uri="{FF2B5EF4-FFF2-40B4-BE49-F238E27FC236}">
                  <a16:creationId xmlns:a16="http://schemas.microsoft.com/office/drawing/2014/main" id="{4E30A13F-53CC-967E-2DDB-C227E4643E17}"/>
                </a:ext>
              </a:extLst>
            </p:cNvPr>
            <p:cNvSpPr/>
            <p:nvPr/>
          </p:nvSpPr>
          <p:spPr>
            <a:xfrm>
              <a:off x="9337348"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2" name="Freeform 37">
              <a:extLst>
                <a:ext uri="{FF2B5EF4-FFF2-40B4-BE49-F238E27FC236}">
                  <a16:creationId xmlns:a16="http://schemas.microsoft.com/office/drawing/2014/main" id="{59A6ECD5-65FC-E746-6729-68FB0BAF977F}"/>
                </a:ext>
              </a:extLst>
            </p:cNvPr>
            <p:cNvSpPr/>
            <p:nvPr/>
          </p:nvSpPr>
          <p:spPr>
            <a:xfrm>
              <a:off x="9337348" y="4881583"/>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3" name="Freeform 38">
              <a:extLst>
                <a:ext uri="{FF2B5EF4-FFF2-40B4-BE49-F238E27FC236}">
                  <a16:creationId xmlns:a16="http://schemas.microsoft.com/office/drawing/2014/main" id="{9732C65F-857D-58DC-792D-FC3E5795A0B9}"/>
                </a:ext>
              </a:extLst>
            </p:cNvPr>
            <p:cNvSpPr/>
            <p:nvPr/>
          </p:nvSpPr>
          <p:spPr>
            <a:xfrm>
              <a:off x="9276494" y="4638167"/>
              <a:ext cx="365125" cy="349911"/>
            </a:xfrm>
            <a:custGeom>
              <a:avLst/>
              <a:gdLst>
                <a:gd name="connsiteX0" fmla="*/ 319484 w 365125"/>
                <a:gd name="connsiteY0" fmla="*/ 30427 h 349911"/>
                <a:gd name="connsiteX1" fmla="*/ 289057 w 365125"/>
                <a:gd name="connsiteY1" fmla="*/ 30427 h 349911"/>
                <a:gd name="connsiteX2" fmla="*/ 289057 w 365125"/>
                <a:gd name="connsiteY2" fmla="*/ 15214 h 349911"/>
                <a:gd name="connsiteX3" fmla="*/ 273844 w 365125"/>
                <a:gd name="connsiteY3" fmla="*/ 0 h 349911"/>
                <a:gd name="connsiteX4" fmla="*/ 258630 w 365125"/>
                <a:gd name="connsiteY4" fmla="*/ 15214 h 349911"/>
                <a:gd name="connsiteX5" fmla="*/ 258630 w 365125"/>
                <a:gd name="connsiteY5" fmla="*/ 30427 h 349911"/>
                <a:gd name="connsiteX6" fmla="*/ 106495 w 365125"/>
                <a:gd name="connsiteY6" fmla="*/ 30427 h 349911"/>
                <a:gd name="connsiteX7" fmla="*/ 106495 w 365125"/>
                <a:gd name="connsiteY7" fmla="*/ 15214 h 349911"/>
                <a:gd name="connsiteX8" fmla="*/ 91281 w 365125"/>
                <a:gd name="connsiteY8" fmla="*/ 0 h 349911"/>
                <a:gd name="connsiteX9" fmla="*/ 76068 w 365125"/>
                <a:gd name="connsiteY9" fmla="*/ 15214 h 349911"/>
                <a:gd name="connsiteX10" fmla="*/ 76068 w 365125"/>
                <a:gd name="connsiteY10" fmla="*/ 30427 h 349911"/>
                <a:gd name="connsiteX11" fmla="*/ 45641 w 365125"/>
                <a:gd name="connsiteY11" fmla="*/ 30427 h 349911"/>
                <a:gd name="connsiteX12" fmla="*/ 0 w 365125"/>
                <a:gd name="connsiteY12" fmla="*/ 76068 h 349911"/>
                <a:gd name="connsiteX13" fmla="*/ 0 w 365125"/>
                <a:gd name="connsiteY13" fmla="*/ 304271 h 349911"/>
                <a:gd name="connsiteX14" fmla="*/ 45641 w 365125"/>
                <a:gd name="connsiteY14" fmla="*/ 349911 h 349911"/>
                <a:gd name="connsiteX15" fmla="*/ 319484 w 365125"/>
                <a:gd name="connsiteY15" fmla="*/ 349911 h 349911"/>
                <a:gd name="connsiteX16" fmla="*/ 365125 w 365125"/>
                <a:gd name="connsiteY16" fmla="*/ 304271 h 349911"/>
                <a:gd name="connsiteX17" fmla="*/ 365125 w 365125"/>
                <a:gd name="connsiteY17" fmla="*/ 76068 h 349911"/>
                <a:gd name="connsiteX18" fmla="*/ 319484 w 365125"/>
                <a:gd name="connsiteY18" fmla="*/ 30427 h 349911"/>
                <a:gd name="connsiteX19" fmla="*/ 334698 w 365125"/>
                <a:gd name="connsiteY19" fmla="*/ 304271 h 349911"/>
                <a:gd name="connsiteX20" fmla="*/ 319484 w 365125"/>
                <a:gd name="connsiteY20" fmla="*/ 319484 h 349911"/>
                <a:gd name="connsiteX21" fmla="*/ 45641 w 365125"/>
                <a:gd name="connsiteY21" fmla="*/ 319484 h 349911"/>
                <a:gd name="connsiteX22" fmla="*/ 30427 w 365125"/>
                <a:gd name="connsiteY22" fmla="*/ 304271 h 349911"/>
                <a:gd name="connsiteX23" fmla="*/ 30427 w 365125"/>
                <a:gd name="connsiteY23" fmla="*/ 136922 h 349911"/>
                <a:gd name="connsiteX24" fmla="*/ 334698 w 365125"/>
                <a:gd name="connsiteY24" fmla="*/ 136922 h 349911"/>
                <a:gd name="connsiteX25" fmla="*/ 334698 w 365125"/>
                <a:gd name="connsiteY25" fmla="*/ 304271 h 349911"/>
                <a:gd name="connsiteX26" fmla="*/ 334698 w 365125"/>
                <a:gd name="connsiteY26" fmla="*/ 106495 h 349911"/>
                <a:gd name="connsiteX27" fmla="*/ 30427 w 365125"/>
                <a:gd name="connsiteY27" fmla="*/ 106495 h 349911"/>
                <a:gd name="connsiteX28" fmla="*/ 30427 w 365125"/>
                <a:gd name="connsiteY28" fmla="*/ 76068 h 349911"/>
                <a:gd name="connsiteX29" fmla="*/ 45641 w 365125"/>
                <a:gd name="connsiteY29" fmla="*/ 60854 h 349911"/>
                <a:gd name="connsiteX30" fmla="*/ 76068 w 365125"/>
                <a:gd name="connsiteY30" fmla="*/ 60854 h 349911"/>
                <a:gd name="connsiteX31" fmla="*/ 91281 w 365125"/>
                <a:gd name="connsiteY31" fmla="*/ 76068 h 349911"/>
                <a:gd name="connsiteX32" fmla="*/ 106495 w 365125"/>
                <a:gd name="connsiteY32" fmla="*/ 60854 h 349911"/>
                <a:gd name="connsiteX33" fmla="*/ 258630 w 365125"/>
                <a:gd name="connsiteY33" fmla="*/ 60854 h 349911"/>
                <a:gd name="connsiteX34" fmla="*/ 273844 w 365125"/>
                <a:gd name="connsiteY34" fmla="*/ 76068 h 349911"/>
                <a:gd name="connsiteX35" fmla="*/ 289057 w 365125"/>
                <a:gd name="connsiteY35" fmla="*/ 60854 h 349911"/>
                <a:gd name="connsiteX36" fmla="*/ 319484 w 365125"/>
                <a:gd name="connsiteY36" fmla="*/ 60854 h 349911"/>
                <a:gd name="connsiteX37" fmla="*/ 334698 w 365125"/>
                <a:gd name="connsiteY37" fmla="*/ 76068 h 349911"/>
                <a:gd name="connsiteX38" fmla="*/ 334698 w 365125"/>
                <a:gd name="connsiteY38" fmla="*/ 106495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5125" h="349911">
                  <a:moveTo>
                    <a:pt x="319484" y="30427"/>
                  </a:moveTo>
                  <a:lnTo>
                    <a:pt x="289057" y="30427"/>
                  </a:lnTo>
                  <a:lnTo>
                    <a:pt x="289057" y="15214"/>
                  </a:lnTo>
                  <a:cubicBezTo>
                    <a:pt x="289057" y="6085"/>
                    <a:pt x="282972" y="0"/>
                    <a:pt x="273844" y="0"/>
                  </a:cubicBezTo>
                  <a:cubicBezTo>
                    <a:pt x="264716" y="0"/>
                    <a:pt x="258630" y="6085"/>
                    <a:pt x="258630" y="15214"/>
                  </a:cubicBezTo>
                  <a:lnTo>
                    <a:pt x="258630" y="30427"/>
                  </a:lnTo>
                  <a:lnTo>
                    <a:pt x="106495" y="30427"/>
                  </a:lnTo>
                  <a:lnTo>
                    <a:pt x="106495" y="15214"/>
                  </a:lnTo>
                  <a:cubicBezTo>
                    <a:pt x="106495" y="6085"/>
                    <a:pt x="100409" y="0"/>
                    <a:pt x="91281" y="0"/>
                  </a:cubicBezTo>
                  <a:cubicBezTo>
                    <a:pt x="82153" y="0"/>
                    <a:pt x="76068" y="6085"/>
                    <a:pt x="76068" y="15214"/>
                  </a:cubicBezTo>
                  <a:lnTo>
                    <a:pt x="76068" y="30427"/>
                  </a:lnTo>
                  <a:lnTo>
                    <a:pt x="45641" y="30427"/>
                  </a:lnTo>
                  <a:cubicBezTo>
                    <a:pt x="19778" y="30427"/>
                    <a:pt x="0" y="50205"/>
                    <a:pt x="0" y="76068"/>
                  </a:cubicBezTo>
                  <a:lnTo>
                    <a:pt x="0" y="304271"/>
                  </a:lnTo>
                  <a:cubicBezTo>
                    <a:pt x="0" y="330134"/>
                    <a:pt x="19778" y="349911"/>
                    <a:pt x="45641" y="349911"/>
                  </a:cubicBezTo>
                  <a:lnTo>
                    <a:pt x="319484" y="349911"/>
                  </a:lnTo>
                  <a:cubicBezTo>
                    <a:pt x="345347" y="349911"/>
                    <a:pt x="365125" y="330134"/>
                    <a:pt x="365125" y="304271"/>
                  </a:cubicBezTo>
                  <a:lnTo>
                    <a:pt x="365125" y="76068"/>
                  </a:lnTo>
                  <a:cubicBezTo>
                    <a:pt x="365125" y="50205"/>
                    <a:pt x="345347" y="30427"/>
                    <a:pt x="319484" y="30427"/>
                  </a:cubicBezTo>
                  <a:close/>
                  <a:moveTo>
                    <a:pt x="334698" y="304271"/>
                  </a:moveTo>
                  <a:cubicBezTo>
                    <a:pt x="334698" y="313399"/>
                    <a:pt x="328613" y="319484"/>
                    <a:pt x="319484" y="319484"/>
                  </a:cubicBezTo>
                  <a:lnTo>
                    <a:pt x="45641" y="319484"/>
                  </a:lnTo>
                  <a:cubicBezTo>
                    <a:pt x="36513" y="319484"/>
                    <a:pt x="30427" y="313399"/>
                    <a:pt x="30427" y="304271"/>
                  </a:cubicBezTo>
                  <a:lnTo>
                    <a:pt x="30427" y="136922"/>
                  </a:lnTo>
                  <a:lnTo>
                    <a:pt x="334698" y="136922"/>
                  </a:lnTo>
                  <a:lnTo>
                    <a:pt x="334698" y="304271"/>
                  </a:lnTo>
                  <a:close/>
                  <a:moveTo>
                    <a:pt x="334698" y="106495"/>
                  </a:moveTo>
                  <a:lnTo>
                    <a:pt x="30427" y="106495"/>
                  </a:lnTo>
                  <a:lnTo>
                    <a:pt x="30427" y="76068"/>
                  </a:lnTo>
                  <a:cubicBezTo>
                    <a:pt x="30427" y="66940"/>
                    <a:pt x="36513" y="60854"/>
                    <a:pt x="45641" y="60854"/>
                  </a:cubicBezTo>
                  <a:lnTo>
                    <a:pt x="76068" y="60854"/>
                  </a:lnTo>
                  <a:cubicBezTo>
                    <a:pt x="76068" y="69982"/>
                    <a:pt x="82153" y="76068"/>
                    <a:pt x="91281" y="76068"/>
                  </a:cubicBezTo>
                  <a:cubicBezTo>
                    <a:pt x="100409" y="76068"/>
                    <a:pt x="106495" y="69982"/>
                    <a:pt x="106495" y="60854"/>
                  </a:cubicBezTo>
                  <a:lnTo>
                    <a:pt x="258630" y="60854"/>
                  </a:lnTo>
                  <a:cubicBezTo>
                    <a:pt x="258630" y="69982"/>
                    <a:pt x="264716" y="76068"/>
                    <a:pt x="273844" y="76068"/>
                  </a:cubicBezTo>
                  <a:cubicBezTo>
                    <a:pt x="282972" y="76068"/>
                    <a:pt x="289057" y="69982"/>
                    <a:pt x="289057" y="60854"/>
                  </a:cubicBezTo>
                  <a:lnTo>
                    <a:pt x="319484" y="60854"/>
                  </a:lnTo>
                  <a:cubicBezTo>
                    <a:pt x="328613" y="60854"/>
                    <a:pt x="334698" y="66940"/>
                    <a:pt x="334698" y="76068"/>
                  </a:cubicBezTo>
                  <a:lnTo>
                    <a:pt x="334698" y="106495"/>
                  </a:ln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nvGrpSpPr>
          <p:cNvPr id="2" name="Group 1">
            <a:extLst>
              <a:ext uri="{FF2B5EF4-FFF2-40B4-BE49-F238E27FC236}">
                <a16:creationId xmlns:a16="http://schemas.microsoft.com/office/drawing/2014/main" id="{89082F6A-510F-A1F2-89F9-3292FDA2948D}"/>
              </a:ext>
            </a:extLst>
          </p:cNvPr>
          <p:cNvGrpSpPr/>
          <p:nvPr/>
        </p:nvGrpSpPr>
        <p:grpSpPr>
          <a:xfrm>
            <a:off x="5052448" y="5021403"/>
            <a:ext cx="7483370" cy="1467646"/>
            <a:chOff x="0" y="0"/>
            <a:chExt cx="8185690" cy="1605280"/>
          </a:xfrm>
        </p:grpSpPr>
        <p:sp>
          <p:nvSpPr>
            <p:cNvPr id="3" name="Rectangle 2">
              <a:extLst>
                <a:ext uri="{FF2B5EF4-FFF2-40B4-BE49-F238E27FC236}">
                  <a16:creationId xmlns:a16="http://schemas.microsoft.com/office/drawing/2014/main" id="{89C837BA-94FA-998E-9DC8-3CC943E9FC5E}"/>
                </a:ext>
              </a:extLst>
            </p:cNvPr>
            <p:cNvSpPr/>
            <p:nvPr/>
          </p:nvSpPr>
          <p:spPr>
            <a:xfrm>
              <a:off x="6673755" y="0"/>
              <a:ext cx="1511935" cy="1605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dirty="0"/>
            </a:p>
          </p:txBody>
        </p:sp>
        <p:sp>
          <p:nvSpPr>
            <p:cNvPr id="6" name="Rectangle 5">
              <a:extLst>
                <a:ext uri="{FF2B5EF4-FFF2-40B4-BE49-F238E27FC236}">
                  <a16:creationId xmlns:a16="http://schemas.microsoft.com/office/drawing/2014/main" id="{5221561D-0456-A937-2A19-69BD66ADEC5E}"/>
                </a:ext>
              </a:extLst>
            </p:cNvPr>
            <p:cNvSpPr/>
            <p:nvPr/>
          </p:nvSpPr>
          <p:spPr>
            <a:xfrm>
              <a:off x="0" y="0"/>
              <a:ext cx="6559919" cy="1605280"/>
            </a:xfrm>
            <a:prstGeom prst="rect">
              <a:avLst/>
            </a:prstGeom>
            <a:blipFill>
              <a:blip r:embed="rId3"/>
              <a:srcRect/>
              <a:stretch>
                <a:fillRect t="-80149" r="-1135" b="-92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grpSp>
      <p:sp>
        <p:nvSpPr>
          <p:cNvPr id="7" name="Rectangle 6">
            <a:extLst>
              <a:ext uri="{FF2B5EF4-FFF2-40B4-BE49-F238E27FC236}">
                <a16:creationId xmlns:a16="http://schemas.microsoft.com/office/drawing/2014/main" id="{78A92162-F588-641B-EDBA-7B9E0FC424BE}"/>
              </a:ext>
            </a:extLst>
          </p:cNvPr>
          <p:cNvSpPr/>
          <p:nvPr/>
        </p:nvSpPr>
        <p:spPr>
          <a:xfrm>
            <a:off x="0" y="5021404"/>
            <a:ext cx="4948379" cy="14676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1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Dental PPO Plan Options</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extLst>
              <p:ext uri="{D42A27DB-BD31-4B8C-83A1-F6EECF244321}">
                <p14:modId xmlns:p14="http://schemas.microsoft.com/office/powerpoint/2010/main" val="3535488587"/>
              </p:ext>
            </p:extLst>
          </p:nvPr>
        </p:nvGraphicFramePr>
        <p:xfrm>
          <a:off x="457202" y="1228572"/>
          <a:ext cx="11277596" cy="5313760"/>
        </p:xfrm>
        <a:graphic>
          <a:graphicData uri="http://schemas.openxmlformats.org/drawingml/2006/table">
            <a:tbl>
              <a:tblPr firstRow="1" bandRow="1">
                <a:tableStyleId>{3B4B98B0-60AC-42C2-AFA5-B58CD77FA1E5}</a:tableStyleId>
              </a:tblPr>
              <a:tblGrid>
                <a:gridCol w="3293752">
                  <a:extLst>
                    <a:ext uri="{9D8B030D-6E8A-4147-A177-3AD203B41FA5}">
                      <a16:colId xmlns:a16="http://schemas.microsoft.com/office/drawing/2014/main" val="20000"/>
                    </a:ext>
                  </a:extLst>
                </a:gridCol>
                <a:gridCol w="1995961">
                  <a:extLst>
                    <a:ext uri="{9D8B030D-6E8A-4147-A177-3AD203B41FA5}">
                      <a16:colId xmlns:a16="http://schemas.microsoft.com/office/drawing/2014/main" val="454559167"/>
                    </a:ext>
                  </a:extLst>
                </a:gridCol>
                <a:gridCol w="1995961">
                  <a:extLst>
                    <a:ext uri="{9D8B030D-6E8A-4147-A177-3AD203B41FA5}">
                      <a16:colId xmlns:a16="http://schemas.microsoft.com/office/drawing/2014/main" val="20002"/>
                    </a:ext>
                  </a:extLst>
                </a:gridCol>
                <a:gridCol w="1995961">
                  <a:extLst>
                    <a:ext uri="{9D8B030D-6E8A-4147-A177-3AD203B41FA5}">
                      <a16:colId xmlns:a16="http://schemas.microsoft.com/office/drawing/2014/main" val="2723038150"/>
                    </a:ext>
                  </a:extLst>
                </a:gridCol>
                <a:gridCol w="1995961">
                  <a:extLst>
                    <a:ext uri="{9D8B030D-6E8A-4147-A177-3AD203B41FA5}">
                      <a16:colId xmlns:a16="http://schemas.microsoft.com/office/drawing/2014/main" val="3459571117"/>
                    </a:ext>
                  </a:extLst>
                </a:gridCol>
              </a:tblGrid>
              <a:tr h="410020">
                <a:tc>
                  <a:txBody>
                    <a:bodyPr/>
                    <a:lstStyle/>
                    <a:p>
                      <a:pPr algn="l"/>
                      <a:r>
                        <a:rPr lang="en-US" sz="1600" b="1" dirty="0" err="1">
                          <a:solidFill>
                            <a:schemeClr val="accent1"/>
                          </a:solidFill>
                          <a:latin typeface="+mn-lt"/>
                        </a:rPr>
                        <a:t>DentalGuard</a:t>
                      </a:r>
                      <a:r>
                        <a:rPr lang="en-US" sz="1600" b="1" dirty="0">
                          <a:solidFill>
                            <a:schemeClr val="accent1"/>
                          </a:solidFill>
                          <a:latin typeface="+mn-lt"/>
                        </a:rPr>
                        <a:t> Preferred </a:t>
                      </a:r>
                      <a:r>
                        <a:rPr lang="en-US" sz="1600" b="1" baseline="0" dirty="0">
                          <a:solidFill>
                            <a:schemeClr val="accent1"/>
                          </a:solidFill>
                          <a:latin typeface="+mn-lt"/>
                        </a:rPr>
                        <a:t>Network</a:t>
                      </a:r>
                      <a:endParaRPr lang="en-US" sz="1600" b="1" dirty="0">
                        <a:solidFill>
                          <a:schemeClr val="accent1"/>
                        </a:solidFill>
                        <a:latin typeface="+mn-lt"/>
                      </a:endParaRPr>
                    </a:p>
                  </a:txBody>
                  <a:tcPr marL="63069" marR="63069"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Option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Low Plan</a:t>
                      </a:r>
                    </a:p>
                  </a:txBody>
                  <a:tcPr marL="63069" marR="63069" anchor="b"/>
                </a:tc>
                <a:tc hMerge="1">
                  <a:txBody>
                    <a:bodyPr/>
                    <a:lstStyle/>
                    <a:p>
                      <a:pPr algn="ctr"/>
                      <a:endParaRPr lang="en-US" b="0">
                        <a:solidFill>
                          <a:schemeClr val="accent1"/>
                        </a:solidFill>
                        <a:latin typeface="+mj-lt"/>
                      </a:endParaRPr>
                    </a:p>
                  </a:txBody>
                  <a:tcPr marL="63069" marR="63069" anchor="b"/>
                </a:tc>
                <a:tc gridSpan="2">
                  <a:txBody>
                    <a:bodyPr/>
                    <a:lstStyle/>
                    <a:p>
                      <a:pPr algn="ctr"/>
                      <a:r>
                        <a:rPr lang="en-US" sz="1600" b="1" dirty="0">
                          <a:solidFill>
                            <a:schemeClr val="tx1"/>
                          </a:solidFill>
                          <a:latin typeface="+mn-lt"/>
                        </a:rPr>
                        <a:t>Option 2: </a:t>
                      </a:r>
                    </a:p>
                    <a:p>
                      <a:pPr algn="ctr"/>
                      <a:r>
                        <a:rPr lang="en-US" sz="1600" b="1" dirty="0">
                          <a:solidFill>
                            <a:schemeClr val="tx1"/>
                          </a:solidFill>
                          <a:latin typeface="+mn-lt"/>
                        </a:rPr>
                        <a:t>High Plan</a:t>
                      </a:r>
                    </a:p>
                  </a:txBody>
                  <a:tcPr marL="63069" marR="63069" anchor="b"/>
                </a:tc>
                <a:tc hMerge="1">
                  <a:txBody>
                    <a:bodyPr/>
                    <a:lstStyle/>
                    <a:p>
                      <a:endParaRPr lang="en-US"/>
                    </a:p>
                  </a:txBody>
                  <a:tcPr/>
                </a:tc>
                <a:extLst>
                  <a:ext uri="{0D108BD9-81ED-4DB2-BD59-A6C34878D82A}">
                    <a16:rowId xmlns:a16="http://schemas.microsoft.com/office/drawing/2014/main" val="10000"/>
                  </a:ext>
                </a:extLst>
              </a:tr>
              <a:tr h="376000">
                <a:tc>
                  <a:txBody>
                    <a:bodyPr/>
                    <a:lstStyle/>
                    <a:p>
                      <a:pPr algn="l"/>
                      <a:r>
                        <a:rPr lang="en-US" sz="1600" b="1" kern="1200" baseline="0">
                          <a:solidFill>
                            <a:schemeClr val="tx1"/>
                          </a:solidFill>
                          <a:latin typeface="+mn-lt"/>
                        </a:rPr>
                        <a:t>Calendar Year Deductible</a:t>
                      </a:r>
                      <a:endParaRPr lang="en-US" sz="1600" b="1" kern="1200" baseline="0">
                        <a:solidFill>
                          <a:schemeClr val="tx1"/>
                        </a:solidFill>
                        <a:latin typeface="+mn-lt"/>
                        <a:ea typeface="+mn-ea"/>
                        <a:cs typeface="+mn-cs"/>
                      </a:endParaRPr>
                    </a:p>
                  </a:txBody>
                  <a:tcPr marL="63069" marR="63069"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a:solidFill>
                            <a:schemeClr val="tx1"/>
                          </a:solidFill>
                          <a:latin typeface="+mn-lt"/>
                        </a:rPr>
                        <a:t>In-Network</a:t>
                      </a:r>
                      <a:endParaRPr lang="en-US" sz="16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mn-lt"/>
                        </a:rPr>
                        <a:t>Out-of-Network</a:t>
                      </a:r>
                      <a:endParaRPr lang="en-US" sz="1600" b="1" dirty="0">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a:solidFill>
                            <a:schemeClr val="tx1"/>
                          </a:solidFill>
                          <a:latin typeface="+mn-lt"/>
                        </a:rPr>
                        <a:t>In-Network</a:t>
                      </a:r>
                      <a:endParaRPr lang="en-US" sz="16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a:solidFill>
                            <a:schemeClr val="tx1"/>
                          </a:solidFill>
                          <a:latin typeface="+mn-lt"/>
                        </a:rPr>
                        <a:t>Out-of-Network</a:t>
                      </a:r>
                      <a:endParaRPr lang="en-US" sz="16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24602">
                <a:tc>
                  <a:txBody>
                    <a:bodyPr/>
                    <a:lstStyle/>
                    <a:p>
                      <a:pPr algn="l" fontAlgn="ctr"/>
                      <a:r>
                        <a:rPr lang="en-US" sz="1600" b="1" u="none" strike="noStrike" dirty="0">
                          <a:solidFill>
                            <a:schemeClr val="tx1"/>
                          </a:solidFill>
                          <a:latin typeface="+mn-lt"/>
                        </a:rPr>
                        <a:t>   </a:t>
                      </a:r>
                      <a:r>
                        <a:rPr lang="en-US" sz="1600" b="0" u="none" strike="noStrike" dirty="0">
                          <a:solidFill>
                            <a:schemeClr val="tx1"/>
                          </a:solidFill>
                          <a:latin typeface="+mn-lt"/>
                        </a:rPr>
                        <a:t>Individual</a:t>
                      </a:r>
                    </a:p>
                    <a:p>
                      <a:pPr algn="l" fontAlgn="ctr"/>
                      <a:r>
                        <a:rPr lang="en-US" sz="1600" b="0" u="none" strike="noStrike" dirty="0">
                          <a:solidFill>
                            <a:schemeClr val="tx1"/>
                          </a:solidFill>
                          <a:latin typeface="+mn-lt"/>
                        </a:rPr>
                        <a:t>   Family Limit</a:t>
                      </a:r>
                    </a:p>
                    <a:p>
                      <a:pPr algn="l" fontAlgn="ctr"/>
                      <a:r>
                        <a:rPr lang="en-US" sz="1600" b="0" u="none" strike="noStrike" dirty="0">
                          <a:solidFill>
                            <a:schemeClr val="tx1"/>
                          </a:solidFill>
                          <a:latin typeface="+mn-lt"/>
                        </a:rPr>
                        <a:t>   Waived for</a:t>
                      </a:r>
                      <a:endParaRPr lang="en-US" sz="1600" b="0" i="0" u="none" strike="noStrike" dirty="0">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3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Preventive</a:t>
                      </a:r>
                      <a:endParaRPr kumimoji="0" lang="en-US" sz="1600" b="0" i="0" u="none" strike="noStrike" kern="1200" cap="none" spc="0" normalizeH="0" baseline="0" noProof="0" dirty="0">
                        <a:ln>
                          <a:noFill/>
                        </a:ln>
                        <a:solidFill>
                          <a:schemeClr val="tx1"/>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3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Preventive</a:t>
                      </a:r>
                      <a:endParaRPr kumimoji="0" lang="en-US" sz="1600" b="0" i="0" u="none" strike="noStrike" kern="1200" cap="none" spc="0" normalizeH="0" baseline="0" noProof="0" dirty="0">
                        <a:ln>
                          <a:noFill/>
                        </a:ln>
                        <a:solidFill>
                          <a:schemeClr val="tx1"/>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30061">
                <a:tc>
                  <a:txBody>
                    <a:bodyPr/>
                    <a:lstStyle/>
                    <a:p>
                      <a:pPr algn="l"/>
                      <a:r>
                        <a:rPr lang="en-US" sz="1600" b="1" kern="1200" baseline="0" dirty="0">
                          <a:solidFill>
                            <a:schemeClr val="tx1"/>
                          </a:solidFill>
                          <a:latin typeface="+mn-lt"/>
                        </a:rPr>
                        <a:t>Co-Insurance</a:t>
                      </a:r>
                    </a:p>
                    <a:p>
                      <a:pPr algn="l"/>
                      <a:r>
                        <a:rPr lang="en-US" sz="1600" b="0" kern="1200" baseline="0" dirty="0">
                          <a:solidFill>
                            <a:schemeClr val="tx1"/>
                          </a:solidFill>
                          <a:latin typeface="+mn-lt"/>
                        </a:rPr>
                        <a:t>   Preventive Care (e.g., cleanings)</a:t>
                      </a:r>
                    </a:p>
                    <a:p>
                      <a:pPr algn="l"/>
                      <a:r>
                        <a:rPr lang="en-US" sz="1600" b="0" kern="1200" baseline="0" dirty="0">
                          <a:solidFill>
                            <a:schemeClr val="tx1"/>
                          </a:solidFill>
                          <a:latin typeface="+mn-lt"/>
                        </a:rPr>
                        <a:t>   Basic Care (e.g., fillings)</a:t>
                      </a:r>
                    </a:p>
                    <a:p>
                      <a:pPr algn="l"/>
                      <a:r>
                        <a:rPr lang="en-US" sz="1600" b="0" kern="1200" baseline="0" dirty="0">
                          <a:solidFill>
                            <a:schemeClr val="tx1"/>
                          </a:solidFill>
                          <a:latin typeface="+mn-lt"/>
                        </a:rPr>
                        <a:t>   Major Care (e.g., crowns, dentures)</a:t>
                      </a:r>
                    </a:p>
                    <a:p>
                      <a:pPr algn="l"/>
                      <a:r>
                        <a:rPr lang="en-US" sz="1600" b="0" kern="1200" baseline="0" dirty="0">
                          <a:solidFill>
                            <a:schemeClr val="tx1"/>
                          </a:solidFill>
                          <a:latin typeface="+mn-lt"/>
                        </a:rPr>
                        <a:t>   Orthodontia </a:t>
                      </a:r>
                      <a:endParaRPr lang="en-US" sz="1600" b="0" kern="1200" baseline="0" dirty="0">
                        <a:solidFill>
                          <a:schemeClr val="tx1"/>
                        </a:solidFill>
                        <a:latin typeface="+mn-lt"/>
                        <a:ea typeface="+mn-ea"/>
                        <a:cs typeface="+mn-cs"/>
                      </a:endParaRPr>
                    </a:p>
                    <a:p>
                      <a:pPr algn="l"/>
                      <a:endParaRPr lang="en-US" sz="1600" b="1" kern="1200" baseline="0" dirty="0">
                        <a:solidFill>
                          <a:schemeClr val="tx1"/>
                        </a:solidFill>
                        <a:latin typeface="+mn-lt"/>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50%</a:t>
                      </a:r>
                    </a:p>
                  </a:txBody>
                  <a:tcPr marL="63069" marR="6306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2877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kern="1200" baseline="0">
                          <a:solidFill>
                            <a:schemeClr val="tx1"/>
                          </a:solidFill>
                          <a:latin typeface="+mn-lt"/>
                        </a:rPr>
                        <a:t>Annual Maximum Benefit</a:t>
                      </a:r>
                      <a:endParaRPr lang="en-US" sz="1600" b="1" kern="1200" baseline="0">
                        <a:solidFill>
                          <a:schemeClr val="tx1"/>
                        </a:solidFill>
                        <a:latin typeface="+mn-lt"/>
                        <a:ea typeface="+mn-ea"/>
                        <a:cs typeface="+mn-cs"/>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dirty="0">
                          <a:solidFill>
                            <a:schemeClr val="tx1"/>
                          </a:solidFill>
                          <a:latin typeface="+mn-lt"/>
                        </a:rPr>
                        <a:t>$1,000</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u="none" strike="noStrike" dirty="0">
                          <a:solidFill>
                            <a:schemeClr val="tx1"/>
                          </a:solidFill>
                          <a:latin typeface="+mn-lt"/>
                        </a:rPr>
                        <a:t>$2,000</a:t>
                      </a:r>
                      <a:endParaRPr lang="en-US" sz="1600" dirty="0">
                        <a:solidFill>
                          <a:schemeClr val="tx1"/>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41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kern="1200" baseline="0">
                          <a:solidFill>
                            <a:schemeClr val="tx1"/>
                          </a:solidFill>
                          <a:latin typeface="+mn-lt"/>
                        </a:rPr>
                        <a:t>Lifetime Orthodontia Maximum</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tx1"/>
                          </a:solidFill>
                          <a:latin typeface="+mn-lt"/>
                          <a:cs typeface="Effra" panose="020B0603020203020204" pitchFamily="34" charset="0"/>
                        </a:rPr>
                        <a:t>(Children)</a:t>
                      </a:r>
                      <a:endParaRPr lang="en-US" sz="16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u="none" strike="noStrike" dirty="0">
                          <a:solidFill>
                            <a:schemeClr val="tx1"/>
                          </a:solidFill>
                          <a:latin typeface="+mn-lt"/>
                        </a:rPr>
                        <a:t>$500</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u="none" strike="noStrike" dirty="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u="none" strike="noStrike" dirty="0">
                          <a:solidFill>
                            <a:schemeClr val="tx1"/>
                          </a:solidFill>
                          <a:latin typeface="+mn-lt"/>
                        </a:rPr>
                        <a:t>$2,000</a:t>
                      </a: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u="none" strike="noStrike" dirty="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103830"/>
                  </a:ext>
                </a:extLst>
              </a:tr>
              <a:tr h="4441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u="none" strike="noStrike">
                          <a:solidFill>
                            <a:schemeClr val="tx1"/>
                          </a:solidFill>
                          <a:latin typeface="+mn-lt"/>
                        </a:rPr>
                        <a:t>Dependent Age </a:t>
                      </a:r>
                      <a:br>
                        <a:rPr lang="en-US" sz="1600" b="1" u="none" strike="noStrike">
                          <a:solidFill>
                            <a:schemeClr val="tx1"/>
                          </a:solidFill>
                          <a:latin typeface="+mn-lt"/>
                        </a:rPr>
                      </a:br>
                      <a:r>
                        <a:rPr lang="en-US" sz="1600" b="0" u="none" strike="noStrike">
                          <a:solidFill>
                            <a:schemeClr val="tx1"/>
                          </a:solidFill>
                          <a:latin typeface="+mn-lt"/>
                        </a:rPr>
                        <a:t>(Non-Student/Student)</a:t>
                      </a:r>
                      <a:endParaRPr lang="en-US" sz="16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1600" u="none" strike="noStrike" kern="1200" dirty="0">
                          <a:solidFill>
                            <a:schemeClr val="tx1"/>
                          </a:solidFill>
                          <a:latin typeface="+mn-lt"/>
                        </a:rPr>
                        <a:t>To age 26</a:t>
                      </a:r>
                      <a:endParaRPr lang="en-US" sz="1600" dirty="0">
                        <a:solidFill>
                          <a:schemeClr val="tx1"/>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en-US" sz="1200" dirty="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1600" u="none" strike="noStrike" kern="1200" dirty="0">
                          <a:solidFill>
                            <a:schemeClr val="tx1"/>
                          </a:solidFill>
                          <a:latin typeface="+mn-lt"/>
                        </a:rPr>
                        <a:t>To age 26</a:t>
                      </a:r>
                      <a:endParaRPr lang="en-US" sz="1600" dirty="0">
                        <a:solidFill>
                          <a:schemeClr val="tx1"/>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dirty="0"/>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8" name="Footer Placeholder 4">
            <a:extLst>
              <a:ext uri="{FF2B5EF4-FFF2-40B4-BE49-F238E27FC236}">
                <a16:creationId xmlns:a16="http://schemas.microsoft.com/office/drawing/2014/main" id="{899FBB51-8573-1CE4-1331-2B74D7917B0C}"/>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pic>
        <p:nvPicPr>
          <p:cNvPr id="3" name="Picture 2" descr="A blue and black logo&#10;&#10;Description automatically generated">
            <a:extLst>
              <a:ext uri="{FF2B5EF4-FFF2-40B4-BE49-F238E27FC236}">
                <a16:creationId xmlns:a16="http://schemas.microsoft.com/office/drawing/2014/main" id="{A45189C7-DDFD-494E-8D09-E12329D05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725" y="630286"/>
            <a:ext cx="2124075" cy="407670"/>
          </a:xfrm>
          <a:prstGeom prst="rect">
            <a:avLst/>
          </a:prstGeom>
        </p:spPr>
      </p:pic>
    </p:spTree>
    <p:extLst>
      <p:ext uri="{BB962C8B-B14F-4D97-AF65-F5344CB8AC3E}">
        <p14:creationId xmlns:p14="http://schemas.microsoft.com/office/powerpoint/2010/main" val="1321621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8A91B8-2ABF-0A4B-A40E-0FCCF1F2D2C7}"/>
              </a:ext>
            </a:extLst>
          </p:cNvPr>
          <p:cNvSpPr/>
          <p:nvPr/>
        </p:nvSpPr>
        <p:spPr>
          <a:xfrm>
            <a:off x="-177421" y="2773287"/>
            <a:ext cx="12828895" cy="2135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3" name="Slide Number Placeholder 12">
            <a:extLst>
              <a:ext uri="{FF2B5EF4-FFF2-40B4-BE49-F238E27FC236}">
                <a16:creationId xmlns:a16="http://schemas.microsoft.com/office/drawing/2014/main" id="{02512DC2-D1B6-F74A-B1C0-C434F4849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ext Placeholder 6">
            <a:extLst>
              <a:ext uri="{FF2B5EF4-FFF2-40B4-BE49-F238E27FC236}">
                <a16:creationId xmlns:a16="http://schemas.microsoft.com/office/drawing/2014/main" id="{69630A45-E7C4-EA46-A2C5-97FAC415EF76}"/>
              </a:ext>
            </a:extLst>
          </p:cNvPr>
          <p:cNvSpPr>
            <a:spLocks noGrp="1"/>
          </p:cNvSpPr>
          <p:nvPr>
            <p:ph type="body" sz="quarter" idx="14"/>
          </p:nvPr>
        </p:nvSpPr>
        <p:spPr/>
        <p:txBody>
          <a:bodyPr>
            <a:noAutofit/>
          </a:bodyPr>
          <a:lstStyle/>
          <a:p>
            <a:r>
              <a:rPr lang="en-US" sz="800"/>
              <a:t>1 For illustrative purposed only. Covered benefits and benefit amounts may vary by employer-sponsored plan. See your plan for specific coverage amounts. 2 If a plan has a different annual maximum for PPO benefits vs non-PPO benefits, ($1500 PPO/$1,000 non-PPO for example) the non-PPO maximum determines the Maximum Rollover plan. </a:t>
            </a:r>
          </a:p>
        </p:txBody>
      </p:sp>
      <p:sp>
        <p:nvSpPr>
          <p:cNvPr id="2" name="Title 1">
            <a:extLst>
              <a:ext uri="{FF2B5EF4-FFF2-40B4-BE49-F238E27FC236}">
                <a16:creationId xmlns:a16="http://schemas.microsoft.com/office/drawing/2014/main" id="{C94D0958-689E-AC44-B4FC-C867873FE59B}"/>
              </a:ext>
            </a:extLst>
          </p:cNvPr>
          <p:cNvSpPr>
            <a:spLocks noGrp="1"/>
          </p:cNvSpPr>
          <p:nvPr>
            <p:ph type="title"/>
          </p:nvPr>
        </p:nvSpPr>
        <p:spPr>
          <a:xfrm>
            <a:off x="838200" y="-208229"/>
            <a:ext cx="10515600" cy="1898918"/>
          </a:xfrm>
        </p:spPr>
        <p:txBody>
          <a:bodyPr/>
          <a:lstStyle/>
          <a:p>
            <a:r>
              <a:rPr lang="en-US" dirty="0"/>
              <a:t>Get the ‘Maximum’ from Your Dental Benefits</a:t>
            </a:r>
            <a:endParaRPr lang="en-GB" dirty="0"/>
          </a:p>
        </p:txBody>
      </p:sp>
      <p:sp>
        <p:nvSpPr>
          <p:cNvPr id="6" name="Text Placeholder 5">
            <a:extLst>
              <a:ext uri="{FF2B5EF4-FFF2-40B4-BE49-F238E27FC236}">
                <a16:creationId xmlns:a16="http://schemas.microsoft.com/office/drawing/2014/main" id="{1238F269-60B9-3547-B7F2-832FC6B9EE30}"/>
              </a:ext>
            </a:extLst>
          </p:cNvPr>
          <p:cNvSpPr>
            <a:spLocks noGrp="1"/>
          </p:cNvSpPr>
          <p:nvPr>
            <p:ph type="body" sz="quarter" idx="13"/>
          </p:nvPr>
        </p:nvSpPr>
        <p:spPr/>
        <p:txBody>
          <a:bodyPr/>
          <a:lstStyle/>
          <a:p>
            <a:r>
              <a:rPr lang="en-US"/>
              <a:t>Here is an example of how the Maximum Rollover feature works</a:t>
            </a:r>
            <a:r>
              <a:rPr lang="en-US" baseline="30000"/>
              <a:t>1</a:t>
            </a:r>
          </a:p>
        </p:txBody>
      </p:sp>
      <p:sp>
        <p:nvSpPr>
          <p:cNvPr id="3" name="Content Placeholder 2">
            <a:extLst>
              <a:ext uri="{FF2B5EF4-FFF2-40B4-BE49-F238E27FC236}">
                <a16:creationId xmlns:a16="http://schemas.microsoft.com/office/drawing/2014/main" id="{A854D852-D220-834B-A2FE-23E6B363A7E6}"/>
              </a:ext>
            </a:extLst>
          </p:cNvPr>
          <p:cNvSpPr>
            <a:spLocks noGrp="1"/>
          </p:cNvSpPr>
          <p:nvPr>
            <p:ph idx="1"/>
          </p:nvPr>
        </p:nvSpPr>
        <p:spPr>
          <a:xfrm>
            <a:off x="457200" y="1368692"/>
            <a:ext cx="11277600" cy="4389120"/>
          </a:xfrm>
        </p:spPr>
        <p:txBody>
          <a:bodyPr>
            <a:normAutofit/>
          </a:bodyPr>
          <a:lstStyle/>
          <a:p>
            <a:pPr lvl="2">
              <a:buFont typeface="Arial" panose="020B0604020202020204" pitchFamily="34" charset="0"/>
              <a:buChar char="•"/>
            </a:pPr>
            <a:r>
              <a:rPr lang="en-US" sz="1600" dirty="0"/>
              <a:t>Guardian rolls over a portion of your unused annual maximum into your Maximum Rollover Account (MRA)</a:t>
            </a:r>
          </a:p>
          <a:p>
            <a:pPr lvl="2">
              <a:buFont typeface="Arial" panose="020B0604020202020204" pitchFamily="34" charset="0"/>
              <a:buChar char="•"/>
            </a:pPr>
            <a:r>
              <a:rPr lang="en-US" sz="1600" dirty="0"/>
              <a:t>To qualify you must have one visit with a paid claim and must not have exceeded the paid claims threshold </a:t>
            </a:r>
          </a:p>
          <a:p>
            <a:pPr lvl="2">
              <a:buFont typeface="Arial" panose="020B0604020202020204" pitchFamily="34" charset="0"/>
              <a:buChar char="•"/>
            </a:pPr>
            <a:r>
              <a:rPr lang="en-US" sz="1600" dirty="0"/>
              <a:t>Your MRA may not exceed the MRA limit. </a:t>
            </a:r>
          </a:p>
          <a:p>
            <a:endParaRPr lang="en-GB" sz="1400" dirty="0"/>
          </a:p>
        </p:txBody>
      </p:sp>
      <p:graphicFrame>
        <p:nvGraphicFramePr>
          <p:cNvPr id="8" name="Content Placeholder 9">
            <a:extLst>
              <a:ext uri="{FF2B5EF4-FFF2-40B4-BE49-F238E27FC236}">
                <a16:creationId xmlns:a16="http://schemas.microsoft.com/office/drawing/2014/main" id="{A2740A19-BF82-314C-9E08-01F0033C7F67}"/>
              </a:ext>
            </a:extLst>
          </p:cNvPr>
          <p:cNvGraphicFramePr>
            <a:graphicFrameLocks/>
          </p:cNvGraphicFramePr>
          <p:nvPr/>
        </p:nvGraphicFramePr>
        <p:xfrm>
          <a:off x="894483" y="2850979"/>
          <a:ext cx="11277600" cy="2120981"/>
        </p:xfrm>
        <a:graphic>
          <a:graphicData uri="http://schemas.openxmlformats.org/drawingml/2006/table">
            <a:tbl>
              <a:tblPr firstRow="1" bandRow="1">
                <a:tableStyleId>{5C22544A-7EE6-4342-B048-85BDC9FD1C3A}</a:tableStyleId>
              </a:tblPr>
              <a:tblGrid>
                <a:gridCol w="2040967">
                  <a:extLst>
                    <a:ext uri="{9D8B030D-6E8A-4147-A177-3AD203B41FA5}">
                      <a16:colId xmlns:a16="http://schemas.microsoft.com/office/drawing/2014/main" val="20000"/>
                    </a:ext>
                  </a:extLst>
                </a:gridCol>
                <a:gridCol w="2125305">
                  <a:extLst>
                    <a:ext uri="{9D8B030D-6E8A-4147-A177-3AD203B41FA5}">
                      <a16:colId xmlns:a16="http://schemas.microsoft.com/office/drawing/2014/main" val="3290644402"/>
                    </a:ext>
                  </a:extLst>
                </a:gridCol>
                <a:gridCol w="2108438">
                  <a:extLst>
                    <a:ext uri="{9D8B030D-6E8A-4147-A177-3AD203B41FA5}">
                      <a16:colId xmlns:a16="http://schemas.microsoft.com/office/drawing/2014/main" val="20001"/>
                    </a:ext>
                  </a:extLst>
                </a:gridCol>
                <a:gridCol w="274737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tblGrid>
              <a:tr h="150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solidFill>
                        </a:rPr>
                        <a:t>Plan Annual Maximum</a:t>
                      </a:r>
                      <a:r>
                        <a:rPr lang="en-US" sz="1600" b="0" baseline="30000" dirty="0">
                          <a:solidFill>
                            <a:schemeClr val="accent2"/>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solidFill>
                        </a:rPr>
                        <a:t>Threshold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rPr>
                        <a:t>Maximum </a:t>
                      </a:r>
                      <a:br>
                        <a:rPr lang="en-US" sz="1600" dirty="0">
                          <a:solidFill>
                            <a:schemeClr val="accent2"/>
                          </a:solidFill>
                        </a:rPr>
                      </a:br>
                      <a:r>
                        <a:rPr lang="en-US" sz="1600" dirty="0">
                          <a:solidFill>
                            <a:schemeClr val="accent2"/>
                          </a:solidFill>
                        </a:rPr>
                        <a:t>Rollover Amount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rPr>
                        <a:t>In-Network Only </a:t>
                      </a:r>
                      <a:br>
                        <a:rPr lang="en-US" sz="1600" dirty="0">
                          <a:solidFill>
                            <a:schemeClr val="accent2"/>
                          </a:solidFill>
                        </a:rPr>
                      </a:br>
                      <a:r>
                        <a:rPr lang="en-US" sz="1600" dirty="0">
                          <a:solidFill>
                            <a:schemeClr val="accent2"/>
                          </a:solidFill>
                        </a:rPr>
                        <a:t>Rollover Amount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rPr>
                        <a:t>Maximum Rollover Account Limit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30905"/>
                  </a:ext>
                </a:extLst>
              </a:tr>
              <a:tr h="124818">
                <a:tc>
                  <a:txBody>
                    <a:bodyPr/>
                    <a:lstStyle/>
                    <a:p>
                      <a:pPr algn="l"/>
                      <a:r>
                        <a:rPr lang="en-US" sz="1400" b="0" i="0" dirty="0">
                          <a:solidFill>
                            <a:schemeClr val="tx1"/>
                          </a:solidFill>
                          <a:latin typeface="Effra" panose="020B0603020203020204" pitchFamily="34" charset="0"/>
                          <a:cs typeface="Effra" panose="020B0603020203020204" pitchFamily="34" charset="0"/>
                        </a:rPr>
                        <a:t>$1,000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$250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$350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l"/>
                      <a:r>
                        <a:rPr lang="en-US" sz="1400" b="0" i="0" dirty="0">
                          <a:solidFill>
                            <a:schemeClr val="tx1"/>
                          </a:solidFill>
                          <a:latin typeface="Effra" panose="020B0603020203020204" pitchFamily="34" charset="0"/>
                          <a:cs typeface="Effra" panose="020B0603020203020204" pitchFamily="34" charset="0"/>
                        </a:rPr>
                        <a:t>$2,000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$800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$400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Effra" panose="020B0603020203020204" pitchFamily="34" charset="0"/>
                          <a:ea typeface="+mn-ea"/>
                          <a:cs typeface="Effra" panose="020B0603020203020204" pitchFamily="34" charset="0"/>
                        </a:rPr>
                        <a:t>$1,500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204966"/>
                  </a:ext>
                </a:extLst>
              </a:tr>
              <a:tr h="932261">
                <a:tc>
                  <a:txBody>
                    <a:bodyPr/>
                    <a:lstStyle/>
                    <a:p>
                      <a:pPr algn="l"/>
                      <a:r>
                        <a:rPr lang="en-US" sz="1200" b="0" dirty="0">
                          <a:solidFill>
                            <a:schemeClr val="tx1"/>
                          </a:solidFill>
                        </a:rPr>
                        <a:t>Maximum Claims Reimbursements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dirty="0">
                          <a:solidFill>
                            <a:schemeClr val="tx1"/>
                          </a:solidFill>
                        </a:rPr>
                        <a:t>Claims amount </a:t>
                      </a:r>
                      <a:br>
                        <a:rPr lang="en-US" sz="1200" b="0" dirty="0">
                          <a:solidFill>
                            <a:schemeClr val="tx1"/>
                          </a:solidFill>
                        </a:rPr>
                      </a:br>
                      <a:r>
                        <a:rPr lang="en-US" sz="1200" b="0" dirty="0">
                          <a:solidFill>
                            <a:schemeClr val="tx1"/>
                          </a:solidFill>
                        </a:rPr>
                        <a:t>that determines </a:t>
                      </a:r>
                      <a:br>
                        <a:rPr lang="en-US" sz="1200" b="0" dirty="0">
                          <a:solidFill>
                            <a:schemeClr val="tx1"/>
                          </a:solidFill>
                        </a:rPr>
                      </a:br>
                      <a:r>
                        <a:rPr lang="en-US" sz="1200" b="0" dirty="0">
                          <a:solidFill>
                            <a:schemeClr val="tx1"/>
                          </a:solidFill>
                        </a:rPr>
                        <a:t>rollover eligibility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dirty="0">
                          <a:solidFill>
                            <a:schemeClr val="tx1"/>
                          </a:solidFill>
                        </a:rPr>
                        <a:t>Additional dollars added </a:t>
                      </a:r>
                      <a:br>
                        <a:rPr lang="en-US" sz="1200" b="0" dirty="0">
                          <a:solidFill>
                            <a:schemeClr val="tx1"/>
                          </a:solidFill>
                        </a:rPr>
                      </a:br>
                      <a:r>
                        <a:rPr lang="en-US" sz="1200" b="0" dirty="0">
                          <a:solidFill>
                            <a:schemeClr val="tx1"/>
                          </a:solidFill>
                        </a:rPr>
                        <a:t>to Plan Annual Maximum </a:t>
                      </a:r>
                      <a:br>
                        <a:rPr lang="en-US" sz="1200" b="0" dirty="0">
                          <a:solidFill>
                            <a:schemeClr val="tx1"/>
                          </a:solidFill>
                        </a:rPr>
                      </a:br>
                      <a:r>
                        <a:rPr lang="en-US" sz="1200" b="0" dirty="0">
                          <a:solidFill>
                            <a:schemeClr val="tx1"/>
                          </a:solidFill>
                        </a:rPr>
                        <a:t>for future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dirty="0">
                          <a:solidFill>
                            <a:schemeClr val="tx1"/>
                          </a:solidFill>
                        </a:rPr>
                        <a:t>Additional dollars added to Plan </a:t>
                      </a:r>
                      <a:br>
                        <a:rPr lang="en-US" sz="1200" b="0" dirty="0">
                          <a:solidFill>
                            <a:schemeClr val="tx1"/>
                          </a:solidFill>
                        </a:rPr>
                      </a:br>
                      <a:r>
                        <a:rPr lang="en-US" sz="1200" b="0" dirty="0">
                          <a:solidFill>
                            <a:schemeClr val="tx1"/>
                          </a:solidFill>
                        </a:rPr>
                        <a:t>Annual Maximum for future years </a:t>
                      </a:r>
                      <a:br>
                        <a:rPr lang="en-US" sz="1200" b="0" dirty="0">
                          <a:solidFill>
                            <a:schemeClr val="tx1"/>
                          </a:solidFill>
                        </a:rPr>
                      </a:br>
                      <a:r>
                        <a:rPr lang="en-US" sz="1200" b="0" dirty="0">
                          <a:solidFill>
                            <a:schemeClr val="tx1"/>
                          </a:solidFill>
                        </a:rPr>
                        <a:t>if only In-Network providers were </a:t>
                      </a:r>
                      <a:br>
                        <a:rPr lang="en-US" sz="1200" b="0" dirty="0">
                          <a:solidFill>
                            <a:schemeClr val="tx1"/>
                          </a:solidFill>
                        </a:rPr>
                      </a:br>
                      <a:r>
                        <a:rPr lang="en-US" sz="1200" b="0" dirty="0">
                          <a:solidFill>
                            <a:schemeClr val="tx1"/>
                          </a:solidFill>
                        </a:rPr>
                        <a:t>used during the benefit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dirty="0">
                          <a:solidFill>
                            <a:schemeClr val="tx1"/>
                          </a:solidFill>
                        </a:rPr>
                        <a:t>Plan Annual Maximum plus Maximum Rollover cannot exceed $2,000 ( Low Plan ), $3,500 (High Plan) in total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1" name="Freeform 50">
            <a:extLst>
              <a:ext uri="{FF2B5EF4-FFF2-40B4-BE49-F238E27FC236}">
                <a16:creationId xmlns:a16="http://schemas.microsoft.com/office/drawing/2014/main" id="{E7665894-0F0E-2B4D-8C88-7D9694FB48B2}"/>
              </a:ext>
            </a:extLst>
          </p:cNvPr>
          <p:cNvSpPr/>
          <p:nvPr/>
        </p:nvSpPr>
        <p:spPr>
          <a:xfrm>
            <a:off x="1099" y="5308131"/>
            <a:ext cx="12190901" cy="496007"/>
          </a:xfrm>
          <a:custGeom>
            <a:avLst/>
            <a:gdLst>
              <a:gd name="connsiteX0" fmla="*/ 0 w 11313206"/>
              <a:gd name="connsiteY0" fmla="*/ 26149 h 601892"/>
              <a:gd name="connsiteX1" fmla="*/ 1303866 w 11313206"/>
              <a:gd name="connsiteY1" fmla="*/ 601882 h 601892"/>
              <a:gd name="connsiteX2" fmla="*/ 2607733 w 11313206"/>
              <a:gd name="connsiteY2" fmla="*/ 43082 h 601892"/>
              <a:gd name="connsiteX3" fmla="*/ 3903133 w 11313206"/>
              <a:gd name="connsiteY3" fmla="*/ 593415 h 601892"/>
              <a:gd name="connsiteX4" fmla="*/ 5198533 w 11313206"/>
              <a:gd name="connsiteY4" fmla="*/ 34615 h 601892"/>
              <a:gd name="connsiteX5" fmla="*/ 6485466 w 11313206"/>
              <a:gd name="connsiteY5" fmla="*/ 584949 h 601892"/>
              <a:gd name="connsiteX6" fmla="*/ 7806266 w 11313206"/>
              <a:gd name="connsiteY6" fmla="*/ 34615 h 601892"/>
              <a:gd name="connsiteX7" fmla="*/ 9093200 w 11313206"/>
              <a:gd name="connsiteY7" fmla="*/ 584949 h 601892"/>
              <a:gd name="connsiteX8" fmla="*/ 10397066 w 11313206"/>
              <a:gd name="connsiteY8" fmla="*/ 43082 h 601892"/>
              <a:gd name="connsiteX9" fmla="*/ 11235266 w 11313206"/>
              <a:gd name="connsiteY9" fmla="*/ 34615 h 601892"/>
              <a:gd name="connsiteX10" fmla="*/ 11226800 w 11313206"/>
              <a:gd name="connsiteY10" fmla="*/ 51549 h 601892"/>
              <a:gd name="connsiteX0" fmla="*/ 0 w 11313206"/>
              <a:gd name="connsiteY0" fmla="*/ 26149 h 603431"/>
              <a:gd name="connsiteX1" fmla="*/ 279400 w 11313206"/>
              <a:gd name="connsiteY1" fmla="*/ 203949 h 603431"/>
              <a:gd name="connsiteX2" fmla="*/ 1303866 w 11313206"/>
              <a:gd name="connsiteY2" fmla="*/ 601882 h 603431"/>
              <a:gd name="connsiteX3" fmla="*/ 2607733 w 11313206"/>
              <a:gd name="connsiteY3" fmla="*/ 43082 h 603431"/>
              <a:gd name="connsiteX4" fmla="*/ 3903133 w 11313206"/>
              <a:gd name="connsiteY4" fmla="*/ 593415 h 603431"/>
              <a:gd name="connsiteX5" fmla="*/ 5198533 w 11313206"/>
              <a:gd name="connsiteY5" fmla="*/ 34615 h 603431"/>
              <a:gd name="connsiteX6" fmla="*/ 6485466 w 11313206"/>
              <a:gd name="connsiteY6" fmla="*/ 584949 h 603431"/>
              <a:gd name="connsiteX7" fmla="*/ 7806266 w 11313206"/>
              <a:gd name="connsiteY7" fmla="*/ 34615 h 603431"/>
              <a:gd name="connsiteX8" fmla="*/ 9093200 w 11313206"/>
              <a:gd name="connsiteY8" fmla="*/ 584949 h 603431"/>
              <a:gd name="connsiteX9" fmla="*/ 10397066 w 11313206"/>
              <a:gd name="connsiteY9" fmla="*/ 43082 h 603431"/>
              <a:gd name="connsiteX10" fmla="*/ 11235266 w 11313206"/>
              <a:gd name="connsiteY10" fmla="*/ 34615 h 603431"/>
              <a:gd name="connsiteX11" fmla="*/ 11226800 w 11313206"/>
              <a:gd name="connsiteY11" fmla="*/ 51549 h 603431"/>
              <a:gd name="connsiteX0" fmla="*/ 0 w 12261473"/>
              <a:gd name="connsiteY0" fmla="*/ 26149 h 603431"/>
              <a:gd name="connsiteX1" fmla="*/ 1227667 w 12261473"/>
              <a:gd name="connsiteY1" fmla="*/ 203949 h 603431"/>
              <a:gd name="connsiteX2" fmla="*/ 2252133 w 12261473"/>
              <a:gd name="connsiteY2" fmla="*/ 601882 h 603431"/>
              <a:gd name="connsiteX3" fmla="*/ 3556000 w 12261473"/>
              <a:gd name="connsiteY3" fmla="*/ 43082 h 603431"/>
              <a:gd name="connsiteX4" fmla="*/ 4851400 w 12261473"/>
              <a:gd name="connsiteY4" fmla="*/ 593415 h 603431"/>
              <a:gd name="connsiteX5" fmla="*/ 6146800 w 12261473"/>
              <a:gd name="connsiteY5" fmla="*/ 34615 h 603431"/>
              <a:gd name="connsiteX6" fmla="*/ 7433733 w 12261473"/>
              <a:gd name="connsiteY6" fmla="*/ 584949 h 603431"/>
              <a:gd name="connsiteX7" fmla="*/ 8754533 w 12261473"/>
              <a:gd name="connsiteY7" fmla="*/ 34615 h 603431"/>
              <a:gd name="connsiteX8" fmla="*/ 10041467 w 12261473"/>
              <a:gd name="connsiteY8" fmla="*/ 584949 h 603431"/>
              <a:gd name="connsiteX9" fmla="*/ 11345333 w 12261473"/>
              <a:gd name="connsiteY9" fmla="*/ 43082 h 603431"/>
              <a:gd name="connsiteX10" fmla="*/ 12183533 w 12261473"/>
              <a:gd name="connsiteY10" fmla="*/ 34615 h 603431"/>
              <a:gd name="connsiteX11" fmla="*/ 12175067 w 12261473"/>
              <a:gd name="connsiteY11" fmla="*/ 51549 h 603431"/>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3248"/>
              <a:gd name="connsiteX1" fmla="*/ 939800 w 12261473"/>
              <a:gd name="connsiteY1" fmla="*/ 195482 h 603248"/>
              <a:gd name="connsiteX2" fmla="*/ 2252133 w 12261473"/>
              <a:gd name="connsiteY2" fmla="*/ 601882 h 603248"/>
              <a:gd name="connsiteX3" fmla="*/ 3556000 w 12261473"/>
              <a:gd name="connsiteY3" fmla="*/ 43082 h 603248"/>
              <a:gd name="connsiteX4" fmla="*/ 4851400 w 12261473"/>
              <a:gd name="connsiteY4" fmla="*/ 593415 h 603248"/>
              <a:gd name="connsiteX5" fmla="*/ 6146800 w 12261473"/>
              <a:gd name="connsiteY5" fmla="*/ 34615 h 603248"/>
              <a:gd name="connsiteX6" fmla="*/ 7433733 w 12261473"/>
              <a:gd name="connsiteY6" fmla="*/ 584949 h 603248"/>
              <a:gd name="connsiteX7" fmla="*/ 8754533 w 12261473"/>
              <a:gd name="connsiteY7" fmla="*/ 34615 h 603248"/>
              <a:gd name="connsiteX8" fmla="*/ 10041467 w 12261473"/>
              <a:gd name="connsiteY8" fmla="*/ 584949 h 603248"/>
              <a:gd name="connsiteX9" fmla="*/ 11345333 w 12261473"/>
              <a:gd name="connsiteY9" fmla="*/ 43082 h 603248"/>
              <a:gd name="connsiteX10" fmla="*/ 12183533 w 12261473"/>
              <a:gd name="connsiteY10" fmla="*/ 34615 h 603248"/>
              <a:gd name="connsiteX11" fmla="*/ 12175067 w 12261473"/>
              <a:gd name="connsiteY11" fmla="*/ 51549 h 603248"/>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2350 h 585490"/>
              <a:gd name="connsiteX1" fmla="*/ 939800 w 12183533"/>
              <a:gd name="connsiteY1" fmla="*/ 1267 h 585490"/>
              <a:gd name="connsiteX2" fmla="*/ 2252133 w 12183533"/>
              <a:gd name="connsiteY2" fmla="*/ 585467 h 585490"/>
              <a:gd name="connsiteX3" fmla="*/ 3556000 w 12183533"/>
              <a:gd name="connsiteY3" fmla="*/ 26667 h 585490"/>
              <a:gd name="connsiteX4" fmla="*/ 4851400 w 12183533"/>
              <a:gd name="connsiteY4" fmla="*/ 577000 h 585490"/>
              <a:gd name="connsiteX5" fmla="*/ 6146800 w 12183533"/>
              <a:gd name="connsiteY5" fmla="*/ 18200 h 585490"/>
              <a:gd name="connsiteX6" fmla="*/ 7433733 w 12183533"/>
              <a:gd name="connsiteY6" fmla="*/ 568534 h 585490"/>
              <a:gd name="connsiteX7" fmla="*/ 8754533 w 12183533"/>
              <a:gd name="connsiteY7" fmla="*/ 18200 h 585490"/>
              <a:gd name="connsiteX8" fmla="*/ 10041467 w 12183533"/>
              <a:gd name="connsiteY8" fmla="*/ 568534 h 585490"/>
              <a:gd name="connsiteX9" fmla="*/ 11345333 w 12183533"/>
              <a:gd name="connsiteY9" fmla="*/ 26667 h 585490"/>
              <a:gd name="connsiteX10" fmla="*/ 12183533 w 12183533"/>
              <a:gd name="connsiteY10" fmla="*/ 18200 h 585490"/>
              <a:gd name="connsiteX0" fmla="*/ 0 w 12183533"/>
              <a:gd name="connsiteY0" fmla="*/ 321110 h 584250"/>
              <a:gd name="connsiteX1" fmla="*/ 939800 w 12183533"/>
              <a:gd name="connsiteY1" fmla="*/ 27 h 584250"/>
              <a:gd name="connsiteX2" fmla="*/ 2252133 w 12183533"/>
              <a:gd name="connsiteY2" fmla="*/ 584227 h 584250"/>
              <a:gd name="connsiteX3" fmla="*/ 3556000 w 12183533"/>
              <a:gd name="connsiteY3" fmla="*/ 25427 h 584250"/>
              <a:gd name="connsiteX4" fmla="*/ 4851400 w 12183533"/>
              <a:gd name="connsiteY4" fmla="*/ 575760 h 584250"/>
              <a:gd name="connsiteX5" fmla="*/ 6146800 w 12183533"/>
              <a:gd name="connsiteY5" fmla="*/ 16960 h 584250"/>
              <a:gd name="connsiteX6" fmla="*/ 7433733 w 12183533"/>
              <a:gd name="connsiteY6" fmla="*/ 567294 h 584250"/>
              <a:gd name="connsiteX7" fmla="*/ 8754533 w 12183533"/>
              <a:gd name="connsiteY7" fmla="*/ 16960 h 584250"/>
              <a:gd name="connsiteX8" fmla="*/ 10041467 w 12183533"/>
              <a:gd name="connsiteY8" fmla="*/ 567294 h 584250"/>
              <a:gd name="connsiteX9" fmla="*/ 11345333 w 12183533"/>
              <a:gd name="connsiteY9" fmla="*/ 25427 h 584250"/>
              <a:gd name="connsiteX10" fmla="*/ 12183533 w 12183533"/>
              <a:gd name="connsiteY10" fmla="*/ 16960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935168"/>
              <a:gd name="connsiteY0" fmla="*/ 321110 h 584250"/>
              <a:gd name="connsiteX1" fmla="*/ 939800 w 12935168"/>
              <a:gd name="connsiteY1" fmla="*/ 27 h 584250"/>
              <a:gd name="connsiteX2" fmla="*/ 2252133 w 12935168"/>
              <a:gd name="connsiteY2" fmla="*/ 584227 h 584250"/>
              <a:gd name="connsiteX3" fmla="*/ 3556000 w 12935168"/>
              <a:gd name="connsiteY3" fmla="*/ 25427 h 584250"/>
              <a:gd name="connsiteX4" fmla="*/ 4851400 w 12935168"/>
              <a:gd name="connsiteY4" fmla="*/ 575760 h 584250"/>
              <a:gd name="connsiteX5" fmla="*/ 6146800 w 12935168"/>
              <a:gd name="connsiteY5" fmla="*/ 16960 h 584250"/>
              <a:gd name="connsiteX6" fmla="*/ 7433733 w 12935168"/>
              <a:gd name="connsiteY6" fmla="*/ 567294 h 584250"/>
              <a:gd name="connsiteX7" fmla="*/ 8754533 w 12935168"/>
              <a:gd name="connsiteY7" fmla="*/ 16960 h 584250"/>
              <a:gd name="connsiteX8" fmla="*/ 10041467 w 12935168"/>
              <a:gd name="connsiteY8" fmla="*/ 567294 h 584250"/>
              <a:gd name="connsiteX9" fmla="*/ 11345333 w 12935168"/>
              <a:gd name="connsiteY9" fmla="*/ 25427 h 584250"/>
              <a:gd name="connsiteX10" fmla="*/ 12935168 w 12935168"/>
              <a:gd name="connsiteY10" fmla="*/ 343519 h 584250"/>
              <a:gd name="connsiteX0" fmla="*/ 0 w 13506654"/>
              <a:gd name="connsiteY0" fmla="*/ 433665 h 584239"/>
              <a:gd name="connsiteX1" fmla="*/ 1511286 w 13506654"/>
              <a:gd name="connsiteY1" fmla="*/ 16 h 584239"/>
              <a:gd name="connsiteX2" fmla="*/ 2823619 w 13506654"/>
              <a:gd name="connsiteY2" fmla="*/ 584216 h 584239"/>
              <a:gd name="connsiteX3" fmla="*/ 4127486 w 13506654"/>
              <a:gd name="connsiteY3" fmla="*/ 25416 h 584239"/>
              <a:gd name="connsiteX4" fmla="*/ 5422886 w 13506654"/>
              <a:gd name="connsiteY4" fmla="*/ 575749 h 584239"/>
              <a:gd name="connsiteX5" fmla="*/ 6718286 w 13506654"/>
              <a:gd name="connsiteY5" fmla="*/ 16949 h 584239"/>
              <a:gd name="connsiteX6" fmla="*/ 8005219 w 13506654"/>
              <a:gd name="connsiteY6" fmla="*/ 567283 h 584239"/>
              <a:gd name="connsiteX7" fmla="*/ 9326019 w 13506654"/>
              <a:gd name="connsiteY7" fmla="*/ 16949 h 584239"/>
              <a:gd name="connsiteX8" fmla="*/ 10612953 w 13506654"/>
              <a:gd name="connsiteY8" fmla="*/ 567283 h 584239"/>
              <a:gd name="connsiteX9" fmla="*/ 11916819 w 13506654"/>
              <a:gd name="connsiteY9" fmla="*/ 25416 h 584239"/>
              <a:gd name="connsiteX10" fmla="*/ 13506654 w 13506654"/>
              <a:gd name="connsiteY10" fmla="*/ 343508 h 584239"/>
              <a:gd name="connsiteX0" fmla="*/ 0 w 13506654"/>
              <a:gd name="connsiteY0" fmla="*/ 537567 h 584235"/>
              <a:gd name="connsiteX1" fmla="*/ 1511286 w 13506654"/>
              <a:gd name="connsiteY1" fmla="*/ 12 h 584235"/>
              <a:gd name="connsiteX2" fmla="*/ 2823619 w 13506654"/>
              <a:gd name="connsiteY2" fmla="*/ 584212 h 584235"/>
              <a:gd name="connsiteX3" fmla="*/ 4127486 w 13506654"/>
              <a:gd name="connsiteY3" fmla="*/ 25412 h 584235"/>
              <a:gd name="connsiteX4" fmla="*/ 5422886 w 13506654"/>
              <a:gd name="connsiteY4" fmla="*/ 575745 h 584235"/>
              <a:gd name="connsiteX5" fmla="*/ 6718286 w 13506654"/>
              <a:gd name="connsiteY5" fmla="*/ 16945 h 584235"/>
              <a:gd name="connsiteX6" fmla="*/ 8005219 w 13506654"/>
              <a:gd name="connsiteY6" fmla="*/ 567279 h 584235"/>
              <a:gd name="connsiteX7" fmla="*/ 9326019 w 13506654"/>
              <a:gd name="connsiteY7" fmla="*/ 16945 h 584235"/>
              <a:gd name="connsiteX8" fmla="*/ 10612953 w 13506654"/>
              <a:gd name="connsiteY8" fmla="*/ 567279 h 584235"/>
              <a:gd name="connsiteX9" fmla="*/ 11916819 w 13506654"/>
              <a:gd name="connsiteY9" fmla="*/ 25412 h 584235"/>
              <a:gd name="connsiteX10" fmla="*/ 13506654 w 13506654"/>
              <a:gd name="connsiteY10" fmla="*/ 343504 h 584235"/>
              <a:gd name="connsiteX0" fmla="*/ 0 w 13506654"/>
              <a:gd name="connsiteY0" fmla="*/ 537569 h 584237"/>
              <a:gd name="connsiteX1" fmla="*/ 1511286 w 13506654"/>
              <a:gd name="connsiteY1" fmla="*/ 14 h 584237"/>
              <a:gd name="connsiteX2" fmla="*/ 2823619 w 13506654"/>
              <a:gd name="connsiteY2" fmla="*/ 584214 h 584237"/>
              <a:gd name="connsiteX3" fmla="*/ 4127486 w 13506654"/>
              <a:gd name="connsiteY3" fmla="*/ 25414 h 584237"/>
              <a:gd name="connsiteX4" fmla="*/ 5422886 w 13506654"/>
              <a:gd name="connsiteY4" fmla="*/ 575747 h 584237"/>
              <a:gd name="connsiteX5" fmla="*/ 6718286 w 13506654"/>
              <a:gd name="connsiteY5" fmla="*/ 16947 h 584237"/>
              <a:gd name="connsiteX6" fmla="*/ 8005219 w 13506654"/>
              <a:gd name="connsiteY6" fmla="*/ 567281 h 584237"/>
              <a:gd name="connsiteX7" fmla="*/ 9326019 w 13506654"/>
              <a:gd name="connsiteY7" fmla="*/ 16947 h 584237"/>
              <a:gd name="connsiteX8" fmla="*/ 10612953 w 13506654"/>
              <a:gd name="connsiteY8" fmla="*/ 567281 h 584237"/>
              <a:gd name="connsiteX9" fmla="*/ 11916819 w 13506654"/>
              <a:gd name="connsiteY9" fmla="*/ 25414 h 584237"/>
              <a:gd name="connsiteX10" fmla="*/ 13506654 w 13506654"/>
              <a:gd name="connsiteY10" fmla="*/ 343506 h 584237"/>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843 h 584511"/>
              <a:gd name="connsiteX1" fmla="*/ 1511286 w 13506654"/>
              <a:gd name="connsiteY1" fmla="*/ 288 h 584511"/>
              <a:gd name="connsiteX2" fmla="*/ 2823619 w 13506654"/>
              <a:gd name="connsiteY2" fmla="*/ 584488 h 584511"/>
              <a:gd name="connsiteX3" fmla="*/ 4127486 w 13506654"/>
              <a:gd name="connsiteY3" fmla="*/ 25688 h 584511"/>
              <a:gd name="connsiteX4" fmla="*/ 5422886 w 13506654"/>
              <a:gd name="connsiteY4" fmla="*/ 576021 h 584511"/>
              <a:gd name="connsiteX5" fmla="*/ 6718286 w 13506654"/>
              <a:gd name="connsiteY5" fmla="*/ 17221 h 584511"/>
              <a:gd name="connsiteX6" fmla="*/ 8005219 w 13506654"/>
              <a:gd name="connsiteY6" fmla="*/ 567555 h 584511"/>
              <a:gd name="connsiteX7" fmla="*/ 9326019 w 13506654"/>
              <a:gd name="connsiteY7" fmla="*/ 17221 h 584511"/>
              <a:gd name="connsiteX8" fmla="*/ 10612953 w 13506654"/>
              <a:gd name="connsiteY8" fmla="*/ 567555 h 584511"/>
              <a:gd name="connsiteX9" fmla="*/ 11916819 w 13506654"/>
              <a:gd name="connsiteY9" fmla="*/ 25688 h 584511"/>
              <a:gd name="connsiteX10" fmla="*/ 13506654 w 13506654"/>
              <a:gd name="connsiteY10" fmla="*/ 343780 h 58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654" h="584511">
                <a:moveTo>
                  <a:pt x="0" y="537843"/>
                </a:moveTo>
                <a:cubicBezTo>
                  <a:pt x="283468" y="298177"/>
                  <a:pt x="771599" y="-10761"/>
                  <a:pt x="1511286" y="288"/>
                </a:cubicBezTo>
                <a:cubicBezTo>
                  <a:pt x="1832504" y="35632"/>
                  <a:pt x="2387586" y="580255"/>
                  <a:pt x="2823619" y="584488"/>
                </a:cubicBezTo>
                <a:cubicBezTo>
                  <a:pt x="3259652" y="588721"/>
                  <a:pt x="3694275" y="27099"/>
                  <a:pt x="4127486" y="25688"/>
                </a:cubicBezTo>
                <a:cubicBezTo>
                  <a:pt x="4560697" y="24277"/>
                  <a:pt x="4991086" y="577432"/>
                  <a:pt x="5422886" y="576021"/>
                </a:cubicBezTo>
                <a:cubicBezTo>
                  <a:pt x="5854686" y="574610"/>
                  <a:pt x="6287897" y="18632"/>
                  <a:pt x="6718286" y="17221"/>
                </a:cubicBezTo>
                <a:cubicBezTo>
                  <a:pt x="7148675" y="15810"/>
                  <a:pt x="7570597" y="567555"/>
                  <a:pt x="8005219" y="567555"/>
                </a:cubicBezTo>
                <a:cubicBezTo>
                  <a:pt x="8439841" y="567555"/>
                  <a:pt x="8891397" y="17221"/>
                  <a:pt x="9326019" y="17221"/>
                </a:cubicBezTo>
                <a:cubicBezTo>
                  <a:pt x="9760641" y="17221"/>
                  <a:pt x="10181153" y="566144"/>
                  <a:pt x="10612953" y="567555"/>
                </a:cubicBezTo>
                <a:cubicBezTo>
                  <a:pt x="11044753" y="568966"/>
                  <a:pt x="11434536" y="62984"/>
                  <a:pt x="11916819" y="25688"/>
                </a:cubicBezTo>
                <a:cubicBezTo>
                  <a:pt x="12399103" y="-11608"/>
                  <a:pt x="13506654" y="343780"/>
                  <a:pt x="13506654" y="343780"/>
                </a:cubicBezTo>
              </a:path>
            </a:pathLst>
          </a:cu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0" name="Oval 9">
            <a:extLst>
              <a:ext uri="{FF2B5EF4-FFF2-40B4-BE49-F238E27FC236}">
                <a16:creationId xmlns:a16="http://schemas.microsoft.com/office/drawing/2014/main" id="{E0C15747-1BDA-E440-9364-55C0E246B1DF}"/>
              </a:ext>
            </a:extLst>
          </p:cNvPr>
          <p:cNvSpPr/>
          <p:nvPr/>
        </p:nvSpPr>
        <p:spPr>
          <a:xfrm>
            <a:off x="1893693" y="52535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0" name="Oval 49">
            <a:extLst>
              <a:ext uri="{FF2B5EF4-FFF2-40B4-BE49-F238E27FC236}">
                <a16:creationId xmlns:a16="http://schemas.microsoft.com/office/drawing/2014/main" id="{9FD58B1F-04AB-0E4E-A5B8-7EBED07ADD33}"/>
              </a:ext>
            </a:extLst>
          </p:cNvPr>
          <p:cNvSpPr/>
          <p:nvPr/>
        </p:nvSpPr>
        <p:spPr>
          <a:xfrm>
            <a:off x="4249744" y="52535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2" name="Oval 51">
            <a:extLst>
              <a:ext uri="{FF2B5EF4-FFF2-40B4-BE49-F238E27FC236}">
                <a16:creationId xmlns:a16="http://schemas.microsoft.com/office/drawing/2014/main" id="{6D627BC4-EDE3-FF4C-B66E-30E27604DFE0}"/>
              </a:ext>
            </a:extLst>
          </p:cNvPr>
          <p:cNvSpPr/>
          <p:nvPr/>
        </p:nvSpPr>
        <p:spPr>
          <a:xfrm>
            <a:off x="6608547" y="52535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3" name="Oval 52">
            <a:extLst>
              <a:ext uri="{FF2B5EF4-FFF2-40B4-BE49-F238E27FC236}">
                <a16:creationId xmlns:a16="http://schemas.microsoft.com/office/drawing/2014/main" id="{E3669655-04D9-2D48-946A-116895B434DD}"/>
              </a:ext>
            </a:extLst>
          </p:cNvPr>
          <p:cNvSpPr/>
          <p:nvPr/>
        </p:nvSpPr>
        <p:spPr>
          <a:xfrm>
            <a:off x="8957544" y="52535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4" name="Oval 53">
            <a:extLst>
              <a:ext uri="{FF2B5EF4-FFF2-40B4-BE49-F238E27FC236}">
                <a16:creationId xmlns:a16="http://schemas.microsoft.com/office/drawing/2014/main" id="{9001B7B5-30C2-FD41-802F-44CB7321267D}"/>
              </a:ext>
            </a:extLst>
          </p:cNvPr>
          <p:cNvSpPr/>
          <p:nvPr/>
        </p:nvSpPr>
        <p:spPr>
          <a:xfrm>
            <a:off x="11295186" y="52535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4" name="Rectangle 13">
            <a:extLst>
              <a:ext uri="{FF2B5EF4-FFF2-40B4-BE49-F238E27FC236}">
                <a16:creationId xmlns:a16="http://schemas.microsoft.com/office/drawing/2014/main" id="{131B5FC1-ED6C-BB40-8C48-E8F47EF52DC2}"/>
              </a:ext>
            </a:extLst>
          </p:cNvPr>
          <p:cNvSpPr/>
          <p:nvPr/>
        </p:nvSpPr>
        <p:spPr>
          <a:xfrm>
            <a:off x="3047280" y="5419258"/>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1</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5" name="Rectangle 14">
            <a:extLst>
              <a:ext uri="{FF2B5EF4-FFF2-40B4-BE49-F238E27FC236}">
                <a16:creationId xmlns:a16="http://schemas.microsoft.com/office/drawing/2014/main" id="{A35C8655-1B9C-564E-A5EB-3FCD294B5EA7}"/>
              </a:ext>
            </a:extLst>
          </p:cNvPr>
          <p:cNvSpPr/>
          <p:nvPr/>
        </p:nvSpPr>
        <p:spPr>
          <a:xfrm>
            <a:off x="5437301" y="5608276"/>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2</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6" name="Rectangle 15">
            <a:extLst>
              <a:ext uri="{FF2B5EF4-FFF2-40B4-BE49-F238E27FC236}">
                <a16:creationId xmlns:a16="http://schemas.microsoft.com/office/drawing/2014/main" id="{3FD53458-C15B-8945-A0D9-E06FD83A3E1A}"/>
              </a:ext>
            </a:extLst>
          </p:cNvPr>
          <p:cNvSpPr/>
          <p:nvPr/>
        </p:nvSpPr>
        <p:spPr>
          <a:xfrm>
            <a:off x="7748689" y="5426385"/>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A766"/>
                </a:solidFill>
                <a:effectLst/>
                <a:uLnTx/>
                <a:uFillTx/>
                <a:latin typeface="Effra Medium" panose="020B0603020203020204" pitchFamily="34" charset="0"/>
                <a:ea typeface="+mn-ea"/>
                <a:cs typeface="Effra Medium" panose="020B0603020203020204" pitchFamily="34" charset="0"/>
              </a:rPr>
              <a:t>Year 3</a:t>
            </a:r>
            <a:endParaRPr kumimoji="0" lang="en-GB" sz="1600" b="0" i="0" u="none" strike="noStrike" kern="1200" cap="none" spc="0" normalizeH="0" baseline="0" noProof="0" dirty="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7" name="Rectangle 16">
            <a:extLst>
              <a:ext uri="{FF2B5EF4-FFF2-40B4-BE49-F238E27FC236}">
                <a16:creationId xmlns:a16="http://schemas.microsoft.com/office/drawing/2014/main" id="{628A92DB-B038-5E48-9A97-517F58FDF803}"/>
              </a:ext>
            </a:extLst>
          </p:cNvPr>
          <p:cNvSpPr/>
          <p:nvPr/>
        </p:nvSpPr>
        <p:spPr>
          <a:xfrm>
            <a:off x="10153817" y="5607900"/>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4</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grpSp>
        <p:nvGrpSpPr>
          <p:cNvPr id="22" name="Group 21">
            <a:extLst>
              <a:ext uri="{FF2B5EF4-FFF2-40B4-BE49-F238E27FC236}">
                <a16:creationId xmlns:a16="http://schemas.microsoft.com/office/drawing/2014/main" id="{FEA6C268-C9CE-2848-A2DF-73D0129F468E}"/>
              </a:ext>
            </a:extLst>
          </p:cNvPr>
          <p:cNvGrpSpPr/>
          <p:nvPr/>
        </p:nvGrpSpPr>
        <p:grpSpPr>
          <a:xfrm>
            <a:off x="1944819" y="5009292"/>
            <a:ext cx="567305" cy="611956"/>
            <a:chOff x="983457" y="2615010"/>
            <a:chExt cx="2057400" cy="2219325"/>
          </a:xfrm>
          <a:solidFill>
            <a:schemeClr val="accent2"/>
          </a:solidFill>
        </p:grpSpPr>
        <p:sp>
          <p:nvSpPr>
            <p:cNvPr id="23" name="Freeform: Shape 149">
              <a:extLst>
                <a:ext uri="{FF2B5EF4-FFF2-40B4-BE49-F238E27FC236}">
                  <a16:creationId xmlns:a16="http://schemas.microsoft.com/office/drawing/2014/main" id="{D9042528-D91D-C140-8B94-FEAA5A36B00F}"/>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4" name="Freeform: Shape 150">
              <a:extLst>
                <a:ext uri="{FF2B5EF4-FFF2-40B4-BE49-F238E27FC236}">
                  <a16:creationId xmlns:a16="http://schemas.microsoft.com/office/drawing/2014/main" id="{EB87A57F-0466-E44A-B4E1-C56E05CD5F99}"/>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25" name="Group 24">
            <a:extLst>
              <a:ext uri="{FF2B5EF4-FFF2-40B4-BE49-F238E27FC236}">
                <a16:creationId xmlns:a16="http://schemas.microsoft.com/office/drawing/2014/main" id="{2C459731-8196-C04D-823C-34AC2B1DB7A3}"/>
              </a:ext>
            </a:extLst>
          </p:cNvPr>
          <p:cNvGrpSpPr/>
          <p:nvPr/>
        </p:nvGrpSpPr>
        <p:grpSpPr>
          <a:xfrm>
            <a:off x="4288967" y="5009292"/>
            <a:ext cx="567305" cy="611956"/>
            <a:chOff x="983457" y="2615010"/>
            <a:chExt cx="2057400" cy="2219325"/>
          </a:xfrm>
          <a:solidFill>
            <a:schemeClr val="accent2"/>
          </a:solidFill>
        </p:grpSpPr>
        <p:sp>
          <p:nvSpPr>
            <p:cNvPr id="26" name="Freeform: Shape 149">
              <a:extLst>
                <a:ext uri="{FF2B5EF4-FFF2-40B4-BE49-F238E27FC236}">
                  <a16:creationId xmlns:a16="http://schemas.microsoft.com/office/drawing/2014/main" id="{91467DD2-7130-0941-93A2-8343113AC375}"/>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0" name="Freeform: Shape 150">
              <a:extLst>
                <a:ext uri="{FF2B5EF4-FFF2-40B4-BE49-F238E27FC236}">
                  <a16:creationId xmlns:a16="http://schemas.microsoft.com/office/drawing/2014/main" id="{BDA30067-6C0D-6343-9EF2-247A5E636407}"/>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1" name="Group 30">
            <a:extLst>
              <a:ext uri="{FF2B5EF4-FFF2-40B4-BE49-F238E27FC236}">
                <a16:creationId xmlns:a16="http://schemas.microsoft.com/office/drawing/2014/main" id="{F1B8CCEE-4F64-B945-8BF4-F1B91573407A}"/>
              </a:ext>
            </a:extLst>
          </p:cNvPr>
          <p:cNvGrpSpPr/>
          <p:nvPr/>
        </p:nvGrpSpPr>
        <p:grpSpPr>
          <a:xfrm>
            <a:off x="6633116" y="5009292"/>
            <a:ext cx="567305" cy="611956"/>
            <a:chOff x="983457" y="2615010"/>
            <a:chExt cx="2057400" cy="2219325"/>
          </a:xfrm>
          <a:solidFill>
            <a:schemeClr val="accent2"/>
          </a:solidFill>
        </p:grpSpPr>
        <p:sp>
          <p:nvSpPr>
            <p:cNvPr id="32" name="Freeform: Shape 149">
              <a:extLst>
                <a:ext uri="{FF2B5EF4-FFF2-40B4-BE49-F238E27FC236}">
                  <a16:creationId xmlns:a16="http://schemas.microsoft.com/office/drawing/2014/main" id="{107FD076-B8B3-F44A-ADE2-61C6F817491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3" name="Freeform: Shape 150">
              <a:extLst>
                <a:ext uri="{FF2B5EF4-FFF2-40B4-BE49-F238E27FC236}">
                  <a16:creationId xmlns:a16="http://schemas.microsoft.com/office/drawing/2014/main" id="{4B80EA6B-297C-DA47-9695-B49BDEE61798}"/>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4" name="Group 33">
            <a:extLst>
              <a:ext uri="{FF2B5EF4-FFF2-40B4-BE49-F238E27FC236}">
                <a16:creationId xmlns:a16="http://schemas.microsoft.com/office/drawing/2014/main" id="{21FBEC78-57BA-0142-925F-329B9DCFBD98}"/>
              </a:ext>
            </a:extLst>
          </p:cNvPr>
          <p:cNvGrpSpPr/>
          <p:nvPr/>
        </p:nvGrpSpPr>
        <p:grpSpPr>
          <a:xfrm>
            <a:off x="8977264" y="5009292"/>
            <a:ext cx="567305" cy="611956"/>
            <a:chOff x="983457" y="2615010"/>
            <a:chExt cx="2057400" cy="2219325"/>
          </a:xfrm>
          <a:solidFill>
            <a:schemeClr val="accent2"/>
          </a:solidFill>
        </p:grpSpPr>
        <p:sp>
          <p:nvSpPr>
            <p:cNvPr id="35" name="Freeform: Shape 149">
              <a:extLst>
                <a:ext uri="{FF2B5EF4-FFF2-40B4-BE49-F238E27FC236}">
                  <a16:creationId xmlns:a16="http://schemas.microsoft.com/office/drawing/2014/main" id="{3DC6DB57-240C-D747-AB60-98124B20433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6" name="Freeform: Shape 150">
              <a:extLst>
                <a:ext uri="{FF2B5EF4-FFF2-40B4-BE49-F238E27FC236}">
                  <a16:creationId xmlns:a16="http://schemas.microsoft.com/office/drawing/2014/main" id="{C4BA670B-E70C-924D-9A91-0F2F19F624DF}"/>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7" name="Group 36">
            <a:extLst>
              <a:ext uri="{FF2B5EF4-FFF2-40B4-BE49-F238E27FC236}">
                <a16:creationId xmlns:a16="http://schemas.microsoft.com/office/drawing/2014/main" id="{97C71C3A-D61D-FB48-88E3-668C73E0B11A}"/>
              </a:ext>
            </a:extLst>
          </p:cNvPr>
          <p:cNvGrpSpPr/>
          <p:nvPr/>
        </p:nvGrpSpPr>
        <p:grpSpPr>
          <a:xfrm>
            <a:off x="11321413" y="5009292"/>
            <a:ext cx="567305" cy="611956"/>
            <a:chOff x="983457" y="2615010"/>
            <a:chExt cx="2057400" cy="2219325"/>
          </a:xfrm>
          <a:solidFill>
            <a:schemeClr val="accent2"/>
          </a:solidFill>
        </p:grpSpPr>
        <p:sp>
          <p:nvSpPr>
            <p:cNvPr id="38" name="Freeform: Shape 149">
              <a:extLst>
                <a:ext uri="{FF2B5EF4-FFF2-40B4-BE49-F238E27FC236}">
                  <a16:creationId xmlns:a16="http://schemas.microsoft.com/office/drawing/2014/main" id="{5666592C-78A6-3444-A948-DD2EB89BB725}"/>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9" name="Freeform: Shape 150">
              <a:extLst>
                <a:ext uri="{FF2B5EF4-FFF2-40B4-BE49-F238E27FC236}">
                  <a16:creationId xmlns:a16="http://schemas.microsoft.com/office/drawing/2014/main" id="{6D64B013-4552-BA4C-96C5-F55559EDD13C}"/>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sp>
        <p:nvSpPr>
          <p:cNvPr id="40" name="Footer Placeholder 4">
            <a:extLst>
              <a:ext uri="{FF2B5EF4-FFF2-40B4-BE49-F238E27FC236}">
                <a16:creationId xmlns:a16="http://schemas.microsoft.com/office/drawing/2014/main" id="{3CAD998C-4BAE-3D87-73FD-F6EF8C1E1896}"/>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
        <p:nvSpPr>
          <p:cNvPr id="4" name="TextBox 3">
            <a:extLst>
              <a:ext uri="{FF2B5EF4-FFF2-40B4-BE49-F238E27FC236}">
                <a16:creationId xmlns:a16="http://schemas.microsoft.com/office/drawing/2014/main" id="{9731C5EF-CC21-9F95-F027-8470CE76EBFE}"/>
              </a:ext>
            </a:extLst>
          </p:cNvPr>
          <p:cNvSpPr txBox="1"/>
          <p:nvPr/>
        </p:nvSpPr>
        <p:spPr>
          <a:xfrm>
            <a:off x="96116" y="3460748"/>
            <a:ext cx="914400" cy="914400"/>
          </a:xfrm>
          <a:prstGeom prst="rect">
            <a:avLst/>
          </a:prstGeom>
          <a:noFill/>
        </p:spPr>
        <p:txBody>
          <a:bodyPr wrap="none" lIns="0" tIns="0" rIns="0" bIns="0" rtlCol="0">
            <a:noAutofit/>
          </a:bodyPr>
          <a:lstStyle/>
          <a:p>
            <a:pPr algn="l"/>
            <a:r>
              <a:rPr lang="en-US" sz="1400" dirty="0">
                <a:solidFill>
                  <a:srgbClr val="082131"/>
                </a:solidFill>
              </a:rPr>
              <a:t>Low Plan</a:t>
            </a:r>
          </a:p>
          <a:p>
            <a:pPr algn="l"/>
            <a:endParaRPr lang="en-US" sz="600" dirty="0">
              <a:solidFill>
                <a:srgbClr val="082131"/>
              </a:solidFill>
            </a:endParaRPr>
          </a:p>
          <a:p>
            <a:pPr algn="l"/>
            <a:r>
              <a:rPr lang="en-US" sz="1400" dirty="0">
                <a:solidFill>
                  <a:srgbClr val="082131"/>
                </a:solidFill>
              </a:rPr>
              <a:t>High Plan</a:t>
            </a:r>
          </a:p>
        </p:txBody>
      </p:sp>
    </p:spTree>
    <p:extLst>
      <p:ext uri="{BB962C8B-B14F-4D97-AF65-F5344CB8AC3E}">
        <p14:creationId xmlns:p14="http://schemas.microsoft.com/office/powerpoint/2010/main" val="984665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A51741-9993-4A85-8504-942664D3F789}"/>
              </a:ext>
            </a:extLst>
          </p:cNvPr>
          <p:cNvSpPr/>
          <p:nvPr/>
        </p:nvSpPr>
        <p:spPr>
          <a:xfrm>
            <a:off x="4410117" y="0"/>
            <a:ext cx="776523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4" name="Footer Placeholder 3">
            <a:extLst>
              <a:ext uri="{FF2B5EF4-FFF2-40B4-BE49-F238E27FC236}">
                <a16:creationId xmlns:a16="http://schemas.microsoft.com/office/drawing/2014/main" id="{DBB682D9-AEFC-4B0E-8F8C-8DB42FEBE1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
        <p:nvSpPr>
          <p:cNvPr id="5" name="Slide Number Placeholder 4">
            <a:extLst>
              <a:ext uri="{FF2B5EF4-FFF2-40B4-BE49-F238E27FC236}">
                <a16:creationId xmlns:a16="http://schemas.microsoft.com/office/drawing/2014/main" id="{FD0BA7EE-E5D2-48F7-A188-316B05A6D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12" name="Title 11">
            <a:extLst>
              <a:ext uri="{FF2B5EF4-FFF2-40B4-BE49-F238E27FC236}">
                <a16:creationId xmlns:a16="http://schemas.microsoft.com/office/drawing/2014/main" id="{60A96402-41BB-DFE8-FEA8-D0C53B629664}"/>
              </a:ext>
            </a:extLst>
          </p:cNvPr>
          <p:cNvSpPr>
            <a:spLocks noGrp="1"/>
          </p:cNvSpPr>
          <p:nvPr>
            <p:ph type="title"/>
          </p:nvPr>
        </p:nvSpPr>
        <p:spPr>
          <a:xfrm>
            <a:off x="457200" y="457200"/>
            <a:ext cx="3622041" cy="502920"/>
          </a:xfrm>
        </p:spPr>
        <p:txBody>
          <a:bodyPr>
            <a:normAutofit fontScale="90000"/>
          </a:bodyPr>
          <a:lstStyle/>
          <a:p>
            <a:r>
              <a:rPr lang="en-US"/>
              <a:t>How to Find a Dental Provider</a:t>
            </a:r>
            <a:br>
              <a:rPr lang="en-US"/>
            </a:br>
            <a:endParaRPr lang="en-US"/>
          </a:p>
        </p:txBody>
      </p:sp>
      <p:sp>
        <p:nvSpPr>
          <p:cNvPr id="8" name="Content Placeholder 7">
            <a:extLst>
              <a:ext uri="{FF2B5EF4-FFF2-40B4-BE49-F238E27FC236}">
                <a16:creationId xmlns:a16="http://schemas.microsoft.com/office/drawing/2014/main" id="{13AAB54D-FA32-4944-AB62-D8C5468CA4E2}"/>
              </a:ext>
            </a:extLst>
          </p:cNvPr>
          <p:cNvSpPr>
            <a:spLocks noGrp="1"/>
          </p:cNvSpPr>
          <p:nvPr>
            <p:ph type="body" sz="quarter" idx="13"/>
          </p:nvPr>
        </p:nvSpPr>
        <p:spPr>
          <a:xfrm>
            <a:off x="457200" y="1415427"/>
            <a:ext cx="3622041" cy="664384"/>
          </a:xfrm>
        </p:spPr>
        <p:txBody>
          <a:bodyPr>
            <a:normAutofit/>
          </a:bodyPr>
          <a:lstStyle/>
          <a:p>
            <a:r>
              <a:rPr lang="en-US"/>
              <a:t>Smile. Finding a dentist in the Guardian network is easy.</a:t>
            </a:r>
          </a:p>
        </p:txBody>
      </p:sp>
      <p:sp>
        <p:nvSpPr>
          <p:cNvPr id="13" name="Content Placeholder 12">
            <a:extLst>
              <a:ext uri="{FF2B5EF4-FFF2-40B4-BE49-F238E27FC236}">
                <a16:creationId xmlns:a16="http://schemas.microsoft.com/office/drawing/2014/main" id="{2A4A4C71-C72F-9108-182F-CD3A9C70860D}"/>
              </a:ext>
            </a:extLst>
          </p:cNvPr>
          <p:cNvSpPr>
            <a:spLocks noGrp="1"/>
          </p:cNvSpPr>
          <p:nvPr>
            <p:ph idx="1"/>
          </p:nvPr>
        </p:nvSpPr>
        <p:spPr>
          <a:xfrm>
            <a:off x="457200" y="2145720"/>
            <a:ext cx="3712133" cy="4173800"/>
          </a:xfrm>
        </p:spPr>
        <p:txBody>
          <a:bodyPr>
            <a:normAutofit/>
          </a:bodyPr>
          <a:lstStyle/>
          <a:p>
            <a:pPr marL="342900" lvl="2" indent="-342900">
              <a:buFont typeface="+mj-lt"/>
              <a:buAutoNum type="arabicPeriod"/>
            </a:pPr>
            <a:r>
              <a:rPr lang="en-US" sz="1700" dirty="0">
                <a:solidFill>
                  <a:schemeClr val="tx1"/>
                </a:solidFill>
              </a:rPr>
              <a:t>Go to </a:t>
            </a:r>
            <a:r>
              <a:rPr lang="en-US" sz="1700" u="sng" dirty="0">
                <a:solidFill>
                  <a:srgbClr val="0D3F5E"/>
                </a:solidFill>
                <a:hlinkClick r:id="rId3">
                  <a:extLst>
                    <a:ext uri="{A12FA001-AC4F-418D-AE19-62706E023703}">
                      <ahyp:hlinkClr xmlns:ahyp="http://schemas.microsoft.com/office/drawing/2018/hyperlinkcolor" val="tx"/>
                    </a:ext>
                  </a:extLst>
                </a:hlinkClick>
              </a:rPr>
              <a:t>guardianlife.com</a:t>
            </a:r>
            <a:r>
              <a:rPr lang="en-US" sz="1700" dirty="0">
                <a:solidFill>
                  <a:schemeClr val="accent2"/>
                </a:solidFill>
                <a:hlinkClick r:id="rId3">
                  <a:extLst>
                    <a:ext uri="{A12FA001-AC4F-418D-AE19-62706E023703}">
                      <ahyp:hlinkClr xmlns:ahyp="http://schemas.microsoft.com/office/drawing/2018/hyperlinkcolor" val="tx"/>
                    </a:ext>
                  </a:extLst>
                </a:hlinkClick>
              </a:rPr>
              <a:t> </a:t>
            </a:r>
            <a:r>
              <a:rPr lang="en-US" sz="1700" dirty="0">
                <a:solidFill>
                  <a:schemeClr val="tx1"/>
                </a:solidFill>
              </a:rPr>
              <a:t>and click  “Find a dentist”</a:t>
            </a:r>
          </a:p>
          <a:p>
            <a:pPr marL="342900" lvl="2" indent="-342900">
              <a:buFont typeface="+mj-lt"/>
              <a:buAutoNum type="arabicPeriod"/>
            </a:pPr>
            <a:r>
              <a:rPr lang="en-US" sz="1700" dirty="0">
                <a:solidFill>
                  <a:schemeClr val="tx1"/>
                </a:solidFill>
              </a:rPr>
              <a:t>Under “Dental benefits from your workplace” click “Find a dentist”</a:t>
            </a:r>
          </a:p>
          <a:p>
            <a:pPr marL="342900" lvl="2" indent="-342900">
              <a:buFont typeface="+mj-lt"/>
              <a:buAutoNum type="arabicPeriod"/>
            </a:pPr>
            <a:r>
              <a:rPr lang="en-US" sz="1700" dirty="0">
                <a:solidFill>
                  <a:schemeClr val="tx1"/>
                </a:solidFill>
              </a:rPr>
              <a:t>Search for a dentist in your area</a:t>
            </a:r>
          </a:p>
          <a:p>
            <a:pPr marL="574675" lvl="3" indent="-285750"/>
            <a:r>
              <a:rPr lang="en-US" sz="1700" dirty="0">
                <a:solidFill>
                  <a:schemeClr val="tx1"/>
                </a:solidFill>
              </a:rPr>
              <a:t>Select the Plan Type</a:t>
            </a:r>
          </a:p>
          <a:p>
            <a:pPr marL="574675" lvl="3" indent="-285750"/>
            <a:r>
              <a:rPr lang="en-US" sz="1700" dirty="0">
                <a:solidFill>
                  <a:schemeClr val="tx1"/>
                </a:solidFill>
              </a:rPr>
              <a:t>Enter your search parameters</a:t>
            </a:r>
          </a:p>
          <a:p>
            <a:pPr marL="342900" lvl="2" indent="-342900">
              <a:buFont typeface="+mj-lt"/>
              <a:buAutoNum type="arabicPeriod"/>
            </a:pPr>
            <a:r>
              <a:rPr lang="en-US" sz="1700" dirty="0">
                <a:solidFill>
                  <a:schemeClr val="tx1"/>
                </a:solidFill>
              </a:rPr>
              <a:t>Customize your search by distance, specialty, and language spoken</a:t>
            </a:r>
          </a:p>
          <a:p>
            <a:pPr marL="342900" lvl="2" indent="-342900">
              <a:buFont typeface="+mj-lt"/>
              <a:buAutoNum type="arabicPeriod"/>
            </a:pPr>
            <a:endParaRPr lang="en-US" sz="1700" dirty="0">
              <a:solidFill>
                <a:schemeClr val="tx1"/>
              </a:solidFill>
            </a:endParaRPr>
          </a:p>
        </p:txBody>
      </p:sp>
      <p:sp>
        <p:nvSpPr>
          <p:cNvPr id="29" name="Content Placeholder 2">
            <a:extLst>
              <a:ext uri="{FF2B5EF4-FFF2-40B4-BE49-F238E27FC236}">
                <a16:creationId xmlns:a16="http://schemas.microsoft.com/office/drawing/2014/main" id="{F0D0888B-56DA-4CC8-8B30-47F2DB24E5D0}"/>
              </a:ext>
            </a:extLst>
          </p:cNvPr>
          <p:cNvSpPr txBox="1">
            <a:spLocks/>
          </p:cNvSpPr>
          <p:nvPr/>
        </p:nvSpPr>
        <p:spPr>
          <a:xfrm>
            <a:off x="4957894" y="6015021"/>
            <a:ext cx="6456414" cy="697663"/>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Effra"/>
                <a:ea typeface="+mn-ea"/>
                <a:cs typeface="+mn-cs"/>
              </a:rPr>
              <a:t>Away from your computer?  No problem.</a:t>
            </a:r>
          </a:p>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rPr>
              <a:t>Download the GUARDIAN® Providers &amp; ID Card app to your mobile phone or tablet and find a dentist on the go. Visit guardianlife.com to download the app.</a:t>
            </a:r>
          </a:p>
        </p:txBody>
      </p:sp>
      <p:pic>
        <p:nvPicPr>
          <p:cNvPr id="30" name="Picture 29">
            <a:extLst>
              <a:ext uri="{FF2B5EF4-FFF2-40B4-BE49-F238E27FC236}">
                <a16:creationId xmlns:a16="http://schemas.microsoft.com/office/drawing/2014/main" id="{7DA15F61-E112-4611-B8DC-AA85DD79D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7091" y="391116"/>
            <a:ext cx="1367217" cy="3491883"/>
          </a:xfrm>
          <a:prstGeom prst="rect">
            <a:avLst/>
          </a:prstGeom>
        </p:spPr>
      </p:pic>
      <p:sp>
        <p:nvSpPr>
          <p:cNvPr id="32" name="object 27">
            <a:extLst>
              <a:ext uri="{FF2B5EF4-FFF2-40B4-BE49-F238E27FC236}">
                <a16:creationId xmlns:a16="http://schemas.microsoft.com/office/drawing/2014/main" id="{0AEF2253-0FAB-4FB1-96A1-F8F28FA3FDB1}"/>
              </a:ext>
            </a:extLst>
          </p:cNvPr>
          <p:cNvSpPr/>
          <p:nvPr/>
        </p:nvSpPr>
        <p:spPr>
          <a:xfrm>
            <a:off x="11185708" y="294063"/>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4</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pic>
        <p:nvPicPr>
          <p:cNvPr id="7" name="Picture 6">
            <a:extLst>
              <a:ext uri="{FF2B5EF4-FFF2-40B4-BE49-F238E27FC236}">
                <a16:creationId xmlns:a16="http://schemas.microsoft.com/office/drawing/2014/main" id="{873C7ADC-0312-FC4C-680C-91DC3AAEDAF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957894" y="3081620"/>
            <a:ext cx="4557895" cy="1590855"/>
          </a:xfrm>
          <a:prstGeom prst="rect">
            <a:avLst/>
          </a:prstGeom>
        </p:spPr>
      </p:pic>
      <p:pic>
        <p:nvPicPr>
          <p:cNvPr id="6" name="Picture 5">
            <a:extLst>
              <a:ext uri="{FF2B5EF4-FFF2-40B4-BE49-F238E27FC236}">
                <a16:creationId xmlns:a16="http://schemas.microsoft.com/office/drawing/2014/main" id="{7963666B-0B23-9E8E-7AB3-1C1246FAFB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7894" y="382177"/>
            <a:ext cx="4557895" cy="2501108"/>
          </a:xfrm>
          <a:prstGeom prst="rect">
            <a:avLst/>
          </a:prstGeom>
          <a:ln>
            <a:solidFill>
              <a:schemeClr val="bg1"/>
            </a:solidFill>
          </a:ln>
        </p:spPr>
      </p:pic>
      <p:sp>
        <p:nvSpPr>
          <p:cNvPr id="21" name="object 27">
            <a:extLst>
              <a:ext uri="{FF2B5EF4-FFF2-40B4-BE49-F238E27FC236}">
                <a16:creationId xmlns:a16="http://schemas.microsoft.com/office/drawing/2014/main" id="{957FA66A-54B3-4209-9971-344B6EDCC3D0}"/>
              </a:ext>
            </a:extLst>
          </p:cNvPr>
          <p:cNvSpPr/>
          <p:nvPr/>
        </p:nvSpPr>
        <p:spPr>
          <a:xfrm>
            <a:off x="4572182" y="126119"/>
            <a:ext cx="457200" cy="431249"/>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1</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23" name="object 27">
            <a:extLst>
              <a:ext uri="{FF2B5EF4-FFF2-40B4-BE49-F238E27FC236}">
                <a16:creationId xmlns:a16="http://schemas.microsoft.com/office/drawing/2014/main" id="{44C5B0E7-72B6-42EF-9938-3F189634ED90}"/>
              </a:ext>
            </a:extLst>
          </p:cNvPr>
          <p:cNvSpPr/>
          <p:nvPr/>
        </p:nvSpPr>
        <p:spPr>
          <a:xfrm>
            <a:off x="4572182" y="3160368"/>
            <a:ext cx="457200" cy="451894"/>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2</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22" name="Oval 21">
            <a:extLst>
              <a:ext uri="{FF2B5EF4-FFF2-40B4-BE49-F238E27FC236}">
                <a16:creationId xmlns:a16="http://schemas.microsoft.com/office/drawing/2014/main" id="{9C945C75-DA90-4827-BA6C-A4F70F31CD82}"/>
              </a:ext>
            </a:extLst>
          </p:cNvPr>
          <p:cNvSpPr/>
          <p:nvPr/>
        </p:nvSpPr>
        <p:spPr>
          <a:xfrm>
            <a:off x="7033361" y="326518"/>
            <a:ext cx="536796" cy="203366"/>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pic>
        <p:nvPicPr>
          <p:cNvPr id="11" name="Picture 10">
            <a:extLst>
              <a:ext uri="{FF2B5EF4-FFF2-40B4-BE49-F238E27FC236}">
                <a16:creationId xmlns:a16="http://schemas.microsoft.com/office/drawing/2014/main" id="{81D45CBA-6B32-BB77-90DA-96D1AEDDD3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894" y="4883520"/>
            <a:ext cx="4557895" cy="986186"/>
          </a:xfrm>
          <a:prstGeom prst="rect">
            <a:avLst/>
          </a:prstGeom>
        </p:spPr>
      </p:pic>
      <p:sp>
        <p:nvSpPr>
          <p:cNvPr id="26" name="object 27">
            <a:extLst>
              <a:ext uri="{FF2B5EF4-FFF2-40B4-BE49-F238E27FC236}">
                <a16:creationId xmlns:a16="http://schemas.microsoft.com/office/drawing/2014/main" id="{49D3DB39-78D7-46A9-92A1-8A1B2A8E543F}"/>
              </a:ext>
            </a:extLst>
          </p:cNvPr>
          <p:cNvSpPr/>
          <p:nvPr/>
        </p:nvSpPr>
        <p:spPr>
          <a:xfrm>
            <a:off x="4572182" y="4998890"/>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3</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14" name="Oval 13">
            <a:extLst>
              <a:ext uri="{FF2B5EF4-FFF2-40B4-BE49-F238E27FC236}">
                <a16:creationId xmlns:a16="http://schemas.microsoft.com/office/drawing/2014/main" id="{604BEFA1-FF74-5552-3CDE-48307E101A31}"/>
              </a:ext>
            </a:extLst>
          </p:cNvPr>
          <p:cNvSpPr/>
          <p:nvPr/>
        </p:nvSpPr>
        <p:spPr>
          <a:xfrm>
            <a:off x="5230718" y="4393723"/>
            <a:ext cx="536796" cy="203366"/>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
        <p:nvSpPr>
          <p:cNvPr id="16" name="Oval 15">
            <a:extLst>
              <a:ext uri="{FF2B5EF4-FFF2-40B4-BE49-F238E27FC236}">
                <a16:creationId xmlns:a16="http://schemas.microsoft.com/office/drawing/2014/main" id="{39A0AF08-D15F-CE11-A78E-A82A417F11F5}"/>
              </a:ext>
            </a:extLst>
          </p:cNvPr>
          <p:cNvSpPr/>
          <p:nvPr/>
        </p:nvSpPr>
        <p:spPr>
          <a:xfrm>
            <a:off x="4923049" y="5379720"/>
            <a:ext cx="536796" cy="133788"/>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Tree>
    <p:extLst>
      <p:ext uri="{BB962C8B-B14F-4D97-AF65-F5344CB8AC3E}">
        <p14:creationId xmlns:p14="http://schemas.microsoft.com/office/powerpoint/2010/main" val="1435139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877F59-B64B-23AD-75D8-E81E9B5158DF}"/>
              </a:ext>
            </a:extLst>
          </p:cNvPr>
          <p:cNvSpPr>
            <a:spLocks noGrp="1"/>
          </p:cNvSpPr>
          <p:nvPr>
            <p:ph sz="half" idx="1"/>
          </p:nvPr>
        </p:nvSpPr>
        <p:spPr/>
        <p:txBody>
          <a:bodyPr/>
          <a:lstStyle/>
          <a:p>
            <a:pPr marL="0" indent="0">
              <a:buNone/>
            </a:pPr>
            <a:r>
              <a:rPr lang="en-US" sz="1600" dirty="0"/>
              <a:t>Meeting Street Schools shares the cost of your dental coverage. </a:t>
            </a:r>
          </a:p>
          <a:p>
            <a:pPr marL="0" indent="0">
              <a:buNone/>
            </a:pPr>
            <a:r>
              <a:rPr lang="en-US" sz="1600" dirty="0"/>
              <a:t>Your cost for coverage is deducted pre-tax from your biweekly paycheck.</a:t>
            </a:r>
          </a:p>
          <a:p>
            <a:endParaRPr lang="en-US" dirty="0"/>
          </a:p>
        </p:txBody>
      </p:sp>
      <p:sp>
        <p:nvSpPr>
          <p:cNvPr id="3" name="Title 2">
            <a:extLst>
              <a:ext uri="{FF2B5EF4-FFF2-40B4-BE49-F238E27FC236}">
                <a16:creationId xmlns:a16="http://schemas.microsoft.com/office/drawing/2014/main" id="{90479CE2-B947-C8B1-4930-BC60937BC78B}"/>
              </a:ext>
            </a:extLst>
          </p:cNvPr>
          <p:cNvSpPr>
            <a:spLocks noGrp="1"/>
          </p:cNvSpPr>
          <p:nvPr>
            <p:ph type="title"/>
          </p:nvPr>
        </p:nvSpPr>
        <p:spPr/>
        <p:txBody>
          <a:bodyPr/>
          <a:lstStyle/>
          <a:p>
            <a:r>
              <a:rPr lang="en-US"/>
              <a:t>Your Cost for Dental Coverage</a:t>
            </a:r>
          </a:p>
        </p:txBody>
      </p:sp>
      <p:graphicFrame>
        <p:nvGraphicFramePr>
          <p:cNvPr id="4" name="Table 3">
            <a:extLst>
              <a:ext uri="{FF2B5EF4-FFF2-40B4-BE49-F238E27FC236}">
                <a16:creationId xmlns:a16="http://schemas.microsoft.com/office/drawing/2014/main" id="{397B0F02-337B-65EC-E40B-28C1BF6C1A50}"/>
              </a:ext>
            </a:extLst>
          </p:cNvPr>
          <p:cNvGraphicFramePr>
            <a:graphicFrameLocks noGrp="1"/>
          </p:cNvGraphicFramePr>
          <p:nvPr>
            <p:extLst>
              <p:ext uri="{D42A27DB-BD31-4B8C-83A1-F6EECF244321}">
                <p14:modId xmlns:p14="http://schemas.microsoft.com/office/powerpoint/2010/main" val="3489860588"/>
              </p:ext>
            </p:extLst>
          </p:nvPr>
        </p:nvGraphicFramePr>
        <p:xfrm>
          <a:off x="1294952" y="2811815"/>
          <a:ext cx="9602097" cy="1870584"/>
        </p:xfrm>
        <a:graphic>
          <a:graphicData uri="http://schemas.openxmlformats.org/drawingml/2006/table">
            <a:tbl>
              <a:tblPr>
                <a:effectLst/>
              </a:tblPr>
              <a:tblGrid>
                <a:gridCol w="1101353">
                  <a:extLst>
                    <a:ext uri="{9D8B030D-6E8A-4147-A177-3AD203B41FA5}">
                      <a16:colId xmlns:a16="http://schemas.microsoft.com/office/drawing/2014/main" val="20000"/>
                    </a:ext>
                  </a:extLst>
                </a:gridCol>
                <a:gridCol w="2125186">
                  <a:extLst>
                    <a:ext uri="{9D8B030D-6E8A-4147-A177-3AD203B41FA5}">
                      <a16:colId xmlns:a16="http://schemas.microsoft.com/office/drawing/2014/main" val="20001"/>
                    </a:ext>
                  </a:extLst>
                </a:gridCol>
                <a:gridCol w="2125186">
                  <a:extLst>
                    <a:ext uri="{9D8B030D-6E8A-4147-A177-3AD203B41FA5}">
                      <a16:colId xmlns:a16="http://schemas.microsoft.com/office/drawing/2014/main" val="20002"/>
                    </a:ext>
                  </a:extLst>
                </a:gridCol>
                <a:gridCol w="2125186">
                  <a:extLst>
                    <a:ext uri="{9D8B030D-6E8A-4147-A177-3AD203B41FA5}">
                      <a16:colId xmlns:a16="http://schemas.microsoft.com/office/drawing/2014/main" val="20003"/>
                    </a:ext>
                  </a:extLst>
                </a:gridCol>
                <a:gridCol w="2125186">
                  <a:extLst>
                    <a:ext uri="{9D8B030D-6E8A-4147-A177-3AD203B41FA5}">
                      <a16:colId xmlns:a16="http://schemas.microsoft.com/office/drawing/2014/main" val="20004"/>
                    </a:ext>
                  </a:extLst>
                </a:gridCol>
              </a:tblGrid>
              <a:tr h="389801">
                <a:tc gridSpan="5">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mj-lt"/>
                          <a:cs typeface="Arial"/>
                        </a:rPr>
                        <a:t>Employee Per Pay Period Premium</a:t>
                      </a:r>
                    </a:p>
                  </a:txBody>
                  <a:tcPr marL="76296" marR="76296" marT="38148" marB="38148"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801">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500" b="0" i="0" u="none" strike="noStrike" cap="none" normalizeH="0" baseline="0">
                        <a:ln>
                          <a:noFill/>
                        </a:ln>
                        <a:solidFill>
                          <a:schemeClr val="tx1"/>
                        </a:solidFill>
                        <a:latin typeface="+mj-lt"/>
                        <a:cs typeface="Arial" panose="020B0604020202020204" pitchFamily="34" charset="0"/>
                      </a:endParaRP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Only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Spouse</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Children</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Family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extLst>
                  <a:ext uri="{0D108BD9-81ED-4DB2-BD59-A6C34878D82A}">
                    <a16:rowId xmlns:a16="http://schemas.microsoft.com/office/drawing/2014/main" val="10001"/>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Raleway SemiBold" pitchFamily="2" charset="0"/>
                          <a:cs typeface="Arial"/>
                        </a:rPr>
                        <a:t>Base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$0.00</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$15.42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$12.62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$28.02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extLst>
                  <a:ext uri="{0D108BD9-81ED-4DB2-BD59-A6C34878D82A}">
                    <a16:rowId xmlns:a16="http://schemas.microsoft.com/office/drawing/2014/main" val="10002"/>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Raleway SemiBold" pitchFamily="2" charset="0"/>
                          <a:cs typeface="Arial"/>
                        </a:rPr>
                        <a:t>Buy-Up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$3.02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$21.42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$26.52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$46.21</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extLst>
                  <a:ext uri="{0D108BD9-81ED-4DB2-BD59-A6C34878D82A}">
                    <a16:rowId xmlns:a16="http://schemas.microsoft.com/office/drawing/2014/main" val="4024340627"/>
                  </a:ext>
                </a:extLst>
              </a:tr>
            </a:tbl>
          </a:graphicData>
        </a:graphic>
      </p:graphicFrame>
      <p:pic>
        <p:nvPicPr>
          <p:cNvPr id="5" name="Picture 4" descr="A blue and black logo&#10;&#10;Description automatically generated">
            <a:extLst>
              <a:ext uri="{FF2B5EF4-FFF2-40B4-BE49-F238E27FC236}">
                <a16:creationId xmlns:a16="http://schemas.microsoft.com/office/drawing/2014/main" id="{219248B0-B7B0-9696-D694-F77A41A14B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9725" y="721025"/>
            <a:ext cx="2124075" cy="407670"/>
          </a:xfrm>
          <a:prstGeom prst="rect">
            <a:avLst/>
          </a:prstGeom>
        </p:spPr>
      </p:pic>
    </p:spTree>
    <p:extLst>
      <p:ext uri="{BB962C8B-B14F-4D97-AF65-F5344CB8AC3E}">
        <p14:creationId xmlns:p14="http://schemas.microsoft.com/office/powerpoint/2010/main" val="2618517335"/>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6CDE-DD9D-BCCA-A0BB-5A96850482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9B30E1-6CCD-AFFD-51B5-A1779906DE2D}"/>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22868A-ED44-DD40-BE69-3996259C3C7A}"/>
              </a:ext>
            </a:extLst>
          </p:cNvPr>
          <p:cNvSpPr txBox="1"/>
          <p:nvPr/>
        </p:nvSpPr>
        <p:spPr>
          <a:xfrm>
            <a:off x="452352"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8E734869-7807-C137-F7DF-EA70AB0B7363}"/>
              </a:ext>
            </a:extLst>
          </p:cNvPr>
          <p:cNvPicPr>
            <a:picLocks noChangeAspect="1"/>
          </p:cNvPicPr>
          <p:nvPr/>
        </p:nvPicPr>
        <p:blipFill>
          <a:blip r:embed="rId4">
            <a:alphaModFix amt="2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406640" y="952480"/>
            <a:ext cx="5267345" cy="5267345"/>
          </a:xfrm>
          <a:prstGeom prst="rect">
            <a:avLst/>
          </a:prstGeom>
        </p:spPr>
      </p:pic>
    </p:spTree>
    <p:extLst>
      <p:ext uri="{BB962C8B-B14F-4D97-AF65-F5344CB8AC3E}">
        <p14:creationId xmlns:p14="http://schemas.microsoft.com/office/powerpoint/2010/main" val="1573339615"/>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AB334-F1D1-49D4-BE7A-078D83F32207}"/>
              </a:ext>
            </a:extLst>
          </p:cNvPr>
          <p:cNvSpPr/>
          <p:nvPr/>
        </p:nvSpPr>
        <p:spPr>
          <a:xfrm>
            <a:off x="8077200" y="0"/>
            <a:ext cx="411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8" name="Footer Placeholder 7">
            <a:extLst>
              <a:ext uri="{FF2B5EF4-FFF2-40B4-BE49-F238E27FC236}">
                <a16:creationId xmlns:a16="http://schemas.microsoft.com/office/drawing/2014/main" id="{B9691442-E7B7-7E4E-A877-92E631CB76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5787B">
                    <a:tint val="75000"/>
                  </a:srgbClr>
                </a:solidFill>
                <a:effectLst/>
                <a:uLnTx/>
                <a:uFillTx/>
                <a:latin typeface="Effra"/>
                <a:ea typeface="+mn-ea"/>
                <a:cs typeface="+mn-cs"/>
              </a:rPr>
              <a:t>Enrollment   |   Meeting Street Schools</a:t>
            </a:r>
          </a:p>
        </p:txBody>
      </p:sp>
      <p:sp>
        <p:nvSpPr>
          <p:cNvPr id="9" name="Slide Number Placeholder 8">
            <a:extLst>
              <a:ext uri="{FF2B5EF4-FFF2-40B4-BE49-F238E27FC236}">
                <a16:creationId xmlns:a16="http://schemas.microsoft.com/office/drawing/2014/main" id="{16B9C6E4-9D10-9D47-9DB3-AEEDD7D4E0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3" name="Text Placeholder 2">
            <a:extLst>
              <a:ext uri="{FF2B5EF4-FFF2-40B4-BE49-F238E27FC236}">
                <a16:creationId xmlns:a16="http://schemas.microsoft.com/office/drawing/2014/main" id="{2B78E80A-9DB8-AAC3-3F4A-50C4919DC52D}"/>
              </a:ext>
            </a:extLst>
          </p:cNvPr>
          <p:cNvSpPr>
            <a:spLocks noGrp="1"/>
          </p:cNvSpPr>
          <p:nvPr>
            <p:ph type="body" sz="quarter" idx="14"/>
          </p:nvPr>
        </p:nvSpPr>
        <p:spPr/>
        <p:txBody>
          <a:bodyPr/>
          <a:lstStyle/>
          <a:p>
            <a:r>
              <a:rPr lang="en-US" sz="800" baseline="30000"/>
              <a:t>1 </a:t>
            </a:r>
            <a:r>
              <a:rPr lang="en-US" sz="800"/>
              <a:t>American Academy of Ophthalmology, 20 Surprising Health Problems an Eye Exam Can Catch, https://www.aao.org/eye-health/tips-prevention/surprising-health-conditions-eye-exam-detects, 2020. </a:t>
            </a: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normAutofit fontScale="90000"/>
          </a:bodyPr>
          <a:lstStyle/>
          <a:p>
            <a:r>
              <a:rPr lang="en-US"/>
              <a:t>Why do you need Vision insurance? </a:t>
            </a:r>
            <a:endParaRPr lang="en-GB" sz="2000">
              <a:solidFill>
                <a:schemeClr val="accent1"/>
              </a:solidFill>
            </a:endParaRPr>
          </a:p>
        </p:txBody>
      </p:sp>
      <p:sp>
        <p:nvSpPr>
          <p:cNvPr id="5" name="Text Placeholder 4">
            <a:extLst>
              <a:ext uri="{FF2B5EF4-FFF2-40B4-BE49-F238E27FC236}">
                <a16:creationId xmlns:a16="http://schemas.microsoft.com/office/drawing/2014/main" id="{976BC49C-1C6F-A54A-AE4D-05A785286370}"/>
              </a:ext>
            </a:extLst>
          </p:cNvPr>
          <p:cNvSpPr>
            <a:spLocks noGrp="1"/>
          </p:cNvSpPr>
          <p:nvPr>
            <p:ph type="body" sz="quarter" idx="13"/>
          </p:nvPr>
        </p:nvSpPr>
        <p:spPr>
          <a:xfrm>
            <a:off x="455638" y="1359635"/>
            <a:ext cx="5404104" cy="365760"/>
          </a:xfrm>
        </p:spPr>
        <p:txBody>
          <a:bodyPr>
            <a:normAutofit/>
          </a:bodyPr>
          <a:lstStyle/>
          <a:p>
            <a:r>
              <a:rPr lang="en-US"/>
              <a:t>Keep an eye on your vision health and savings</a:t>
            </a:r>
          </a:p>
        </p:txBody>
      </p:sp>
      <p:sp>
        <p:nvSpPr>
          <p:cNvPr id="6" name="Content Placeholder 5">
            <a:extLst>
              <a:ext uri="{FF2B5EF4-FFF2-40B4-BE49-F238E27FC236}">
                <a16:creationId xmlns:a16="http://schemas.microsoft.com/office/drawing/2014/main" id="{B68C59E0-2630-B942-A176-2B95B5E5A581}"/>
              </a:ext>
            </a:extLst>
          </p:cNvPr>
          <p:cNvSpPr>
            <a:spLocks noGrp="1"/>
          </p:cNvSpPr>
          <p:nvPr>
            <p:ph idx="1"/>
          </p:nvPr>
        </p:nvSpPr>
        <p:spPr>
          <a:xfrm>
            <a:off x="455638" y="1801181"/>
            <a:ext cx="5404104" cy="4114265"/>
          </a:xfrm>
        </p:spPr>
        <p:txBody>
          <a:bodyPr>
            <a:normAutofit/>
          </a:bodyPr>
          <a:lstStyle/>
          <a:p>
            <a:pPr>
              <a:lnSpc>
                <a:spcPts val="1860"/>
              </a:lnSpc>
            </a:pPr>
            <a:r>
              <a:rPr lang="en-US" sz="1600" b="0" dirty="0"/>
              <a:t>Regular vision exams can detect major medical problems, such as</a:t>
            </a:r>
            <a:r>
              <a:rPr lang="en-US" sz="1600" b="0" baseline="30000" dirty="0"/>
              <a:t>1</a:t>
            </a:r>
            <a:r>
              <a:rPr lang="en-US" sz="1600" b="0" dirty="0"/>
              <a:t>:</a:t>
            </a:r>
          </a:p>
          <a:p>
            <a:pPr marL="514350" lvl="2" indent="-285750">
              <a:lnSpc>
                <a:spcPts val="1860"/>
              </a:lnSpc>
              <a:buFont typeface="System Font Regular"/>
              <a:buChar char="–"/>
            </a:pPr>
            <a:r>
              <a:rPr lang="en-US" sz="1600" dirty="0"/>
              <a:t>Glaucoma </a:t>
            </a:r>
          </a:p>
          <a:p>
            <a:pPr marL="514350" lvl="2" indent="-285750">
              <a:lnSpc>
                <a:spcPts val="1860"/>
              </a:lnSpc>
              <a:buFont typeface="System Font Regular"/>
              <a:buChar char="–"/>
            </a:pPr>
            <a:r>
              <a:rPr lang="en-US" sz="1600" dirty="0"/>
              <a:t>Diabetes</a:t>
            </a:r>
          </a:p>
          <a:p>
            <a:pPr marL="514350" lvl="2" indent="-285750">
              <a:lnSpc>
                <a:spcPts val="1860"/>
              </a:lnSpc>
              <a:buFont typeface="System Font Regular"/>
              <a:buChar char="–"/>
            </a:pPr>
            <a:r>
              <a:rPr lang="en-US" sz="1600" dirty="0"/>
              <a:t>High blood pressure</a:t>
            </a:r>
          </a:p>
          <a:p>
            <a:pPr marL="514350" lvl="2" indent="-285750">
              <a:lnSpc>
                <a:spcPts val="1860"/>
              </a:lnSpc>
              <a:buFont typeface="System Font Regular"/>
              <a:buChar char="–"/>
            </a:pPr>
            <a:r>
              <a:rPr lang="en-US" sz="1600" dirty="0"/>
              <a:t>Increased stroke risk</a:t>
            </a:r>
          </a:p>
          <a:p>
            <a:pPr marL="285750" indent="-285750">
              <a:buFont typeface="Arial" panose="020B0604020202020204" pitchFamily="34" charset="0"/>
              <a:buChar char="•"/>
            </a:pPr>
            <a:r>
              <a:rPr lang="en-US" sz="1600" b="0" i="0" u="none" strike="noStrike" baseline="0" dirty="0">
                <a:solidFill>
                  <a:srgbClr val="0C3E5E"/>
                </a:solidFill>
              </a:rPr>
              <a:t>Pays for services and eyesight correction that medical insurance plans don’t typically cover</a:t>
            </a:r>
          </a:p>
          <a:p>
            <a:pPr marL="285750" indent="-285750">
              <a:buFont typeface="Arial" panose="020B0604020202020204" pitchFamily="34" charset="0"/>
              <a:buChar char="•"/>
            </a:pPr>
            <a:r>
              <a:rPr lang="en-US" sz="1600" b="0" i="0" u="none" strike="noStrike" baseline="0" dirty="0">
                <a:solidFill>
                  <a:srgbClr val="0C3E5E"/>
                </a:solidFill>
              </a:rPr>
              <a:t>Covers preventive care like routine eye wellness exams and retinal screenings</a:t>
            </a:r>
          </a:p>
          <a:p>
            <a:pPr marL="285750" indent="-285750">
              <a:buFont typeface="Arial" panose="020B0604020202020204" pitchFamily="34" charset="0"/>
              <a:buChar char="•"/>
            </a:pPr>
            <a:r>
              <a:rPr lang="en-US" sz="1600" b="0" i="0" u="none" strike="noStrike" baseline="0" dirty="0">
                <a:solidFill>
                  <a:srgbClr val="0C3E5E"/>
                </a:solidFill>
              </a:rPr>
              <a:t>Provides discounts on new eyeglasses, contact lenses, and corrective surgery like Lasik</a:t>
            </a:r>
          </a:p>
          <a:p>
            <a:pPr marL="285750" indent="-285750">
              <a:buFont typeface="Arial" panose="020B0604020202020204" pitchFamily="34" charset="0"/>
              <a:buChar char="•"/>
            </a:pPr>
            <a:endParaRPr lang="en-US" sz="1800" b="0" i="0" u="none" strike="noStrike" baseline="0" dirty="0">
              <a:solidFill>
                <a:srgbClr val="0C3E5E"/>
              </a:solidFill>
              <a:latin typeface="Effra" panose="020B0603020203020204" pitchFamily="34" charset="0"/>
            </a:endParaRPr>
          </a:p>
        </p:txBody>
      </p:sp>
      <p:pic>
        <p:nvPicPr>
          <p:cNvPr id="17" name="Picture Placeholder 16">
            <a:extLst>
              <a:ext uri="{FF2B5EF4-FFF2-40B4-BE49-F238E27FC236}">
                <a16:creationId xmlns:a16="http://schemas.microsoft.com/office/drawing/2014/main" id="{1CCEA929-A0E2-89AC-2C3F-95679E3AD4BA}"/>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l="16269" r="16269"/>
          <a:stretch/>
        </p:blipFill>
        <p:spPr/>
      </p:pic>
      <p:pic>
        <p:nvPicPr>
          <p:cNvPr id="4" name="Picture 3" descr="A blue and black logo&#10;&#10;Description automatically generated">
            <a:extLst>
              <a:ext uri="{FF2B5EF4-FFF2-40B4-BE49-F238E27FC236}">
                <a16:creationId xmlns:a16="http://schemas.microsoft.com/office/drawing/2014/main" id="{CD3749FF-7BD2-5E48-12F5-27370E31E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3024" y="5415401"/>
            <a:ext cx="2124075" cy="407670"/>
          </a:xfrm>
          <a:prstGeom prst="rect">
            <a:avLst/>
          </a:prstGeom>
        </p:spPr>
      </p:pic>
    </p:spTree>
    <p:extLst>
      <p:ext uri="{BB962C8B-B14F-4D97-AF65-F5344CB8AC3E}">
        <p14:creationId xmlns:p14="http://schemas.microsoft.com/office/powerpoint/2010/main" val="3458605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dirty="0">
                <a:solidFill>
                  <a:schemeClr val="tx1"/>
                </a:solidFill>
              </a:rPr>
              <a:t>Your Guardian Vision Plan - Davis Network</a:t>
            </a:r>
            <a:br>
              <a:rPr lang="en-US" dirty="0">
                <a:solidFill>
                  <a:schemeClr val="tx1"/>
                </a:solidFill>
              </a:rPr>
            </a:br>
            <a:endParaRPr lang="en-GB" sz="2800" dirty="0">
              <a:solidFill>
                <a:schemeClr val="tx1"/>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extLst>
              <p:ext uri="{D42A27DB-BD31-4B8C-83A1-F6EECF244321}">
                <p14:modId xmlns:p14="http://schemas.microsoft.com/office/powerpoint/2010/main" val="1791004273"/>
              </p:ext>
            </p:extLst>
          </p:nvPr>
        </p:nvGraphicFramePr>
        <p:xfrm>
          <a:off x="457200" y="1181217"/>
          <a:ext cx="11277599" cy="5408685"/>
        </p:xfrm>
        <a:graphic>
          <a:graphicData uri="http://schemas.openxmlformats.org/drawingml/2006/table">
            <a:tbl>
              <a:tblPr firstRow="1" bandRow="1">
                <a:tableStyleId>{3B4B98B0-60AC-42C2-AFA5-B58CD77FA1E5}</a:tableStyleId>
              </a:tblPr>
              <a:tblGrid>
                <a:gridCol w="5098443">
                  <a:extLst>
                    <a:ext uri="{9D8B030D-6E8A-4147-A177-3AD203B41FA5}">
                      <a16:colId xmlns:a16="http://schemas.microsoft.com/office/drawing/2014/main" val="20000"/>
                    </a:ext>
                  </a:extLst>
                </a:gridCol>
                <a:gridCol w="3089578">
                  <a:extLst>
                    <a:ext uri="{9D8B030D-6E8A-4147-A177-3AD203B41FA5}">
                      <a16:colId xmlns:a16="http://schemas.microsoft.com/office/drawing/2014/main" val="454559167"/>
                    </a:ext>
                  </a:extLst>
                </a:gridCol>
                <a:gridCol w="3089578">
                  <a:extLst>
                    <a:ext uri="{9D8B030D-6E8A-4147-A177-3AD203B41FA5}">
                      <a16:colId xmlns:a16="http://schemas.microsoft.com/office/drawing/2014/main" val="427526593"/>
                    </a:ext>
                  </a:extLst>
                </a:gridCol>
              </a:tblGrid>
              <a:tr h="349005">
                <a:tc>
                  <a:txBody>
                    <a:bodyPr/>
                    <a:lstStyle/>
                    <a:p>
                      <a:pPr algn="l"/>
                      <a:r>
                        <a:rPr lang="en-US" sz="1600" b="1" dirty="0">
                          <a:solidFill>
                            <a:schemeClr val="accent1"/>
                          </a:solidFill>
                          <a:latin typeface="+mn-lt"/>
                        </a:rPr>
                        <a:t>Covered Services:</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1"/>
                          </a:solidFill>
                          <a:latin typeface="+mn-lt"/>
                          <a:ea typeface="+mn-ea"/>
                          <a:cs typeface="+mn-cs"/>
                        </a:rPr>
                        <a:t>In-Network (You pay)</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1"/>
                          </a:solidFill>
                          <a:latin typeface="+mn-lt"/>
                          <a:ea typeface="+mn-ea"/>
                          <a:cs typeface="+mn-cs"/>
                        </a:rPr>
                        <a:t>Out-of-Network (You pay)</a:t>
                      </a:r>
                    </a:p>
                  </a:txBody>
                  <a:tcPr marL="63069" marR="63069" anchor="b"/>
                </a:tc>
                <a:extLst>
                  <a:ext uri="{0D108BD9-81ED-4DB2-BD59-A6C34878D82A}">
                    <a16:rowId xmlns:a16="http://schemas.microsoft.com/office/drawing/2014/main" val="10000"/>
                  </a:ext>
                </a:extLst>
              </a:tr>
              <a:tr h="1849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Office Visit Copay</a:t>
                      </a:r>
                    </a:p>
                  </a:txBody>
                  <a:tcPr marL="72220" marR="722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0" i="0" kern="1200" dirty="0">
                          <a:solidFill>
                            <a:schemeClr val="tx1"/>
                          </a:solidFill>
                          <a:latin typeface="+mn-lt"/>
                          <a:ea typeface="ヒラギノ角ゴ Pro W3"/>
                          <a:cs typeface="Effra" panose="020B0603020203020204" pitchFamily="34" charset="0"/>
                        </a:rPr>
                        <a:t>$20</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You pay based on a schedule</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endPar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see your kit for details</a:t>
                      </a:r>
                    </a:p>
                  </a:txBody>
                  <a:tcPr marL="72220" marR="722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85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Materials Copay</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i="0" kern="1200" dirty="0">
                          <a:solidFill>
                            <a:schemeClr val="tx1"/>
                          </a:solidFill>
                          <a:latin typeface="+mn-lt"/>
                          <a:ea typeface="ヒラギノ角ゴ Pro W3"/>
                          <a:cs typeface="Effra" panose="020B0603020203020204" pitchFamily="34" charset="0"/>
                        </a:rPr>
                        <a:t>$20</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You pay based on a schedule</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endPar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see your kit for details</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8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strike="noStrike" cap="none" spc="0" baseline="0" dirty="0">
                          <a:solidFill>
                            <a:schemeClr val="tx1"/>
                          </a:solidFill>
                          <a:effectLst/>
                          <a:latin typeface="+mn-lt"/>
                          <a:ea typeface="Effra"/>
                          <a:cs typeface="Effra"/>
                        </a:rPr>
                        <a:t>80% of amount over $120</a:t>
                      </a:r>
                      <a:endParaRPr lang="es-LA" sz="1600" b="0" i="0" strike="noStrike" cap="none" spc="0" baseline="0" dirty="0">
                        <a:solidFill>
                          <a:schemeClr val="tx1"/>
                        </a:solidFill>
                        <a:effectLst/>
                        <a:latin typeface="+mn-lt"/>
                        <a:ea typeface="Effra"/>
                        <a:cs typeface="Effra"/>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schemeClr val="tx1"/>
                          </a:solidFill>
                          <a:effectLst/>
                          <a:uLnTx/>
                          <a:uFillTx/>
                          <a:latin typeface="Effra"/>
                        </a:rPr>
                        <a:t>Amount over</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$48</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887781"/>
                  </a:ext>
                </a:extLst>
              </a:tr>
              <a:tr h="317241">
                <a:tc>
                  <a:txBody>
                    <a:bodyPr/>
                    <a:lstStyle/>
                    <a:p>
                      <a:pPr marL="0" marR="0" indent="0" algn="l" rtl="0" eaLnBrk="1" fontAlgn="auto" latinLnBrk="0" hangingPunct="1">
                        <a:lnSpc>
                          <a:spcPct val="100000"/>
                        </a:lnSpc>
                        <a:spcBef>
                          <a:spcPts val="0"/>
                        </a:spcBef>
                        <a:spcAft>
                          <a:spcPts val="0"/>
                        </a:spcAft>
                        <a:buClrTx/>
                        <a:buSzTx/>
                        <a:buFontTx/>
                        <a:buNone/>
                      </a:pPr>
                      <a:r>
                        <a:rPr lang="en-US" sz="1600" b="1" i="0" dirty="0">
                          <a:solidFill>
                            <a:schemeClr val="tx1"/>
                          </a:solidFill>
                          <a:latin typeface="+mn-lt"/>
                          <a:ea typeface="ヒラギノ角ゴ Pro W3"/>
                          <a:cs typeface="Effra" panose="020B0603020203020204" pitchFamily="34" charset="0"/>
                        </a:rPr>
                        <a:t>Elective Contact Lenses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(In lieu of frames and 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strike="noStrike" cap="none" spc="0" baseline="0" dirty="0">
                          <a:solidFill>
                            <a:schemeClr val="tx1"/>
                          </a:solidFill>
                          <a:effectLst/>
                          <a:latin typeface="+mn-lt"/>
                          <a:ea typeface="Effra"/>
                          <a:cs typeface="Effra"/>
                        </a:rPr>
                        <a:t>85% of amount over $120</a:t>
                      </a:r>
                      <a:endParaRPr lang="es-LA" sz="1600" b="0" i="0" strike="noStrike" cap="none" spc="0" baseline="0" dirty="0">
                        <a:solidFill>
                          <a:schemeClr val="tx1"/>
                        </a:solidFill>
                        <a:effectLst/>
                        <a:latin typeface="+mn-lt"/>
                        <a:ea typeface="Effra"/>
                        <a:cs typeface="Effra"/>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schemeClr val="tx1"/>
                          </a:solidFill>
                          <a:effectLst/>
                          <a:uLnTx/>
                          <a:uFillTx/>
                          <a:latin typeface="Effra"/>
                        </a:rPr>
                        <a:t>Amount over</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$105</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084112"/>
                  </a:ext>
                </a:extLst>
              </a:tr>
              <a:tr h="317241">
                <a:tc>
                  <a:txBody>
                    <a:bodyPr/>
                    <a:lstStyle/>
                    <a:p>
                      <a:pPr marL="0" marR="0" indent="0" algn="l" rtl="0" eaLnBrk="1" fontAlgn="auto" latinLnBrk="0" hangingPunct="1">
                        <a:lnSpc>
                          <a:spcPct val="100000"/>
                        </a:lnSpc>
                        <a:spcBef>
                          <a:spcPts val="0"/>
                        </a:spcBef>
                        <a:spcAft>
                          <a:spcPts val="0"/>
                        </a:spcAft>
                        <a:buClrTx/>
                        <a:buSzTx/>
                        <a:buFontTx/>
                        <a:buNone/>
                      </a:pPr>
                      <a:r>
                        <a:rPr lang="en-US" sz="1600" b="1" i="0" dirty="0">
                          <a:solidFill>
                            <a:schemeClr val="tx1"/>
                          </a:solidFill>
                          <a:latin typeface="+mn-lt"/>
                          <a:ea typeface="ヒラギノ角ゴ Pro W3"/>
                          <a:cs typeface="Effra" panose="020B0603020203020204" pitchFamily="34" charset="0"/>
                        </a:rPr>
                        <a:t>Contact Lenses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(Medically Necessary* with prior approval)</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i="0" kern="1200" dirty="0">
                          <a:solidFill>
                            <a:schemeClr val="tx1"/>
                          </a:solidFill>
                          <a:latin typeface="+mn-lt"/>
                          <a:ea typeface="ヒラギノ角ゴ Pro W3"/>
                          <a:cs typeface="Effra" panose="020B0603020203020204" pitchFamily="34" charset="0"/>
                        </a:rPr>
                        <a:t>$0</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schemeClr val="tx1"/>
                          </a:solidFill>
                          <a:effectLst/>
                          <a:uLnTx/>
                          <a:uFillTx/>
                          <a:latin typeface="Effra"/>
                        </a:rPr>
                        <a:t>Amount over</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$210</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7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mn-lt"/>
                          <a:ea typeface="ヒラギノ角ゴ Pro W3"/>
                          <a:cs typeface="Effra" panose="020B0603020203020204" pitchFamily="34" charset="0"/>
                        </a:rPr>
                        <a:t>Laser Correction Surgery Discount</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i="0" u="none" strike="noStrike" kern="1200" baseline="0" dirty="0">
                          <a:solidFill>
                            <a:schemeClr val="tx1"/>
                          </a:solidFill>
                          <a:latin typeface="+mn-lt"/>
                          <a:ea typeface="+mn-ea"/>
                          <a:cs typeface="+mn-cs"/>
                        </a:rPr>
                        <a:t>Savings of 20-35% off national average</a:t>
                      </a:r>
                    </a:p>
                    <a:p>
                      <a:pPr algn="ctr"/>
                      <a:r>
                        <a:rPr lang="en-US" sz="1600" b="0" i="0" u="none" strike="noStrike" kern="1200" baseline="0" dirty="0">
                          <a:solidFill>
                            <a:schemeClr val="tx1"/>
                          </a:solidFill>
                          <a:latin typeface="+mn-lt"/>
                          <a:ea typeface="+mn-ea"/>
                          <a:cs typeface="+mn-cs"/>
                        </a:rPr>
                        <a:t>price thru Davis laser vision network</a:t>
                      </a:r>
                      <a:endPar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Not applicable</a:t>
                      </a:r>
                      <a:r>
                        <a:rPr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 </a:t>
                      </a:r>
                      <a:endParaRPr kumimoji="0" lang="en-US" sz="16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632170"/>
                  </a:ext>
                </a:extLst>
              </a:tr>
              <a:tr h="307910">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Service Frequencies:</a:t>
                      </a:r>
                    </a:p>
                  </a:txBody>
                  <a:tcPr marL="72220" marR="7222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200" b="0" i="0" kern="1200">
                        <a:solidFill>
                          <a:schemeClr val="tx1"/>
                        </a:solidFill>
                        <a:latin typeface="+mn-lt"/>
                        <a:ea typeface="ヒラギノ角ゴ Pro W3"/>
                        <a:cs typeface="Effra" panose="020B0603020203020204" pitchFamily="34" charset="0"/>
                      </a:endParaRPr>
                    </a:p>
                  </a:txBody>
                  <a:tcPr marL="72220" marR="72220" anchor="ctr"/>
                </a:tc>
                <a:tc hMerge="1">
                  <a:txBody>
                    <a:bodyPr/>
                    <a:lstStyle/>
                    <a:p>
                      <a:pPr algn="l"/>
                      <a:endParaRPr lang="en-US" sz="1200" b="0" i="0" kern="1200">
                        <a:solidFill>
                          <a:schemeClr val="tx1"/>
                        </a:solidFill>
                        <a:latin typeface="+mn-lt"/>
                        <a:ea typeface="ヒラギノ角ゴ Pro W3"/>
                        <a:cs typeface="Effra" panose="020B0603020203020204" pitchFamily="34" charset="0"/>
                      </a:endParaRPr>
                    </a:p>
                  </a:txBody>
                  <a:tcPr marL="72220" marR="72220" anchor="ctr"/>
                </a:tc>
                <a:extLst>
                  <a:ext uri="{0D108BD9-81ED-4DB2-BD59-A6C34878D82A}">
                    <a16:rowId xmlns:a16="http://schemas.microsoft.com/office/drawing/2014/main" val="3362019631"/>
                  </a:ext>
                </a:extLst>
              </a:tr>
              <a:tr h="307910">
                <a:tc>
                  <a:txBody>
                    <a:bodyPr/>
                    <a:lstStyle/>
                    <a:p>
                      <a:pPr algn="l"/>
                      <a:r>
                        <a:rPr lang="en-US" sz="1600" b="1" i="0" u="none" strike="noStrike" kern="1200" baseline="0" dirty="0">
                          <a:solidFill>
                            <a:schemeClr val="tx1"/>
                          </a:solidFill>
                          <a:latin typeface="+mn-lt"/>
                          <a:ea typeface="ヒラギノ角ゴ Pro W3"/>
                          <a:cs typeface="Effra" panose="020B0603020203020204" pitchFamily="34" charset="0"/>
                        </a:rPr>
                        <a:t>Exams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i="0" u="none" strike="noStrike" kern="1200" baseline="0" dirty="0">
                          <a:solidFill>
                            <a:schemeClr val="tx1"/>
                          </a:solidFill>
                          <a:latin typeface="+mn-lt"/>
                          <a:ea typeface="ヒラギノ角ゴ Pro W3"/>
                          <a:cs typeface="Effra" panose="020B0603020203020204" pitchFamily="34" charset="0"/>
                        </a:rPr>
                        <a:t>Every calendar year</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Effra"/>
                          <a:ea typeface="ヒラギノ角ゴ Pro W3"/>
                          <a:cs typeface="Effra" panose="020B0603020203020204" pitchFamily="34" charset="0"/>
                        </a:rPr>
                        <a:t>Every calendar year</a:t>
                      </a:r>
                      <a:endParaRPr kumimoji="0" lang="en-US" sz="1600" b="0" i="0" u="none" strike="noStrike" kern="1200" cap="none" spc="0" normalizeH="0" baseline="0" noProof="0" dirty="0">
                        <a:ln>
                          <a:noFill/>
                        </a:ln>
                        <a:solidFill>
                          <a:schemeClr val="tx1"/>
                        </a:solidFill>
                        <a:effectLst/>
                        <a:uLnTx/>
                        <a:uFillTx/>
                        <a:latin typeface="Effra"/>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036456"/>
                  </a:ext>
                </a:extLst>
              </a:tr>
              <a:tr h="307910">
                <a:tc>
                  <a:txBody>
                    <a:bodyPr/>
                    <a:lstStyle/>
                    <a:p>
                      <a:pPr algn="l"/>
                      <a:r>
                        <a:rPr lang="en-US" sz="1600" b="1" i="0" u="none" strike="noStrike" kern="1200" baseline="0" dirty="0">
                          <a:solidFill>
                            <a:schemeClr val="tx1"/>
                          </a:solidFill>
                          <a:latin typeface="+mn-lt"/>
                          <a:ea typeface="ヒラギノ角ゴ Pro W3"/>
                          <a:cs typeface="Effra" panose="020B0603020203020204" pitchFamily="34" charset="0"/>
                        </a:rPr>
                        <a:t>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i="0" u="none" strike="noStrike" kern="1200" baseline="0" dirty="0">
                          <a:solidFill>
                            <a:schemeClr val="tx1"/>
                          </a:solidFill>
                          <a:latin typeface="+mn-lt"/>
                          <a:ea typeface="ヒラギノ角ゴ Pro W3"/>
                          <a:cs typeface="Effra" panose="020B0603020203020204" pitchFamily="34" charset="0"/>
                        </a:rPr>
                        <a:t>Every calendar year</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Effra"/>
                          <a:ea typeface="ヒラギノ角ゴ Pro W3"/>
                          <a:cs typeface="Effra" panose="020B0603020203020204" pitchFamily="34" charset="0"/>
                        </a:rPr>
                        <a:t>Every calendar year</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90273"/>
                  </a:ext>
                </a:extLst>
              </a:tr>
              <a:tr h="293339">
                <a:tc>
                  <a:txBody>
                    <a:bodyPr/>
                    <a:lstStyle/>
                    <a:p>
                      <a:pPr algn="l"/>
                      <a:r>
                        <a:rPr lang="en-US" sz="1600" b="1" i="0" u="none" strike="noStrike" kern="1200" baseline="0" dirty="0">
                          <a:solidFill>
                            <a:schemeClr val="tx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0" i="0" u="none" strike="noStrike" kern="1200" baseline="0" dirty="0">
                          <a:solidFill>
                            <a:schemeClr val="tx1"/>
                          </a:solidFill>
                          <a:latin typeface="+mn-lt"/>
                          <a:ea typeface="ヒラギノ角ゴ Pro W3"/>
                          <a:cs typeface="Effra" panose="020B0603020203020204" pitchFamily="34" charset="0"/>
                        </a:rPr>
                        <a:t>Every two calendar years</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b="0" i="0" u="none" strike="noStrike" kern="1200" baseline="0" dirty="0">
                          <a:solidFill>
                            <a:schemeClr val="tx1"/>
                          </a:solidFill>
                          <a:latin typeface="+mn-lt"/>
                          <a:ea typeface="ヒラギノ角ゴ Pro W3"/>
                          <a:cs typeface="Effra" panose="020B0603020203020204" pitchFamily="34" charset="0"/>
                        </a:rPr>
                        <a:t>Every two calendar years</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8676713"/>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7" name="Footer Placeholder 4">
            <a:extLst>
              <a:ext uri="{FF2B5EF4-FFF2-40B4-BE49-F238E27FC236}">
                <a16:creationId xmlns:a16="http://schemas.microsoft.com/office/drawing/2014/main" id="{C4EEDC95-4B99-2381-C747-EA575F9D379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pic>
        <p:nvPicPr>
          <p:cNvPr id="3" name="Picture 2" descr="A blue and black logo&#10;&#10;Description automatically generated">
            <a:extLst>
              <a:ext uri="{FF2B5EF4-FFF2-40B4-BE49-F238E27FC236}">
                <a16:creationId xmlns:a16="http://schemas.microsoft.com/office/drawing/2014/main" id="{ED3DB39F-4952-B7B8-7376-63907577D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0224" y="664768"/>
            <a:ext cx="2124075" cy="407670"/>
          </a:xfrm>
          <a:prstGeom prst="rect">
            <a:avLst/>
          </a:prstGeom>
        </p:spPr>
      </p:pic>
    </p:spTree>
    <p:extLst>
      <p:ext uri="{BB962C8B-B14F-4D97-AF65-F5344CB8AC3E}">
        <p14:creationId xmlns:p14="http://schemas.microsoft.com/office/powerpoint/2010/main" val="3593162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B63A-3CD1-A6E5-3029-0A7F7ED9BA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32241E-9C7B-7D84-FBF8-4E90FB9D7CEE}"/>
              </a:ext>
            </a:extLst>
          </p:cNvPr>
          <p:cNvSpPr>
            <a:spLocks noGrp="1"/>
          </p:cNvSpPr>
          <p:nvPr>
            <p:ph sz="half" idx="1"/>
          </p:nvPr>
        </p:nvSpPr>
        <p:spPr/>
        <p:txBody>
          <a:bodyPr/>
          <a:lstStyle/>
          <a:p>
            <a:pPr marL="0" indent="0">
              <a:buNone/>
            </a:pPr>
            <a:r>
              <a:rPr lang="en-US" sz="1600" dirty="0"/>
              <a:t>Meeting Street Schools shares the cost of your </a:t>
            </a:r>
            <a:r>
              <a:rPr lang="en-US" dirty="0"/>
              <a:t>vision</a:t>
            </a:r>
            <a:r>
              <a:rPr lang="en-US" sz="1600" dirty="0"/>
              <a:t> coverage. </a:t>
            </a:r>
          </a:p>
          <a:p>
            <a:pPr marL="0" indent="0">
              <a:buNone/>
            </a:pPr>
            <a:r>
              <a:rPr lang="en-US" sz="1600" dirty="0"/>
              <a:t>Your cost for coverage is deducted pre-tax from your biweekly paycheck.</a:t>
            </a:r>
          </a:p>
          <a:p>
            <a:endParaRPr lang="en-US" dirty="0"/>
          </a:p>
        </p:txBody>
      </p:sp>
      <p:sp>
        <p:nvSpPr>
          <p:cNvPr id="3" name="Title 2">
            <a:extLst>
              <a:ext uri="{FF2B5EF4-FFF2-40B4-BE49-F238E27FC236}">
                <a16:creationId xmlns:a16="http://schemas.microsoft.com/office/drawing/2014/main" id="{73D2C533-FA0D-90AA-D1D4-40893E2CAF7F}"/>
              </a:ext>
            </a:extLst>
          </p:cNvPr>
          <p:cNvSpPr>
            <a:spLocks noGrp="1"/>
          </p:cNvSpPr>
          <p:nvPr>
            <p:ph type="title"/>
          </p:nvPr>
        </p:nvSpPr>
        <p:spPr/>
        <p:txBody>
          <a:bodyPr/>
          <a:lstStyle/>
          <a:p>
            <a:r>
              <a:rPr lang="en-US" dirty="0"/>
              <a:t>Your Cost for Vision Coverage</a:t>
            </a:r>
          </a:p>
        </p:txBody>
      </p:sp>
      <p:graphicFrame>
        <p:nvGraphicFramePr>
          <p:cNvPr id="4" name="Table 3">
            <a:extLst>
              <a:ext uri="{FF2B5EF4-FFF2-40B4-BE49-F238E27FC236}">
                <a16:creationId xmlns:a16="http://schemas.microsoft.com/office/drawing/2014/main" id="{47D79F1C-62C6-D7F8-82A5-8F6D0A6EE763}"/>
              </a:ext>
            </a:extLst>
          </p:cNvPr>
          <p:cNvGraphicFramePr>
            <a:graphicFrameLocks noGrp="1"/>
          </p:cNvGraphicFramePr>
          <p:nvPr>
            <p:extLst>
              <p:ext uri="{D42A27DB-BD31-4B8C-83A1-F6EECF244321}">
                <p14:modId xmlns:p14="http://schemas.microsoft.com/office/powerpoint/2010/main" val="179174770"/>
              </p:ext>
            </p:extLst>
          </p:nvPr>
        </p:nvGraphicFramePr>
        <p:xfrm>
          <a:off x="1294952" y="2811815"/>
          <a:ext cx="9606597" cy="1627906"/>
        </p:xfrm>
        <a:graphic>
          <a:graphicData uri="http://schemas.openxmlformats.org/drawingml/2006/table">
            <a:tbl>
              <a:tblPr>
                <a:effectLst/>
              </a:tblPr>
              <a:tblGrid>
                <a:gridCol w="1101869">
                  <a:extLst>
                    <a:ext uri="{9D8B030D-6E8A-4147-A177-3AD203B41FA5}">
                      <a16:colId xmlns:a16="http://schemas.microsoft.com/office/drawing/2014/main" val="20000"/>
                    </a:ext>
                  </a:extLst>
                </a:gridCol>
                <a:gridCol w="2126182">
                  <a:extLst>
                    <a:ext uri="{9D8B030D-6E8A-4147-A177-3AD203B41FA5}">
                      <a16:colId xmlns:a16="http://schemas.microsoft.com/office/drawing/2014/main" val="20001"/>
                    </a:ext>
                  </a:extLst>
                </a:gridCol>
                <a:gridCol w="2126182">
                  <a:extLst>
                    <a:ext uri="{9D8B030D-6E8A-4147-A177-3AD203B41FA5}">
                      <a16:colId xmlns:a16="http://schemas.microsoft.com/office/drawing/2014/main" val="20002"/>
                    </a:ext>
                  </a:extLst>
                </a:gridCol>
                <a:gridCol w="2126182">
                  <a:extLst>
                    <a:ext uri="{9D8B030D-6E8A-4147-A177-3AD203B41FA5}">
                      <a16:colId xmlns:a16="http://schemas.microsoft.com/office/drawing/2014/main" val="20003"/>
                    </a:ext>
                  </a:extLst>
                </a:gridCol>
                <a:gridCol w="2126182">
                  <a:extLst>
                    <a:ext uri="{9D8B030D-6E8A-4147-A177-3AD203B41FA5}">
                      <a16:colId xmlns:a16="http://schemas.microsoft.com/office/drawing/2014/main" val="20004"/>
                    </a:ext>
                  </a:extLst>
                </a:gridCol>
              </a:tblGrid>
              <a:tr h="495846">
                <a:tc gridSpan="5">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mj-lt"/>
                          <a:cs typeface="Arial"/>
                        </a:rPr>
                        <a:t>Employee Per Pay Period Premium</a:t>
                      </a:r>
                    </a:p>
                  </a:txBody>
                  <a:tcPr marL="76296" marR="76296" marT="38148" marB="38148"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5846">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500" b="0" i="0" u="none" strike="noStrike" cap="none" normalizeH="0" baseline="0">
                        <a:ln>
                          <a:noFill/>
                        </a:ln>
                        <a:solidFill>
                          <a:schemeClr val="tx1"/>
                        </a:solidFill>
                        <a:latin typeface="+mj-lt"/>
                        <a:cs typeface="Arial" panose="020B0604020202020204" pitchFamily="34" charset="0"/>
                      </a:endParaRP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Only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Spouse</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Children</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&amp; Family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extLst>
                  <a:ext uri="{0D108BD9-81ED-4DB2-BD59-A6C34878D82A}">
                    <a16:rowId xmlns:a16="http://schemas.microsoft.com/office/drawing/2014/main" val="10001"/>
                  </a:ext>
                </a:extLst>
              </a:tr>
              <a:tr h="5784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Raleway SemiBold" pitchFamily="2" charset="0"/>
                          <a:cs typeface="Arial"/>
                        </a:rPr>
                        <a:t>Vision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$0.00</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$1.02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$0.72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accent5"/>
                          </a:solidFill>
                          <a:latin typeface="+mn-lt"/>
                          <a:cs typeface="Arial"/>
                        </a:rPr>
                        <a:t>$1.39</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5" name="Picture 4" descr="A blue and black logo&#10;&#10;Description automatically generated">
            <a:extLst>
              <a:ext uri="{FF2B5EF4-FFF2-40B4-BE49-F238E27FC236}">
                <a16:creationId xmlns:a16="http://schemas.microsoft.com/office/drawing/2014/main" id="{C88D51EC-BF1C-988D-AFF7-F5C706CF8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9725" y="721025"/>
            <a:ext cx="2124075" cy="407670"/>
          </a:xfrm>
          <a:prstGeom prst="rect">
            <a:avLst/>
          </a:prstGeom>
        </p:spPr>
      </p:pic>
    </p:spTree>
    <p:extLst>
      <p:ext uri="{BB962C8B-B14F-4D97-AF65-F5344CB8AC3E}">
        <p14:creationId xmlns:p14="http://schemas.microsoft.com/office/powerpoint/2010/main" val="2391663551"/>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indoor, spectacles, goggles&#10;&#10;Description automatically generated">
            <a:extLst>
              <a:ext uri="{FF2B5EF4-FFF2-40B4-BE49-F238E27FC236}">
                <a16:creationId xmlns:a16="http://schemas.microsoft.com/office/drawing/2014/main" id="{F4A74CBB-E56D-0A30-DE3B-593DA3EEFB8C}"/>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FD28D51C-1B1B-4E16-A0D1-78BD53DA618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Effra"/>
                <a:ea typeface="+mn-ea"/>
                <a:cs typeface="+mn-cs"/>
              </a:rPr>
              <a:t>Enrollment   |   Meeting Street Schools</a:t>
            </a:r>
          </a:p>
        </p:txBody>
      </p:sp>
      <p:sp>
        <p:nvSpPr>
          <p:cNvPr id="4" name="Slide Number Placeholder 3">
            <a:extLst>
              <a:ext uri="{FF2B5EF4-FFF2-40B4-BE49-F238E27FC236}">
                <a16:creationId xmlns:a16="http://schemas.microsoft.com/office/drawing/2014/main" id="{2CC8F576-593E-479D-994D-8FB9C9F915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5" name="Title 4">
            <a:extLst>
              <a:ext uri="{FF2B5EF4-FFF2-40B4-BE49-F238E27FC236}">
                <a16:creationId xmlns:a16="http://schemas.microsoft.com/office/drawing/2014/main" id="{BCE6CB1B-21CA-7A2E-9D9B-19D72852408C}"/>
              </a:ext>
            </a:extLst>
          </p:cNvPr>
          <p:cNvSpPr>
            <a:spLocks noGrp="1"/>
          </p:cNvSpPr>
          <p:nvPr>
            <p:ph type="title"/>
          </p:nvPr>
        </p:nvSpPr>
        <p:spPr>
          <a:xfrm>
            <a:off x="457199" y="457200"/>
            <a:ext cx="5402543" cy="808122"/>
          </a:xfrm>
        </p:spPr>
        <p:txBody>
          <a:bodyPr>
            <a:normAutofit fontScale="90000"/>
          </a:bodyPr>
          <a:lstStyle/>
          <a:p>
            <a:r>
              <a:rPr lang="en-US" dirty="0">
                <a:solidFill>
                  <a:schemeClr val="tx1"/>
                </a:solidFill>
              </a:rPr>
              <a:t>How to use your Guardian </a:t>
            </a:r>
            <a:br>
              <a:rPr lang="en-US" dirty="0">
                <a:solidFill>
                  <a:schemeClr val="tx1"/>
                </a:solidFill>
              </a:rPr>
            </a:br>
            <a:r>
              <a:rPr lang="en-US" dirty="0">
                <a:solidFill>
                  <a:schemeClr val="tx1"/>
                </a:solidFill>
              </a:rPr>
              <a:t>vision and dental benefits</a:t>
            </a:r>
          </a:p>
        </p:txBody>
      </p:sp>
      <p:sp>
        <p:nvSpPr>
          <p:cNvPr id="8" name="Text Placeholder 7">
            <a:extLst>
              <a:ext uri="{FF2B5EF4-FFF2-40B4-BE49-F238E27FC236}">
                <a16:creationId xmlns:a16="http://schemas.microsoft.com/office/drawing/2014/main" id="{24FD9E70-C44A-B12F-BA8E-80FC9F1B1521}"/>
              </a:ext>
            </a:extLst>
          </p:cNvPr>
          <p:cNvSpPr>
            <a:spLocks noGrp="1"/>
          </p:cNvSpPr>
          <p:nvPr>
            <p:ph type="body" sz="quarter" idx="13"/>
          </p:nvPr>
        </p:nvSpPr>
        <p:spPr>
          <a:xfrm>
            <a:off x="455638" y="1449271"/>
            <a:ext cx="5404104" cy="365760"/>
          </a:xfrm>
        </p:spPr>
        <p:txBody>
          <a:bodyPr>
            <a:normAutofit/>
          </a:bodyPr>
          <a:lstStyle/>
          <a:p>
            <a:r>
              <a:rPr lang="en-US"/>
              <a:t>No ID Cards needed </a:t>
            </a:r>
          </a:p>
        </p:txBody>
      </p:sp>
      <p:sp>
        <p:nvSpPr>
          <p:cNvPr id="2" name="Content Placeholder 1">
            <a:extLst>
              <a:ext uri="{FF2B5EF4-FFF2-40B4-BE49-F238E27FC236}">
                <a16:creationId xmlns:a16="http://schemas.microsoft.com/office/drawing/2014/main" id="{F7A708B5-3258-494F-86B0-7DCE94B4CED7}"/>
              </a:ext>
            </a:extLst>
          </p:cNvPr>
          <p:cNvSpPr>
            <a:spLocks noGrp="1"/>
          </p:cNvSpPr>
          <p:nvPr>
            <p:ph idx="1"/>
          </p:nvPr>
        </p:nvSpPr>
        <p:spPr>
          <a:xfrm>
            <a:off x="457200" y="2225040"/>
            <a:ext cx="5404104" cy="3764280"/>
          </a:xfrm>
        </p:spPr>
        <p:txBody>
          <a:bodyPr>
            <a:normAutofit/>
          </a:bodyPr>
          <a:lstStyle/>
          <a:p>
            <a:pPr lvl="0">
              <a:spcBef>
                <a:spcPts val="800"/>
              </a:spcBef>
              <a:spcAft>
                <a:spcPts val="0"/>
              </a:spcAft>
            </a:pPr>
            <a:r>
              <a:rPr lang="en-US" dirty="0"/>
              <a:t>Simply provide your Group ID number at your first office visit: </a:t>
            </a:r>
            <a:r>
              <a:rPr lang="en-US" b="1" dirty="0"/>
              <a:t>501207</a:t>
            </a:r>
          </a:p>
          <a:p>
            <a:pPr lvl="0">
              <a:spcBef>
                <a:spcPts val="800"/>
              </a:spcBef>
              <a:spcAft>
                <a:spcPts val="0"/>
              </a:spcAft>
            </a:pPr>
            <a:r>
              <a:rPr lang="en-US" dirty="0">
                <a:ea typeface="+mn-ea"/>
                <a:cs typeface="+mn-cs"/>
              </a:rPr>
              <a:t>Or, access your ID card online.</a:t>
            </a:r>
          </a:p>
          <a:p>
            <a:pPr marL="285750" lvl="0" indent="-285750">
              <a:spcBef>
                <a:spcPts val="800"/>
              </a:spcBef>
              <a:spcAft>
                <a:spcPts val="0"/>
              </a:spcAft>
              <a:buFont typeface="Arial" panose="020B0604020202020204" pitchFamily="34" charset="0"/>
              <a:buChar char="•"/>
            </a:pPr>
            <a:r>
              <a:rPr lang="en-US" b="1" dirty="0">
                <a:ea typeface="+mn-ea"/>
                <a:cs typeface="+mn-cs"/>
              </a:rPr>
              <a:t>Mobile App: </a:t>
            </a:r>
            <a:r>
              <a:rPr lang="en-US" b="0" dirty="0">
                <a:ea typeface="+mn-ea"/>
                <a:cs typeface="+mn-cs"/>
              </a:rPr>
              <a:t>Download Guardian’s Provider and ID Card app to your phone or tablet.</a:t>
            </a:r>
          </a:p>
          <a:p>
            <a:pPr marL="285750" lvl="0" indent="-285750">
              <a:spcBef>
                <a:spcPts val="800"/>
              </a:spcBef>
              <a:spcAft>
                <a:spcPts val="0"/>
              </a:spcAft>
              <a:buFont typeface="Arial" panose="020B0604020202020204" pitchFamily="34" charset="0"/>
              <a:buChar char="•"/>
            </a:pPr>
            <a:r>
              <a:rPr lang="en-US" b="1" dirty="0"/>
              <a:t>Online:</a:t>
            </a:r>
            <a:r>
              <a:rPr lang="en-US" b="0" dirty="0"/>
              <a:t> Go to </a:t>
            </a:r>
            <a:r>
              <a:rPr lang="en-US" b="0" dirty="0">
                <a:solidFill>
                  <a:schemeClr val="accent2"/>
                </a:solidFill>
                <a:hlinkClick r:id="rId4">
                  <a:extLst>
                    <a:ext uri="{A12FA001-AC4F-418D-AE19-62706E023703}">
                      <ahyp:hlinkClr xmlns:ahyp="http://schemas.microsoft.com/office/drawing/2018/hyperlinkcolor" val="tx"/>
                    </a:ext>
                  </a:extLst>
                </a:hlinkClick>
              </a:rPr>
              <a:t>guardianlife.com </a:t>
            </a:r>
            <a:r>
              <a:rPr lang="en-US" b="0" dirty="0"/>
              <a:t>and select “Log in.”  From the  homepage you can access your ID card.</a:t>
            </a:r>
          </a:p>
        </p:txBody>
      </p:sp>
      <p:sp>
        <p:nvSpPr>
          <p:cNvPr id="7" name="Title 1">
            <a:extLst>
              <a:ext uri="{FF2B5EF4-FFF2-40B4-BE49-F238E27FC236}">
                <a16:creationId xmlns:a16="http://schemas.microsoft.com/office/drawing/2014/main" id="{78C9E7DF-37E6-49A8-ADB2-D9CF217672B9}"/>
              </a:ext>
            </a:extLst>
          </p:cNvPr>
          <p:cNvSpPr txBox="1">
            <a:spLocks/>
          </p:cNvSpPr>
          <p:nvPr/>
        </p:nvSpPr>
        <p:spPr>
          <a:xfrm>
            <a:off x="1065238" y="-447293"/>
            <a:ext cx="5638800" cy="800100"/>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a:ln>
                <a:noFill/>
              </a:ln>
              <a:solidFill>
                <a:srgbClr val="0D3F5E"/>
              </a:solidFill>
              <a:effectLst/>
              <a:uLnTx/>
              <a:uFillTx/>
              <a:latin typeface="Effra"/>
              <a:ea typeface="+mj-ea"/>
              <a:cs typeface="+mj-cs"/>
            </a:endParaRPr>
          </a:p>
        </p:txBody>
      </p:sp>
    </p:spTree>
    <p:extLst>
      <p:ext uri="{BB962C8B-B14F-4D97-AF65-F5344CB8AC3E}">
        <p14:creationId xmlns:p14="http://schemas.microsoft.com/office/powerpoint/2010/main" val="3161108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0E2A7C-7E5D-4C15-96E0-A8458DB088A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58622" y="1010139"/>
            <a:ext cx="5444204" cy="2997209"/>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479E9285-87E6-FC4A-B1EE-5914882936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A7A8AA"/>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1" i="0" u="none" strike="noStrike" kern="1200" cap="none" spc="0" normalizeH="0" baseline="0" noProof="0">
              <a:ln>
                <a:noFill/>
              </a:ln>
              <a:solidFill>
                <a:srgbClr val="A7A8AA"/>
              </a:solidFill>
              <a:effectLst/>
              <a:uLnTx/>
              <a:uFillTx/>
              <a:latin typeface="Effra"/>
              <a:ea typeface="+mn-ea"/>
              <a:cs typeface="+mn-cs"/>
            </a:endParaRPr>
          </a:p>
        </p:txBody>
      </p:sp>
      <p:sp>
        <p:nvSpPr>
          <p:cNvPr id="2" name="Title 1">
            <a:extLst>
              <a:ext uri="{FF2B5EF4-FFF2-40B4-BE49-F238E27FC236}">
                <a16:creationId xmlns:a16="http://schemas.microsoft.com/office/drawing/2014/main" id="{2326C1CC-07C2-1F4A-8E45-BB463DD10075}"/>
              </a:ext>
            </a:extLst>
          </p:cNvPr>
          <p:cNvSpPr>
            <a:spLocks noGrp="1"/>
          </p:cNvSpPr>
          <p:nvPr>
            <p:ph type="title"/>
          </p:nvPr>
        </p:nvSpPr>
        <p:spPr>
          <a:xfrm>
            <a:off x="457200" y="365125"/>
            <a:ext cx="10896600" cy="1325563"/>
          </a:xfrm>
        </p:spPr>
        <p:txBody>
          <a:bodyPr/>
          <a:lstStyle/>
          <a:p>
            <a:r>
              <a:rPr lang="en-US" dirty="0"/>
              <a:t>How to Find a Vision Provider</a:t>
            </a:r>
            <a:endParaRPr lang="en-GB" dirty="0"/>
          </a:p>
        </p:txBody>
      </p:sp>
      <p:sp>
        <p:nvSpPr>
          <p:cNvPr id="30" name="Text Placeholder 29">
            <a:extLst>
              <a:ext uri="{FF2B5EF4-FFF2-40B4-BE49-F238E27FC236}">
                <a16:creationId xmlns:a16="http://schemas.microsoft.com/office/drawing/2014/main" id="{DA9E1D89-7B34-CA4C-94C8-C6B9FA8177F0}"/>
              </a:ext>
            </a:extLst>
          </p:cNvPr>
          <p:cNvSpPr>
            <a:spLocks noGrp="1"/>
          </p:cNvSpPr>
          <p:nvPr>
            <p:ph type="body" sz="quarter" idx="13"/>
          </p:nvPr>
        </p:nvSpPr>
        <p:spPr>
          <a:xfrm>
            <a:off x="457200" y="1394234"/>
            <a:ext cx="5000625" cy="84384"/>
          </a:xfrm>
        </p:spPr>
        <p:txBody>
          <a:bodyPr>
            <a:noAutofit/>
          </a:bodyPr>
          <a:lstStyle/>
          <a:p>
            <a:pPr marL="0" indent="0">
              <a:buNone/>
            </a:pPr>
            <a:r>
              <a:rPr lang="en-US" sz="1800" dirty="0"/>
              <a:t>Finding a vision provider in the Guardian network is easy</a:t>
            </a:r>
          </a:p>
        </p:txBody>
      </p:sp>
      <p:sp>
        <p:nvSpPr>
          <p:cNvPr id="29" name="Content Placeholder 28">
            <a:extLst>
              <a:ext uri="{FF2B5EF4-FFF2-40B4-BE49-F238E27FC236}">
                <a16:creationId xmlns:a16="http://schemas.microsoft.com/office/drawing/2014/main" id="{EFAF59A1-7D3C-754D-8680-44A8F60D03A9}"/>
              </a:ext>
            </a:extLst>
          </p:cNvPr>
          <p:cNvSpPr>
            <a:spLocks noGrp="1"/>
          </p:cNvSpPr>
          <p:nvPr>
            <p:ph idx="1"/>
          </p:nvPr>
        </p:nvSpPr>
        <p:spPr>
          <a:xfrm>
            <a:off x="457200" y="1964901"/>
            <a:ext cx="5095875" cy="4024418"/>
          </a:xfrm>
        </p:spPr>
        <p:txBody>
          <a:bodyPr/>
          <a:lstStyle/>
          <a:p>
            <a:pPr marL="342900" lvl="2" indent="-342900">
              <a:buFont typeface="+mj-lt"/>
              <a:buAutoNum type="arabicPeriod"/>
            </a:pPr>
            <a:r>
              <a:rPr lang="en-US" sz="1800" dirty="0"/>
              <a:t>Go to </a:t>
            </a:r>
            <a:r>
              <a:rPr lang="en-US" sz="1800" dirty="0">
                <a:solidFill>
                  <a:schemeClr val="accent2"/>
                </a:solidFill>
                <a:hlinkClick r:id="rId4">
                  <a:extLst>
                    <a:ext uri="{A12FA001-AC4F-418D-AE19-62706E023703}">
                      <ahyp:hlinkClr xmlns:ahyp="http://schemas.microsoft.com/office/drawing/2018/hyperlinkcolor" val="tx"/>
                    </a:ext>
                  </a:extLst>
                </a:hlinkClick>
              </a:rPr>
              <a:t>guardianlife.com </a:t>
            </a:r>
            <a:endParaRPr lang="en-US" sz="1800" dirty="0">
              <a:solidFill>
                <a:schemeClr val="accent2"/>
              </a:solidFill>
            </a:endParaRPr>
          </a:p>
          <a:p>
            <a:pPr marL="342900" lvl="2" indent="-342900">
              <a:buFont typeface="+mj-lt"/>
              <a:buAutoNum type="arabicPeriod"/>
            </a:pPr>
            <a:r>
              <a:rPr lang="en-US" sz="1800" dirty="0"/>
              <a:t>Click “ Find a vision provider”</a:t>
            </a:r>
          </a:p>
          <a:p>
            <a:pPr marL="342900" lvl="2" indent="-342900">
              <a:buFont typeface="+mj-lt"/>
              <a:buAutoNum type="arabicPeriod"/>
            </a:pPr>
            <a:r>
              <a:rPr lang="en-US" dirty="0"/>
              <a:t>Select your vision network</a:t>
            </a:r>
          </a:p>
          <a:p>
            <a:pPr lvl="3"/>
            <a:r>
              <a:rPr lang="en-US" dirty="0"/>
              <a:t>Enter your search parameters</a:t>
            </a:r>
          </a:p>
          <a:p>
            <a:pPr lvl="3"/>
            <a:r>
              <a:rPr lang="en-US" dirty="0"/>
              <a:t>Follow the directions for a list of vision </a:t>
            </a:r>
            <a:br>
              <a:rPr lang="en-US" dirty="0"/>
            </a:br>
            <a:r>
              <a:rPr lang="en-US" dirty="0"/>
              <a:t>providers convenient to you</a:t>
            </a:r>
          </a:p>
          <a:p>
            <a:endParaRPr lang="en-US" sz="1800" dirty="0"/>
          </a:p>
        </p:txBody>
      </p:sp>
      <p:grpSp>
        <p:nvGrpSpPr>
          <p:cNvPr id="3" name="Group 2">
            <a:extLst>
              <a:ext uri="{FF2B5EF4-FFF2-40B4-BE49-F238E27FC236}">
                <a16:creationId xmlns:a16="http://schemas.microsoft.com/office/drawing/2014/main" id="{069DA98D-6266-BD0C-E97B-2531AF2549CD}"/>
              </a:ext>
            </a:extLst>
          </p:cNvPr>
          <p:cNvGrpSpPr/>
          <p:nvPr/>
        </p:nvGrpSpPr>
        <p:grpSpPr>
          <a:xfrm>
            <a:off x="457200" y="4590462"/>
            <a:ext cx="4646141" cy="1398857"/>
            <a:chOff x="457200" y="4797132"/>
            <a:chExt cx="4646141" cy="1398857"/>
          </a:xfrm>
        </p:grpSpPr>
        <p:sp>
          <p:nvSpPr>
            <p:cNvPr id="5" name="Rectangle 4">
              <a:extLst>
                <a:ext uri="{FF2B5EF4-FFF2-40B4-BE49-F238E27FC236}">
                  <a16:creationId xmlns:a16="http://schemas.microsoft.com/office/drawing/2014/main" id="{E3FBF331-B465-F347-AB68-BDCFAB775CC9}"/>
                </a:ext>
              </a:extLst>
            </p:cNvPr>
            <p:cNvSpPr/>
            <p:nvPr/>
          </p:nvSpPr>
          <p:spPr>
            <a:xfrm>
              <a:off x="457200" y="4797132"/>
              <a:ext cx="4646141" cy="1398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34" name="Content Placeholder 2">
              <a:extLst>
                <a:ext uri="{FF2B5EF4-FFF2-40B4-BE49-F238E27FC236}">
                  <a16:creationId xmlns:a16="http://schemas.microsoft.com/office/drawing/2014/main" id="{31ADDDAA-386A-3248-94F1-33FF98211271}"/>
                </a:ext>
              </a:extLst>
            </p:cNvPr>
            <p:cNvSpPr txBox="1">
              <a:spLocks/>
            </p:cNvSpPr>
            <p:nvPr/>
          </p:nvSpPr>
          <p:spPr>
            <a:xfrm>
              <a:off x="589174" y="4871897"/>
              <a:ext cx="4428699" cy="1249325"/>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Effra"/>
                  <a:ea typeface="+mn-ea"/>
                  <a:cs typeface="+mn-cs"/>
                </a:rPr>
                <a:t>Away from your computer? </a:t>
              </a:r>
              <a:br>
                <a:rPr kumimoji="0" lang="en-US" sz="1600" b="1" i="0" u="none" strike="noStrike" kern="1200" cap="none" spc="0" normalizeH="0" baseline="0" noProof="0">
                  <a:ln>
                    <a:noFill/>
                  </a:ln>
                  <a:solidFill>
                    <a:prstClr val="white"/>
                  </a:solidFill>
                  <a:effectLst/>
                  <a:uLnTx/>
                  <a:uFillTx/>
                  <a:latin typeface="Effra"/>
                  <a:ea typeface="+mn-ea"/>
                  <a:cs typeface="+mn-cs"/>
                </a:rPr>
              </a:br>
              <a:r>
                <a:rPr kumimoji="0" lang="en-US" sz="1600" b="1" i="0" u="none" strike="noStrike" kern="1200" cap="none" spc="0" normalizeH="0" baseline="0" noProof="0">
                  <a:ln>
                    <a:noFill/>
                  </a:ln>
                  <a:solidFill>
                    <a:prstClr val="white"/>
                  </a:solidFill>
                  <a:effectLst/>
                  <a:uLnTx/>
                  <a:uFillTx/>
                  <a:latin typeface="Effra"/>
                  <a:ea typeface="+mn-ea"/>
                  <a:cs typeface="+mn-cs"/>
                </a:rPr>
                <a:t>No problem.</a:t>
              </a:r>
            </a:p>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rPr>
                <a:t>Download the Guardian Provider app for your phone or tablet and find a vision provider on the go. Visit guardianlife.com to download the app.</a:t>
              </a:r>
            </a:p>
          </p:txBody>
        </p:sp>
      </p:grpSp>
      <p:sp>
        <p:nvSpPr>
          <p:cNvPr id="48" name="Oval 47">
            <a:extLst>
              <a:ext uri="{FF2B5EF4-FFF2-40B4-BE49-F238E27FC236}">
                <a16:creationId xmlns:a16="http://schemas.microsoft.com/office/drawing/2014/main" id="{7F765E2B-9460-1243-B3B8-6E6A993926AA}"/>
              </a:ext>
            </a:extLst>
          </p:cNvPr>
          <p:cNvSpPr/>
          <p:nvPr/>
        </p:nvSpPr>
        <p:spPr>
          <a:xfrm>
            <a:off x="9167071" y="945191"/>
            <a:ext cx="554285" cy="24553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
        <p:nvSpPr>
          <p:cNvPr id="49" name="object 27">
            <a:extLst>
              <a:ext uri="{FF2B5EF4-FFF2-40B4-BE49-F238E27FC236}">
                <a16:creationId xmlns:a16="http://schemas.microsoft.com/office/drawing/2014/main" id="{709E3A89-A828-7A4C-A737-0084AFE3BDB3}"/>
              </a:ext>
            </a:extLst>
          </p:cNvPr>
          <p:cNvSpPr/>
          <p:nvPr/>
        </p:nvSpPr>
        <p:spPr>
          <a:xfrm>
            <a:off x="9264156" y="512445"/>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2</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36" name="object 27">
            <a:extLst>
              <a:ext uri="{FF2B5EF4-FFF2-40B4-BE49-F238E27FC236}">
                <a16:creationId xmlns:a16="http://schemas.microsoft.com/office/drawing/2014/main" id="{41A3605D-755C-CF4D-A3AB-C586E680BF28}"/>
              </a:ext>
            </a:extLst>
          </p:cNvPr>
          <p:cNvSpPr/>
          <p:nvPr/>
        </p:nvSpPr>
        <p:spPr>
          <a:xfrm>
            <a:off x="5848350" y="1262993"/>
            <a:ext cx="457200" cy="431249"/>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1</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7D7BB825-0B34-4DC2-B027-E32EAA9651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8622" y="4149795"/>
            <a:ext cx="5444204" cy="1924611"/>
          </a:xfrm>
          <a:prstGeom prst="rect">
            <a:avLst/>
          </a:prstGeom>
          <a:effectLst>
            <a:outerShdw blurRad="50800" dist="38100" dir="5400000" algn="t" rotWithShape="0">
              <a:prstClr val="black">
                <a:alpha val="40000"/>
              </a:prstClr>
            </a:outerShdw>
          </a:effectLst>
        </p:spPr>
      </p:pic>
      <p:sp>
        <p:nvSpPr>
          <p:cNvPr id="31" name="object 27">
            <a:extLst>
              <a:ext uri="{FF2B5EF4-FFF2-40B4-BE49-F238E27FC236}">
                <a16:creationId xmlns:a16="http://schemas.microsoft.com/office/drawing/2014/main" id="{AB937757-3AE7-412A-A27E-C7A6384E1C63}"/>
              </a:ext>
            </a:extLst>
          </p:cNvPr>
          <p:cNvSpPr/>
          <p:nvPr/>
        </p:nvSpPr>
        <p:spPr>
          <a:xfrm>
            <a:off x="5848350" y="4208027"/>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ln>
            <a:noFill/>
          </a:ln>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3</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18" name="Footer Placeholder 4">
            <a:extLst>
              <a:ext uri="{FF2B5EF4-FFF2-40B4-BE49-F238E27FC236}">
                <a16:creationId xmlns:a16="http://schemas.microsoft.com/office/drawing/2014/main" id="{B96F9BAE-0DB0-3B01-88F0-CFDC5B748783}"/>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384172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AE209C8-0D0E-5C24-4589-0E93AFE4139D}"/>
              </a:ext>
            </a:extLst>
          </p:cNvPr>
          <p:cNvSpPr/>
          <p:nvPr/>
        </p:nvSpPr>
        <p:spPr>
          <a:xfrm>
            <a:off x="0" y="4705564"/>
            <a:ext cx="12192000" cy="2152436"/>
          </a:xfrm>
          <a:prstGeom prst="rect">
            <a:avLst/>
          </a:prstGeom>
          <a:solidFill>
            <a:schemeClr val="accent3">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8DA5985-C72F-15B6-D4D9-CB4C0B2D4F8F}"/>
              </a:ext>
            </a:extLst>
          </p:cNvPr>
          <p:cNvSpPr>
            <a:spLocks noGrp="1"/>
          </p:cNvSpPr>
          <p:nvPr>
            <p:ph type="title"/>
          </p:nvPr>
        </p:nvSpPr>
        <p:spPr/>
        <p:txBody>
          <a:bodyPr/>
          <a:lstStyle/>
          <a:p>
            <a:r>
              <a:rPr lang="en-US"/>
              <a:t>Open Enrollment Overview</a:t>
            </a:r>
          </a:p>
        </p:txBody>
      </p:sp>
      <p:sp>
        <p:nvSpPr>
          <p:cNvPr id="7" name="TextBox 6">
            <a:extLst>
              <a:ext uri="{FF2B5EF4-FFF2-40B4-BE49-F238E27FC236}">
                <a16:creationId xmlns:a16="http://schemas.microsoft.com/office/drawing/2014/main" id="{D91673A0-12B1-5E01-E9F8-D672A56E8FDD}"/>
              </a:ext>
            </a:extLst>
          </p:cNvPr>
          <p:cNvSpPr txBox="1"/>
          <p:nvPr/>
        </p:nvSpPr>
        <p:spPr>
          <a:xfrm>
            <a:off x="661305" y="4976634"/>
            <a:ext cx="596161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accent5"/>
                </a:solidFill>
                <a:effectLst/>
                <a:uLnTx/>
                <a:uFillTx/>
                <a:latin typeface="Raleway SemiBold" pitchFamily="2" charset="0"/>
              </a:rPr>
              <a:t>If you do not make new elections, you will be enrolled &amp; charged for the same benefits you currently have. The ONLY things that do NOT rollover are Dependent Care FSA and Health Care FSA elections. You MUST enroll in those each year if you would like to continue those benefits.</a:t>
            </a:r>
            <a:endParaRPr kumimoji="0" lang="en-US" sz="1600" b="1" i="0" u="none" strike="noStrike" kern="1200" cap="none" spc="0" normalizeH="0" baseline="0" noProof="0" dirty="0">
              <a:ln>
                <a:noFill/>
              </a:ln>
              <a:solidFill>
                <a:schemeClr val="accent5"/>
              </a:solidFill>
              <a:effectLst/>
              <a:uLnTx/>
              <a:uFillTx/>
              <a:latin typeface="Raleway Medium"/>
              <a:ea typeface="+mn-ea"/>
              <a:cs typeface="+mn-cs"/>
            </a:endParaRPr>
          </a:p>
        </p:txBody>
      </p:sp>
      <p:sp>
        <p:nvSpPr>
          <p:cNvPr id="8" name="TextBox 7">
            <a:extLst>
              <a:ext uri="{FF2B5EF4-FFF2-40B4-BE49-F238E27FC236}">
                <a16:creationId xmlns:a16="http://schemas.microsoft.com/office/drawing/2014/main" id="{EBCE5DC2-7954-90FA-92D8-3B34C28933E5}"/>
              </a:ext>
            </a:extLst>
          </p:cNvPr>
          <p:cNvSpPr txBox="1"/>
          <p:nvPr/>
        </p:nvSpPr>
        <p:spPr>
          <a:xfrm>
            <a:off x="6923330" y="5099745"/>
            <a:ext cx="4266270" cy="1077218"/>
          </a:xfrm>
          <a:prstGeom prst="rect">
            <a:avLst/>
          </a:prstGeom>
          <a:noFill/>
        </p:spPr>
        <p:txBody>
          <a:bodyPr wrap="square">
            <a:spAutoFit/>
          </a:bodyPr>
          <a:lstStyle/>
          <a:p>
            <a:pPr marL="119063" marR="0" lvl="0" indent="0" algn="ctr" defTabSz="848986"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accent5"/>
                </a:solidFill>
                <a:effectLst/>
                <a:uLnTx/>
                <a:uFillTx/>
                <a:latin typeface="Raleway SemiBold" pitchFamily="2" charset="0"/>
              </a:rPr>
              <a:t>Once you make benefit elections, you will not be able to change them until the next open enrollment period, unless you have a qualified change of status.</a:t>
            </a:r>
          </a:p>
        </p:txBody>
      </p:sp>
      <p:grpSp>
        <p:nvGrpSpPr>
          <p:cNvPr id="26" name="Group 25">
            <a:extLst>
              <a:ext uri="{FF2B5EF4-FFF2-40B4-BE49-F238E27FC236}">
                <a16:creationId xmlns:a16="http://schemas.microsoft.com/office/drawing/2014/main" id="{576E5BEF-4C99-2C3F-452F-1E58E37FA0FF}"/>
              </a:ext>
            </a:extLst>
          </p:cNvPr>
          <p:cNvGrpSpPr/>
          <p:nvPr/>
        </p:nvGrpSpPr>
        <p:grpSpPr>
          <a:xfrm>
            <a:off x="896623" y="1519687"/>
            <a:ext cx="2786391" cy="2783862"/>
            <a:chOff x="896623" y="1519687"/>
            <a:chExt cx="2786391" cy="2783862"/>
          </a:xfrm>
        </p:grpSpPr>
        <p:sp>
          <p:nvSpPr>
            <p:cNvPr id="5" name="Oval 4">
              <a:extLst>
                <a:ext uri="{FF2B5EF4-FFF2-40B4-BE49-F238E27FC236}">
                  <a16:creationId xmlns:a16="http://schemas.microsoft.com/office/drawing/2014/main" id="{F67DCFC5-1F06-D76C-3B5C-BE8DC14C8FFA}"/>
                </a:ext>
              </a:extLst>
            </p:cNvPr>
            <p:cNvSpPr/>
            <p:nvPr/>
          </p:nvSpPr>
          <p:spPr>
            <a:xfrm>
              <a:off x="934612" y="1519687"/>
              <a:ext cx="2748402" cy="2783862"/>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182880" rtlCol="0" anchor="ctr"/>
            <a:lstStyle/>
            <a:p>
              <a:pPr marL="119063" marR="0" lvl="0" indent="0" algn="ctr" defTabSz="848986" rtl="0" eaLnBrk="1" fontAlgn="auto" latinLnBrk="0" hangingPunct="1">
                <a:lnSpc>
                  <a:spcPct val="100000"/>
                </a:lnSpc>
                <a:spcBef>
                  <a:spcPts val="0"/>
                </a:spcBef>
                <a:spcAft>
                  <a:spcPts val="60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60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600"/>
                </a:spcAft>
                <a:buClrTx/>
                <a:buSzTx/>
                <a:buFontTx/>
                <a:buNone/>
                <a:tabLst/>
                <a:defRPr/>
              </a:pPr>
              <a:r>
                <a:rPr kumimoji="0" lang="en-US" b="0" i="0" u="none" strike="noStrike" kern="0" cap="none" spc="0" normalizeH="0" baseline="0" noProof="0" dirty="0">
                  <a:ln>
                    <a:noFill/>
                  </a:ln>
                  <a:solidFill>
                    <a:schemeClr val="accent5"/>
                  </a:solidFill>
                  <a:effectLst/>
                  <a:uLnTx/>
                  <a:uFillTx/>
                  <a:latin typeface="Raleway Medium" pitchFamily="2" charset="0"/>
                  <a:ea typeface="+mn-ea"/>
                  <a:cs typeface="+mn-cs"/>
                </a:rPr>
                <a:t>Review your current benefit elections &amp; verify personal information</a:t>
              </a:r>
              <a:endParaRPr kumimoji="0" lang="en-US" b="0" i="0" u="none" strike="noStrike" kern="0" cap="none" spc="0" normalizeH="0" baseline="0" noProof="0" dirty="0">
                <a:ln>
                  <a:noFill/>
                </a:ln>
                <a:solidFill>
                  <a:schemeClr val="accent5"/>
                </a:solidFill>
                <a:effectLst/>
                <a:uLnTx/>
                <a:uFillTx/>
                <a:latin typeface="Raleway ExtraBold" pitchFamily="2" charset="0"/>
                <a:ea typeface="+mn-ea"/>
                <a:cs typeface="+mn-cs"/>
              </a:endParaRPr>
            </a:p>
          </p:txBody>
        </p:sp>
        <p:sp>
          <p:nvSpPr>
            <p:cNvPr id="21" name="Oval 20">
              <a:extLst>
                <a:ext uri="{FF2B5EF4-FFF2-40B4-BE49-F238E27FC236}">
                  <a16:creationId xmlns:a16="http://schemas.microsoft.com/office/drawing/2014/main" id="{A8A0EC3A-F4E0-08F4-F088-2CDA21469CA5}"/>
                </a:ext>
              </a:extLst>
            </p:cNvPr>
            <p:cNvSpPr/>
            <p:nvPr/>
          </p:nvSpPr>
          <p:spPr>
            <a:xfrm>
              <a:off x="896623" y="1565258"/>
              <a:ext cx="2745488" cy="2692717"/>
            </a:xfrm>
            <a:prstGeom prst="ellipse">
              <a:avLst/>
            </a:prstGeom>
            <a:noFill/>
            <a:ln w="19050">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D7050BF-712E-A909-A942-F4E97F53C550}"/>
              </a:ext>
            </a:extLst>
          </p:cNvPr>
          <p:cNvGrpSpPr/>
          <p:nvPr/>
        </p:nvGrpSpPr>
        <p:grpSpPr>
          <a:xfrm>
            <a:off x="4407709" y="1519687"/>
            <a:ext cx="2773417" cy="2783863"/>
            <a:chOff x="4627582" y="1519687"/>
            <a:chExt cx="2773417" cy="2783863"/>
          </a:xfrm>
        </p:grpSpPr>
        <p:sp>
          <p:nvSpPr>
            <p:cNvPr id="4" name="Oval 3">
              <a:extLst>
                <a:ext uri="{FF2B5EF4-FFF2-40B4-BE49-F238E27FC236}">
                  <a16:creationId xmlns:a16="http://schemas.microsoft.com/office/drawing/2014/main" id="{640EC964-521B-1000-84F5-431EE09A192E}"/>
                </a:ext>
              </a:extLst>
            </p:cNvPr>
            <p:cNvSpPr/>
            <p:nvPr/>
          </p:nvSpPr>
          <p:spPr>
            <a:xfrm>
              <a:off x="4652596" y="1519687"/>
              <a:ext cx="2748403" cy="2783863"/>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182880" rtlCol="0" anchor="ctr"/>
            <a:lstStyle/>
            <a:p>
              <a:pPr marL="119063" marR="0" lvl="0" indent="0" algn="ctr" defTabSz="848986" rtl="0" eaLnBrk="1" fontAlgn="auto" latinLnBrk="0" hangingPunct="1">
                <a:lnSpc>
                  <a:spcPct val="100000"/>
                </a:lnSpc>
                <a:spcBef>
                  <a:spcPts val="0"/>
                </a:spcBef>
                <a:spcAft>
                  <a:spcPts val="60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60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600"/>
                </a:spcAft>
                <a:buClrTx/>
                <a:buSzTx/>
                <a:buFontTx/>
                <a:buNone/>
                <a:tabLst/>
                <a:defRPr/>
              </a:pPr>
              <a:r>
                <a:rPr kumimoji="0" lang="en-US" b="0" i="0" u="none" strike="noStrike" kern="0" cap="none" spc="0" normalizeH="0" baseline="0" noProof="0" dirty="0">
                  <a:ln>
                    <a:noFill/>
                  </a:ln>
                  <a:solidFill>
                    <a:schemeClr val="accent5"/>
                  </a:solidFill>
                  <a:effectLst/>
                  <a:uLnTx/>
                  <a:uFillTx/>
                  <a:latin typeface="Raleway Medium" pitchFamily="2" charset="0"/>
                  <a:ea typeface="+mn-ea"/>
                  <a:cs typeface="+mn-cs"/>
                </a:rPr>
                <a:t>Complete your benefit enrollment by </a:t>
              </a:r>
              <a:r>
                <a:rPr kumimoji="0" lang="en-US" b="0" i="0" u="none" strike="noStrike" kern="0" cap="none" spc="0" normalizeH="0" baseline="0" noProof="0" dirty="0">
                  <a:ln>
                    <a:noFill/>
                  </a:ln>
                  <a:solidFill>
                    <a:schemeClr val="accent5"/>
                  </a:solidFill>
                  <a:effectLst/>
                  <a:uLnTx/>
                  <a:uFillTx/>
                  <a:latin typeface="Raleway ExtraBold" pitchFamily="2" charset="0"/>
                  <a:ea typeface="+mn-ea"/>
                  <a:cs typeface="+mn-cs"/>
                </a:rPr>
                <a:t>Friday,       June 6</a:t>
              </a:r>
              <a:r>
                <a:rPr kumimoji="0" lang="en-US" b="0" i="0" u="none" strike="noStrike" kern="0" cap="none" spc="0" normalizeH="0" baseline="30000" noProof="0" dirty="0">
                  <a:ln>
                    <a:noFill/>
                  </a:ln>
                  <a:solidFill>
                    <a:schemeClr val="accent5"/>
                  </a:solidFill>
                  <a:effectLst/>
                  <a:uLnTx/>
                  <a:uFillTx/>
                  <a:latin typeface="Raleway ExtraBold" pitchFamily="2" charset="0"/>
                  <a:ea typeface="+mn-ea"/>
                  <a:cs typeface="+mn-cs"/>
                </a:rPr>
                <a:t>th</a:t>
              </a:r>
              <a:r>
                <a:rPr kumimoji="0" lang="en-US" b="0" i="0" u="none" strike="noStrike" kern="0" cap="none" spc="0" normalizeH="0" baseline="0" noProof="0" dirty="0">
                  <a:ln>
                    <a:noFill/>
                  </a:ln>
                  <a:solidFill>
                    <a:schemeClr val="accent5"/>
                  </a:solidFill>
                  <a:effectLst/>
                  <a:uLnTx/>
                  <a:uFillTx/>
                  <a:latin typeface="Raleway ExtraBold" pitchFamily="2" charset="0"/>
                  <a:ea typeface="+mn-ea"/>
                  <a:cs typeface="+mn-cs"/>
                </a:rPr>
                <a:t> </a:t>
              </a:r>
            </a:p>
          </p:txBody>
        </p:sp>
        <p:sp>
          <p:nvSpPr>
            <p:cNvPr id="22" name="Oval 21">
              <a:extLst>
                <a:ext uri="{FF2B5EF4-FFF2-40B4-BE49-F238E27FC236}">
                  <a16:creationId xmlns:a16="http://schemas.microsoft.com/office/drawing/2014/main" id="{18D0845F-12FD-D702-418C-AFD96CF3E29F}"/>
                </a:ext>
              </a:extLst>
            </p:cNvPr>
            <p:cNvSpPr/>
            <p:nvPr/>
          </p:nvSpPr>
          <p:spPr>
            <a:xfrm>
              <a:off x="4627582" y="1610833"/>
              <a:ext cx="2745488" cy="2692717"/>
            </a:xfrm>
            <a:prstGeom prst="ellipse">
              <a:avLst/>
            </a:prstGeom>
            <a:noFill/>
            <a:ln w="19050">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49545A6-1294-1BC5-ED80-6977BF1ECAA9}"/>
              </a:ext>
            </a:extLst>
          </p:cNvPr>
          <p:cNvGrpSpPr/>
          <p:nvPr/>
        </p:nvGrpSpPr>
        <p:grpSpPr>
          <a:xfrm>
            <a:off x="8088661" y="1572487"/>
            <a:ext cx="2789304" cy="2783861"/>
            <a:chOff x="7929793" y="1572788"/>
            <a:chExt cx="2789304" cy="2783861"/>
          </a:xfrm>
        </p:grpSpPr>
        <p:sp>
          <p:nvSpPr>
            <p:cNvPr id="6" name="Oval 5">
              <a:extLst>
                <a:ext uri="{FF2B5EF4-FFF2-40B4-BE49-F238E27FC236}">
                  <a16:creationId xmlns:a16="http://schemas.microsoft.com/office/drawing/2014/main" id="{C79EF0AF-CB25-B71C-C7F2-D836573FCEBC}"/>
                </a:ext>
              </a:extLst>
            </p:cNvPr>
            <p:cNvSpPr/>
            <p:nvPr/>
          </p:nvSpPr>
          <p:spPr>
            <a:xfrm>
              <a:off x="7970696" y="1572788"/>
              <a:ext cx="2748401" cy="2783861"/>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182880" rtlCol="0" anchor="ctr"/>
            <a:lstStyle/>
            <a:p>
              <a:pPr marL="119063" marR="0" lvl="0" indent="0" algn="ctr" defTabSz="848986"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595959"/>
                </a:solidFill>
                <a:effectLst/>
                <a:uLnTx/>
                <a:uFillTx/>
                <a:latin typeface="Raleway Medium" pitchFamily="2" charset="0"/>
                <a:ea typeface="+mn-ea"/>
                <a:cs typeface="+mn-cs"/>
              </a:endParaRPr>
            </a:p>
            <a:p>
              <a:pPr marL="119063" marR="0" lvl="0" indent="0" algn="ctr" defTabSz="848986"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accent5"/>
                  </a:solidFill>
                  <a:effectLst/>
                  <a:uLnTx/>
                  <a:uFillTx/>
                  <a:latin typeface="Raleway Medium" pitchFamily="2" charset="0"/>
                  <a:ea typeface="+mn-ea"/>
                  <a:cs typeface="+mn-cs"/>
                </a:rPr>
                <a:t>Elections made are effective </a:t>
              </a:r>
            </a:p>
            <a:p>
              <a:pPr marL="119063" marR="0" lvl="0" indent="0" algn="ctr" defTabSz="848986"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accent5"/>
                  </a:solidFill>
                  <a:effectLst/>
                  <a:uLnTx/>
                  <a:uFillTx/>
                  <a:latin typeface="Raleway ExtraBold" pitchFamily="2" charset="0"/>
                </a:rPr>
                <a:t>Tuesday, </a:t>
              </a:r>
            </a:p>
            <a:p>
              <a:pPr marL="119063" marR="0" lvl="0" indent="0" algn="ctr" defTabSz="848986"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accent5"/>
                  </a:solidFill>
                  <a:effectLst/>
                  <a:uLnTx/>
                  <a:uFillTx/>
                  <a:latin typeface="Raleway ExtraBold" pitchFamily="2" charset="0"/>
                </a:rPr>
                <a:t>July 1</a:t>
              </a:r>
              <a:r>
                <a:rPr kumimoji="0" lang="en-US" b="1" i="0" u="none" strike="noStrike" kern="0" cap="none" spc="0" normalizeH="0" baseline="30000" noProof="0" dirty="0">
                  <a:ln>
                    <a:noFill/>
                  </a:ln>
                  <a:solidFill>
                    <a:schemeClr val="accent5"/>
                  </a:solidFill>
                  <a:effectLst/>
                  <a:uLnTx/>
                  <a:uFillTx/>
                  <a:latin typeface="Raleway ExtraBold" pitchFamily="2" charset="0"/>
                </a:rPr>
                <a:t>st</a:t>
              </a:r>
              <a:r>
                <a:rPr kumimoji="0" lang="en-US" b="1" i="0" u="none" strike="noStrike" kern="0" cap="none" spc="0" normalizeH="0" baseline="0" noProof="0" dirty="0">
                  <a:ln>
                    <a:noFill/>
                  </a:ln>
                  <a:solidFill>
                    <a:schemeClr val="accent5"/>
                  </a:solidFill>
                  <a:effectLst/>
                  <a:uLnTx/>
                  <a:uFillTx/>
                  <a:latin typeface="Raleway ExtraBold" pitchFamily="2" charset="0"/>
                </a:rPr>
                <a:t> </a:t>
              </a:r>
              <a:endParaRPr kumimoji="0" lang="en-US" b="0" i="0" u="none" strike="noStrike" kern="0" cap="none" spc="0" normalizeH="0" baseline="0" noProof="0" dirty="0">
                <a:ln>
                  <a:noFill/>
                </a:ln>
                <a:solidFill>
                  <a:schemeClr val="accent5"/>
                </a:solidFill>
                <a:effectLst/>
                <a:uLnTx/>
                <a:uFillTx/>
                <a:latin typeface="Raleway ExtraBold" pitchFamily="2" charset="0"/>
              </a:endParaRPr>
            </a:p>
          </p:txBody>
        </p:sp>
        <p:sp>
          <p:nvSpPr>
            <p:cNvPr id="23" name="Oval 22">
              <a:extLst>
                <a:ext uri="{FF2B5EF4-FFF2-40B4-BE49-F238E27FC236}">
                  <a16:creationId xmlns:a16="http://schemas.microsoft.com/office/drawing/2014/main" id="{F04F75A9-7084-D847-5268-10D8A2464C3D}"/>
                </a:ext>
              </a:extLst>
            </p:cNvPr>
            <p:cNvSpPr/>
            <p:nvPr/>
          </p:nvSpPr>
          <p:spPr>
            <a:xfrm>
              <a:off x="7929793" y="1592112"/>
              <a:ext cx="2745488" cy="2692717"/>
            </a:xfrm>
            <a:prstGeom prst="ellipse">
              <a:avLst/>
            </a:prstGeom>
            <a:noFill/>
            <a:ln w="19050">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265759E4-BDB2-027F-D295-A91B617D1418}"/>
              </a:ext>
            </a:extLst>
          </p:cNvPr>
          <p:cNvSpPr/>
          <p:nvPr/>
        </p:nvSpPr>
        <p:spPr>
          <a:xfrm>
            <a:off x="1949327" y="1801624"/>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a:latin typeface="+mj-lt"/>
              </a:rPr>
              <a:t>1</a:t>
            </a:r>
          </a:p>
        </p:txBody>
      </p:sp>
      <p:sp>
        <p:nvSpPr>
          <p:cNvPr id="28" name="Oval 27">
            <a:extLst>
              <a:ext uri="{FF2B5EF4-FFF2-40B4-BE49-F238E27FC236}">
                <a16:creationId xmlns:a16="http://schemas.microsoft.com/office/drawing/2014/main" id="{830A5C01-CD4C-AD3E-94D0-B6A8625DA344}"/>
              </a:ext>
            </a:extLst>
          </p:cNvPr>
          <p:cNvSpPr/>
          <p:nvPr/>
        </p:nvSpPr>
        <p:spPr>
          <a:xfrm>
            <a:off x="5486884" y="1801624"/>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dirty="0">
                <a:latin typeface="+mj-lt"/>
              </a:rPr>
              <a:t>2</a:t>
            </a:r>
          </a:p>
        </p:txBody>
      </p:sp>
      <p:sp>
        <p:nvSpPr>
          <p:cNvPr id="29" name="Oval 28">
            <a:extLst>
              <a:ext uri="{FF2B5EF4-FFF2-40B4-BE49-F238E27FC236}">
                <a16:creationId xmlns:a16="http://schemas.microsoft.com/office/drawing/2014/main" id="{7957FF01-3C1F-6F01-2004-698823DB7F02}"/>
              </a:ext>
            </a:extLst>
          </p:cNvPr>
          <p:cNvSpPr/>
          <p:nvPr/>
        </p:nvSpPr>
        <p:spPr>
          <a:xfrm>
            <a:off x="9141365" y="1801624"/>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dirty="0">
                <a:latin typeface="+mj-lt"/>
              </a:rPr>
              <a:t>3</a:t>
            </a:r>
          </a:p>
        </p:txBody>
      </p:sp>
    </p:spTree>
    <p:extLst>
      <p:ext uri="{BB962C8B-B14F-4D97-AF65-F5344CB8AC3E}">
        <p14:creationId xmlns:p14="http://schemas.microsoft.com/office/powerpoint/2010/main" val="3110125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C1612-C0B0-7D17-2C33-15C4EAFDD7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DE98DA-C28D-00D7-1000-4F070652BC89}"/>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57EF17-2CD3-C7A7-2934-2B6D9E702EA7}"/>
              </a:ext>
            </a:extLst>
          </p:cNvPr>
          <p:cNvSpPr txBox="1"/>
          <p:nvPr/>
        </p:nvSpPr>
        <p:spPr>
          <a:xfrm>
            <a:off x="397488" y="2583736"/>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Life &amp; Disability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3A857171-1871-5E5A-3FEC-D4DA1D7B3FC3}"/>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019489" y="1106624"/>
            <a:ext cx="4343200" cy="4343200"/>
          </a:xfrm>
          <a:prstGeom prst="rect">
            <a:avLst/>
          </a:prstGeom>
        </p:spPr>
      </p:pic>
    </p:spTree>
    <p:extLst>
      <p:ext uri="{BB962C8B-B14F-4D97-AF65-F5344CB8AC3E}">
        <p14:creationId xmlns:p14="http://schemas.microsoft.com/office/powerpoint/2010/main" val="927182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9507BEFE-EBEC-2649-B260-FB7B84CCDDCD}"/>
              </a:ext>
            </a:extLst>
          </p:cNvPr>
          <p:cNvSpPr>
            <a:spLocks noGrp="1"/>
          </p:cNvSpPr>
          <p:nvPr>
            <p:ph type="title"/>
          </p:nvPr>
        </p:nvSpPr>
        <p:spPr/>
        <p:txBody>
          <a:bodyPr>
            <a:normAutofit fontScale="90000"/>
          </a:bodyPr>
          <a:lstStyle/>
          <a:p>
            <a:r>
              <a:rPr lang="en-US"/>
              <a:t>Why do you need </a:t>
            </a:r>
            <a:br>
              <a:rPr lang="en-US"/>
            </a:br>
            <a:r>
              <a:rPr lang="en-US"/>
              <a:t>Life Insurance? </a:t>
            </a:r>
            <a:br>
              <a:rPr lang="en-GB"/>
            </a:br>
            <a:endParaRPr lang="en-US" sz="1800">
              <a:solidFill>
                <a:schemeClr val="accent1"/>
              </a:solidFill>
            </a:endParaRPr>
          </a:p>
        </p:txBody>
      </p:sp>
      <p:sp>
        <p:nvSpPr>
          <p:cNvPr id="6" name="Slide Number Placeholder 5">
            <a:extLst>
              <a:ext uri="{FF2B5EF4-FFF2-40B4-BE49-F238E27FC236}">
                <a16:creationId xmlns:a16="http://schemas.microsoft.com/office/drawing/2014/main" id="{960ACB52-9E63-564C-873D-740D158E50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D39162C2-4A30-B53C-79B8-9CBC05A218B1}"/>
              </a:ext>
            </a:extLst>
          </p:cNvPr>
          <p:cNvSpPr>
            <a:spLocks noGrp="1"/>
          </p:cNvSpPr>
          <p:nvPr>
            <p:ph type="body" sz="quarter" idx="14"/>
          </p:nvPr>
        </p:nvSpPr>
        <p:spPr/>
        <p:txBody>
          <a:bodyPr/>
          <a:lstStyle/>
          <a:p>
            <a:r>
              <a:rPr lang="en-US" sz="800" dirty="0"/>
              <a:t>*Life insurance death benefit is generally not subject to income taxes. </a:t>
            </a:r>
          </a:p>
        </p:txBody>
      </p:sp>
      <p:sp>
        <p:nvSpPr>
          <p:cNvPr id="3" name="Text Placeholder 2">
            <a:extLst>
              <a:ext uri="{FF2B5EF4-FFF2-40B4-BE49-F238E27FC236}">
                <a16:creationId xmlns:a16="http://schemas.microsoft.com/office/drawing/2014/main" id="{FF347432-EB86-3221-48FA-D2399C6C7C2E}"/>
              </a:ext>
            </a:extLst>
          </p:cNvPr>
          <p:cNvSpPr>
            <a:spLocks noGrp="1"/>
          </p:cNvSpPr>
          <p:nvPr>
            <p:ph type="body" sz="quarter" idx="13"/>
          </p:nvPr>
        </p:nvSpPr>
        <p:spPr>
          <a:xfrm>
            <a:off x="457200" y="1372998"/>
            <a:ext cx="5404104" cy="365760"/>
          </a:xfrm>
        </p:spPr>
        <p:txBody>
          <a:bodyPr/>
          <a:lstStyle/>
          <a:p>
            <a:r>
              <a:rPr lang="en-US"/>
              <a:t>Smart, affordable protection for you and your family</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018475"/>
            <a:ext cx="5638800" cy="3764280"/>
          </a:xfrm>
        </p:spPr>
        <p:txBody>
          <a:bodyPr/>
          <a:lstStyle/>
          <a:p>
            <a:pPr lvl="1"/>
            <a:r>
              <a:rPr lang="en-US" sz="1800" dirty="0"/>
              <a:t>Provides a benefit to help pay expenses and provide financial protection for those who depend on you.</a:t>
            </a:r>
          </a:p>
          <a:p>
            <a:pPr lvl="1"/>
            <a:r>
              <a:rPr lang="en-US" sz="1800" dirty="0"/>
              <a:t>Can cover things like mortgage, legal, medical fees, childcare, education, and outstanding debts.</a:t>
            </a:r>
          </a:p>
          <a:p>
            <a:pPr lvl="1"/>
            <a:r>
              <a:rPr lang="en-US" sz="1800" dirty="0"/>
              <a:t>Three unique benefits only life insurance provides:</a:t>
            </a:r>
          </a:p>
          <a:p>
            <a:pPr marL="457200" lvl="3" indent="0">
              <a:buNone/>
            </a:pPr>
            <a:r>
              <a:rPr lang="en-US" sz="1800" dirty="0"/>
              <a:t>- Paid directly to your beneficiaries</a:t>
            </a:r>
          </a:p>
          <a:p>
            <a:pPr marL="457200" lvl="3" indent="0">
              <a:buNone/>
            </a:pPr>
            <a:r>
              <a:rPr lang="en-US" sz="1800" dirty="0"/>
              <a:t>- Generally, not subject to income taxes*</a:t>
            </a:r>
          </a:p>
          <a:p>
            <a:pPr marL="457200" lvl="3" indent="0">
              <a:buNone/>
            </a:pPr>
            <a:r>
              <a:rPr lang="en-US" sz="1800" dirty="0"/>
              <a:t>- The value is not affected by market conditions</a:t>
            </a:r>
          </a:p>
          <a:p>
            <a:pPr lvl="1"/>
            <a:r>
              <a:rPr lang="en-US" dirty="0"/>
              <a:t>Flexible coverage that you can update as your life changes.</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10" name="Picture Placeholder 9" descr="A person and a child playing a board game&#10;&#10;Description automatically generated with low confidence">
            <a:extLst>
              <a:ext uri="{FF2B5EF4-FFF2-40B4-BE49-F238E27FC236}">
                <a16:creationId xmlns:a16="http://schemas.microsoft.com/office/drawing/2014/main" id="{60603755-88A4-5774-8064-0EB41DFBF0AF}"/>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6211824" y="0"/>
            <a:ext cx="5980176" cy="6858000"/>
          </a:xfrm>
        </p:spPr>
      </p:pic>
      <p:sp>
        <p:nvSpPr>
          <p:cNvPr id="11" name="Footer Placeholder 4">
            <a:extLst>
              <a:ext uri="{FF2B5EF4-FFF2-40B4-BE49-F238E27FC236}">
                <a16:creationId xmlns:a16="http://schemas.microsoft.com/office/drawing/2014/main" id="{444DEC03-7AD3-8CC3-CBF4-25FDFD609C95}"/>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86158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DF9BCE-F4AA-5B45-B180-5216A41EAC74}"/>
              </a:ext>
            </a:extLst>
          </p:cNvPr>
          <p:cNvSpPr/>
          <p:nvPr/>
        </p:nvSpPr>
        <p:spPr>
          <a:xfrm>
            <a:off x="8002628" y="-3168"/>
            <a:ext cx="4189372" cy="68611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385C4C64-D7FD-A34C-A017-40E479C3EB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6" name="Text Placeholder 5">
            <a:extLst>
              <a:ext uri="{FF2B5EF4-FFF2-40B4-BE49-F238E27FC236}">
                <a16:creationId xmlns:a16="http://schemas.microsoft.com/office/drawing/2014/main" id="{6290D48B-D788-D253-0795-C1AA4CCBFE7D}"/>
              </a:ext>
            </a:extLst>
          </p:cNvPr>
          <p:cNvSpPr>
            <a:spLocks noGrp="1"/>
          </p:cNvSpPr>
          <p:nvPr>
            <p:ph type="body" sz="quarter" idx="14"/>
          </p:nvPr>
        </p:nvSpPr>
        <p:spPr/>
        <p:txBody>
          <a:bodyPr/>
          <a:lstStyle/>
          <a:p>
            <a:r>
              <a:rPr lang="en-US" sz="800"/>
              <a:t>*This is Guardian's Rule of Thumb based on experience and may not apply universally to every individual and their unique set of circumstances.</a:t>
            </a:r>
          </a:p>
        </p:txBody>
      </p:sp>
      <p:sp>
        <p:nvSpPr>
          <p:cNvPr id="2" name="Title 1">
            <a:extLst>
              <a:ext uri="{FF2B5EF4-FFF2-40B4-BE49-F238E27FC236}">
                <a16:creationId xmlns:a16="http://schemas.microsoft.com/office/drawing/2014/main" id="{82742E1F-8439-2B46-9E33-5E2F961A7586}"/>
              </a:ext>
            </a:extLst>
          </p:cNvPr>
          <p:cNvSpPr>
            <a:spLocks noGrp="1"/>
          </p:cNvSpPr>
          <p:nvPr>
            <p:ph type="title"/>
          </p:nvPr>
        </p:nvSpPr>
        <p:spPr>
          <a:xfrm>
            <a:off x="457200" y="457200"/>
            <a:ext cx="7088228" cy="502920"/>
          </a:xfrm>
        </p:spPr>
        <p:txBody>
          <a:bodyPr>
            <a:normAutofit fontScale="90000"/>
          </a:bodyPr>
          <a:lstStyle/>
          <a:p>
            <a:r>
              <a:rPr lang="en-US"/>
              <a:t>How much Life Insurance protection </a:t>
            </a:r>
            <a:br>
              <a:rPr lang="en-US"/>
            </a:br>
            <a:r>
              <a:rPr lang="en-US"/>
              <a:t>do you need?</a:t>
            </a:r>
          </a:p>
        </p:txBody>
      </p:sp>
      <p:sp>
        <p:nvSpPr>
          <p:cNvPr id="3" name="Content Placeholder 2">
            <a:extLst>
              <a:ext uri="{FF2B5EF4-FFF2-40B4-BE49-F238E27FC236}">
                <a16:creationId xmlns:a16="http://schemas.microsoft.com/office/drawing/2014/main" id="{35D06D18-6C46-E241-BB76-FF05928D0782}"/>
              </a:ext>
            </a:extLst>
          </p:cNvPr>
          <p:cNvSpPr>
            <a:spLocks noGrp="1"/>
          </p:cNvSpPr>
          <p:nvPr>
            <p:ph idx="1"/>
          </p:nvPr>
        </p:nvSpPr>
        <p:spPr>
          <a:xfrm>
            <a:off x="457200" y="2235444"/>
            <a:ext cx="7226300" cy="3753876"/>
          </a:xfrm>
        </p:spPr>
        <p:txBody>
          <a:bodyPr/>
          <a:lstStyle/>
          <a:p>
            <a:r>
              <a:rPr lang="en-US">
                <a:solidFill>
                  <a:schemeClr val="accent1"/>
                </a:solidFill>
              </a:rPr>
              <a:t>A general guideline is to have a policy equal to seven to ten times your annual salary</a:t>
            </a:r>
            <a:r>
              <a:rPr lang="en-US" baseline="30000">
                <a:solidFill>
                  <a:schemeClr val="accent1"/>
                </a:solidFill>
              </a:rPr>
              <a:t>*</a:t>
            </a:r>
            <a:r>
              <a:rPr lang="en-US">
                <a:solidFill>
                  <a:schemeClr val="accent1"/>
                </a:solidFill>
              </a:rPr>
              <a:t>:</a:t>
            </a:r>
            <a:endParaRPr lang="en-GB">
              <a:solidFill>
                <a:schemeClr val="accent1"/>
              </a:solidFill>
            </a:endParaRPr>
          </a:p>
        </p:txBody>
      </p:sp>
      <p:sp>
        <p:nvSpPr>
          <p:cNvPr id="9" name="Rectangle 8">
            <a:extLst>
              <a:ext uri="{FF2B5EF4-FFF2-40B4-BE49-F238E27FC236}">
                <a16:creationId xmlns:a16="http://schemas.microsoft.com/office/drawing/2014/main" id="{3739CD2F-C3E9-3247-A3F4-13ACD35D7187}"/>
              </a:ext>
            </a:extLst>
          </p:cNvPr>
          <p:cNvSpPr/>
          <p:nvPr/>
        </p:nvSpPr>
        <p:spPr>
          <a:xfrm>
            <a:off x="959249" y="4436808"/>
            <a:ext cx="1175322"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7-10 Years</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0" name="Rectangle 9">
            <a:extLst>
              <a:ext uri="{FF2B5EF4-FFF2-40B4-BE49-F238E27FC236}">
                <a16:creationId xmlns:a16="http://schemas.microsoft.com/office/drawing/2014/main" id="{D2801EAB-A5FF-304F-944D-AC97EB6C2ACD}"/>
              </a:ext>
            </a:extLst>
          </p:cNvPr>
          <p:cNvSpPr/>
          <p:nvPr/>
        </p:nvSpPr>
        <p:spPr>
          <a:xfrm>
            <a:off x="3117575" y="4436808"/>
            <a:ext cx="1439818"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Annual Salary</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1" name="Rectangle 10">
            <a:extLst>
              <a:ext uri="{FF2B5EF4-FFF2-40B4-BE49-F238E27FC236}">
                <a16:creationId xmlns:a16="http://schemas.microsoft.com/office/drawing/2014/main" id="{9A59BEC2-7C4D-4543-9674-C3085B90E2D1}"/>
              </a:ext>
            </a:extLst>
          </p:cNvPr>
          <p:cNvSpPr/>
          <p:nvPr/>
        </p:nvSpPr>
        <p:spPr>
          <a:xfrm>
            <a:off x="5586384" y="4436808"/>
            <a:ext cx="1521570"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Policy Amount</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2" name="Rectangle 11">
            <a:extLst>
              <a:ext uri="{FF2B5EF4-FFF2-40B4-BE49-F238E27FC236}">
                <a16:creationId xmlns:a16="http://schemas.microsoft.com/office/drawing/2014/main" id="{E245B17D-F55F-FA43-8C66-48EE49968109}"/>
              </a:ext>
            </a:extLst>
          </p:cNvPr>
          <p:cNvSpPr/>
          <p:nvPr/>
        </p:nvSpPr>
        <p:spPr>
          <a:xfrm>
            <a:off x="2474162" y="3610275"/>
            <a:ext cx="5373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rPr>
              <a:t>X</a:t>
            </a:r>
            <a:endParaRPr kumimoji="0" lang="en-GB" sz="40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endParaRPr>
          </a:p>
        </p:txBody>
      </p:sp>
      <p:sp>
        <p:nvSpPr>
          <p:cNvPr id="13" name="Rectangle 12">
            <a:extLst>
              <a:ext uri="{FF2B5EF4-FFF2-40B4-BE49-F238E27FC236}">
                <a16:creationId xmlns:a16="http://schemas.microsoft.com/office/drawing/2014/main" id="{634707D4-A674-D640-BFB1-B490693ED528}"/>
              </a:ext>
            </a:extLst>
          </p:cNvPr>
          <p:cNvSpPr/>
          <p:nvPr/>
        </p:nvSpPr>
        <p:spPr>
          <a:xfrm>
            <a:off x="4697281" y="3444088"/>
            <a:ext cx="659155"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rPr>
              <a:t>=</a:t>
            </a:r>
            <a:endParaRPr kumimoji="0" lang="en-GB" sz="66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endParaRPr>
          </a:p>
        </p:txBody>
      </p:sp>
      <p:grpSp>
        <p:nvGrpSpPr>
          <p:cNvPr id="14" name="Group 13">
            <a:extLst>
              <a:ext uri="{FF2B5EF4-FFF2-40B4-BE49-F238E27FC236}">
                <a16:creationId xmlns:a16="http://schemas.microsoft.com/office/drawing/2014/main" id="{135FB6D6-6FCA-B24F-8C1C-E4096CA54D81}"/>
              </a:ext>
            </a:extLst>
          </p:cNvPr>
          <p:cNvGrpSpPr/>
          <p:nvPr/>
        </p:nvGrpSpPr>
        <p:grpSpPr>
          <a:xfrm>
            <a:off x="3465953" y="3431135"/>
            <a:ext cx="691149" cy="745547"/>
            <a:chOff x="983457" y="2615010"/>
            <a:chExt cx="2057400" cy="2219325"/>
          </a:xfrm>
          <a:solidFill>
            <a:schemeClr val="accent2"/>
          </a:solidFill>
        </p:grpSpPr>
        <p:sp>
          <p:nvSpPr>
            <p:cNvPr id="15" name="Freeform: Shape 149">
              <a:extLst>
                <a:ext uri="{FF2B5EF4-FFF2-40B4-BE49-F238E27FC236}">
                  <a16:creationId xmlns:a16="http://schemas.microsoft.com/office/drawing/2014/main" id="{A72B2526-230B-D449-A8AB-E7E679202FB3}"/>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6" name="Freeform: Shape 150">
              <a:extLst>
                <a:ext uri="{FF2B5EF4-FFF2-40B4-BE49-F238E27FC236}">
                  <a16:creationId xmlns:a16="http://schemas.microsoft.com/office/drawing/2014/main" id="{85835EF6-7F16-994A-A6AC-5AFE1DF23950}"/>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17" name="Group 16">
            <a:extLst>
              <a:ext uri="{FF2B5EF4-FFF2-40B4-BE49-F238E27FC236}">
                <a16:creationId xmlns:a16="http://schemas.microsoft.com/office/drawing/2014/main" id="{ACD510FD-2F0E-0045-86A5-EB06CC4770C0}"/>
              </a:ext>
            </a:extLst>
          </p:cNvPr>
          <p:cNvGrpSpPr/>
          <p:nvPr/>
        </p:nvGrpSpPr>
        <p:grpSpPr>
          <a:xfrm>
            <a:off x="1066667" y="3474041"/>
            <a:ext cx="902292" cy="752039"/>
            <a:chOff x="550111" y="2732334"/>
            <a:chExt cx="2219325" cy="1849755"/>
          </a:xfrm>
          <a:solidFill>
            <a:schemeClr val="accent2"/>
          </a:solidFill>
        </p:grpSpPr>
        <p:sp>
          <p:nvSpPr>
            <p:cNvPr id="18" name="Freeform: Shape 217">
              <a:extLst>
                <a:ext uri="{FF2B5EF4-FFF2-40B4-BE49-F238E27FC236}">
                  <a16:creationId xmlns:a16="http://schemas.microsoft.com/office/drawing/2014/main" id="{4A057D9D-F02E-1F4C-8A44-E94F050838AD}"/>
                </a:ext>
              </a:extLst>
            </p:cNvPr>
            <p:cNvSpPr/>
            <p:nvPr/>
          </p:nvSpPr>
          <p:spPr>
            <a:xfrm>
              <a:off x="598673" y="3534339"/>
              <a:ext cx="2124075" cy="1047750"/>
            </a:xfrm>
            <a:custGeom>
              <a:avLst/>
              <a:gdLst>
                <a:gd name="connsiteX0" fmla="*/ 2070259 w 2124075"/>
                <a:gd name="connsiteY0" fmla="*/ 948214 h 1047750"/>
                <a:gd name="connsiteX1" fmla="*/ 1982629 w 2124075"/>
                <a:gd name="connsiteY1" fmla="*/ 948214 h 1047750"/>
                <a:gd name="connsiteX2" fmla="*/ 1982629 w 2124075"/>
                <a:gd name="connsiteY2" fmla="*/ 55721 h 1047750"/>
                <a:gd name="connsiteX3" fmla="*/ 1934051 w 2124075"/>
                <a:gd name="connsiteY3" fmla="*/ 7144 h 1047750"/>
                <a:gd name="connsiteX4" fmla="*/ 1885474 w 2124075"/>
                <a:gd name="connsiteY4" fmla="*/ 55721 h 1047750"/>
                <a:gd name="connsiteX5" fmla="*/ 1885474 w 2124075"/>
                <a:gd name="connsiteY5" fmla="*/ 948214 h 1047750"/>
                <a:gd name="connsiteX6" fmla="*/ 972979 w 2124075"/>
                <a:gd name="connsiteY6" fmla="*/ 948214 h 1047750"/>
                <a:gd name="connsiteX7" fmla="*/ 972979 w 2124075"/>
                <a:gd name="connsiteY7" fmla="*/ 133826 h 1047750"/>
                <a:gd name="connsiteX8" fmla="*/ 924401 w 2124075"/>
                <a:gd name="connsiteY8" fmla="*/ 85249 h 1047750"/>
                <a:gd name="connsiteX9" fmla="*/ 511969 w 2124075"/>
                <a:gd name="connsiteY9" fmla="*/ 85249 h 1047750"/>
                <a:gd name="connsiteX10" fmla="*/ 463391 w 2124075"/>
                <a:gd name="connsiteY10" fmla="*/ 133826 h 1047750"/>
                <a:gd name="connsiteX11" fmla="*/ 463391 w 2124075"/>
                <a:gd name="connsiteY11" fmla="*/ 948214 h 1047750"/>
                <a:gd name="connsiteX12" fmla="*/ 240506 w 2124075"/>
                <a:gd name="connsiteY12" fmla="*/ 948214 h 1047750"/>
                <a:gd name="connsiteX13" fmla="*/ 240506 w 2124075"/>
                <a:gd name="connsiteY13" fmla="*/ 55721 h 1047750"/>
                <a:gd name="connsiteX14" fmla="*/ 191929 w 2124075"/>
                <a:gd name="connsiteY14" fmla="*/ 7144 h 1047750"/>
                <a:gd name="connsiteX15" fmla="*/ 143351 w 2124075"/>
                <a:gd name="connsiteY15" fmla="*/ 55721 h 1047750"/>
                <a:gd name="connsiteX16" fmla="*/ 143351 w 2124075"/>
                <a:gd name="connsiteY16" fmla="*/ 948214 h 1047750"/>
                <a:gd name="connsiteX17" fmla="*/ 55721 w 2124075"/>
                <a:gd name="connsiteY17" fmla="*/ 948214 h 1047750"/>
                <a:gd name="connsiteX18" fmla="*/ 7144 w 2124075"/>
                <a:gd name="connsiteY18" fmla="*/ 996791 h 1047750"/>
                <a:gd name="connsiteX19" fmla="*/ 55721 w 2124075"/>
                <a:gd name="connsiteY19" fmla="*/ 1045369 h 1047750"/>
                <a:gd name="connsiteX20" fmla="*/ 2070259 w 2124075"/>
                <a:gd name="connsiteY20" fmla="*/ 1045369 h 1047750"/>
                <a:gd name="connsiteX21" fmla="*/ 2118836 w 2124075"/>
                <a:gd name="connsiteY21" fmla="*/ 996791 h 1047750"/>
                <a:gd name="connsiteX22" fmla="*/ 2070259 w 2124075"/>
                <a:gd name="connsiteY22" fmla="*/ 948214 h 1047750"/>
                <a:gd name="connsiteX23" fmla="*/ 560546 w 2124075"/>
                <a:gd name="connsiteY23" fmla="*/ 182404 h 1047750"/>
                <a:gd name="connsiteX24" fmla="*/ 877729 w 2124075"/>
                <a:gd name="connsiteY24" fmla="*/ 182404 h 1047750"/>
                <a:gd name="connsiteX25" fmla="*/ 877729 w 2124075"/>
                <a:gd name="connsiteY25" fmla="*/ 948214 h 1047750"/>
                <a:gd name="connsiteX26" fmla="*/ 560546 w 2124075"/>
                <a:gd name="connsiteY26" fmla="*/ 948214 h 1047750"/>
                <a:gd name="connsiteX27" fmla="*/ 560546 w 2124075"/>
                <a:gd name="connsiteY27" fmla="*/ 182404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4075" h="1047750">
                  <a:moveTo>
                    <a:pt x="2070259" y="948214"/>
                  </a:moveTo>
                  <a:lnTo>
                    <a:pt x="1982629" y="948214"/>
                  </a:lnTo>
                  <a:lnTo>
                    <a:pt x="1982629" y="55721"/>
                  </a:lnTo>
                  <a:cubicBezTo>
                    <a:pt x="1982629" y="29051"/>
                    <a:pt x="1960721" y="7144"/>
                    <a:pt x="1934051" y="7144"/>
                  </a:cubicBezTo>
                  <a:cubicBezTo>
                    <a:pt x="1907381" y="7144"/>
                    <a:pt x="1885474" y="29051"/>
                    <a:pt x="1885474" y="55721"/>
                  </a:cubicBezTo>
                  <a:lnTo>
                    <a:pt x="1885474" y="948214"/>
                  </a:lnTo>
                  <a:lnTo>
                    <a:pt x="972979" y="948214"/>
                  </a:lnTo>
                  <a:lnTo>
                    <a:pt x="972979" y="133826"/>
                  </a:lnTo>
                  <a:cubicBezTo>
                    <a:pt x="972979" y="107156"/>
                    <a:pt x="951071" y="85249"/>
                    <a:pt x="924401" y="85249"/>
                  </a:cubicBezTo>
                  <a:lnTo>
                    <a:pt x="511969" y="85249"/>
                  </a:lnTo>
                  <a:cubicBezTo>
                    <a:pt x="485299" y="85249"/>
                    <a:pt x="463391" y="107156"/>
                    <a:pt x="463391" y="133826"/>
                  </a:cubicBezTo>
                  <a:lnTo>
                    <a:pt x="463391" y="948214"/>
                  </a:lnTo>
                  <a:lnTo>
                    <a:pt x="240506" y="948214"/>
                  </a:lnTo>
                  <a:lnTo>
                    <a:pt x="240506" y="55721"/>
                  </a:lnTo>
                  <a:cubicBezTo>
                    <a:pt x="240506" y="29051"/>
                    <a:pt x="218599" y="7144"/>
                    <a:pt x="191929" y="7144"/>
                  </a:cubicBezTo>
                  <a:cubicBezTo>
                    <a:pt x="165259" y="7144"/>
                    <a:pt x="143351" y="29051"/>
                    <a:pt x="143351" y="55721"/>
                  </a:cubicBezTo>
                  <a:lnTo>
                    <a:pt x="143351" y="948214"/>
                  </a:lnTo>
                  <a:lnTo>
                    <a:pt x="55721" y="948214"/>
                  </a:lnTo>
                  <a:cubicBezTo>
                    <a:pt x="29051" y="948214"/>
                    <a:pt x="7144" y="970121"/>
                    <a:pt x="7144" y="996791"/>
                  </a:cubicBezTo>
                  <a:cubicBezTo>
                    <a:pt x="7144" y="1023461"/>
                    <a:pt x="29051" y="1045369"/>
                    <a:pt x="55721" y="1045369"/>
                  </a:cubicBezTo>
                  <a:lnTo>
                    <a:pt x="2070259" y="1045369"/>
                  </a:lnTo>
                  <a:cubicBezTo>
                    <a:pt x="2096929" y="1045369"/>
                    <a:pt x="2118836" y="1023461"/>
                    <a:pt x="2118836" y="996791"/>
                  </a:cubicBezTo>
                  <a:cubicBezTo>
                    <a:pt x="2118836" y="970121"/>
                    <a:pt x="2096929" y="948214"/>
                    <a:pt x="2070259" y="948214"/>
                  </a:cubicBezTo>
                  <a:close/>
                  <a:moveTo>
                    <a:pt x="560546" y="182404"/>
                  </a:moveTo>
                  <a:lnTo>
                    <a:pt x="877729" y="182404"/>
                  </a:lnTo>
                  <a:lnTo>
                    <a:pt x="877729" y="948214"/>
                  </a:lnTo>
                  <a:lnTo>
                    <a:pt x="560546" y="948214"/>
                  </a:lnTo>
                  <a:lnTo>
                    <a:pt x="560546" y="18240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9" name="Freeform: Shape 218">
              <a:extLst>
                <a:ext uri="{FF2B5EF4-FFF2-40B4-BE49-F238E27FC236}">
                  <a16:creationId xmlns:a16="http://schemas.microsoft.com/office/drawing/2014/main" id="{0F4CC048-96CE-5447-9B99-D77B87AED0F7}"/>
                </a:ext>
              </a:extLst>
            </p:cNvPr>
            <p:cNvSpPr/>
            <p:nvPr/>
          </p:nvSpPr>
          <p:spPr>
            <a:xfrm>
              <a:off x="1744530" y="3612444"/>
              <a:ext cx="523875" cy="561975"/>
            </a:xfrm>
            <a:custGeom>
              <a:avLst/>
              <a:gdLst>
                <a:gd name="connsiteX0" fmla="*/ 468154 w 523875"/>
                <a:gd name="connsiteY0" fmla="*/ 561499 h 561975"/>
                <a:gd name="connsiteX1" fmla="*/ 516731 w 523875"/>
                <a:gd name="connsiteY1" fmla="*/ 512921 h 561975"/>
                <a:gd name="connsiteX2" fmla="*/ 516731 w 523875"/>
                <a:gd name="connsiteY2" fmla="*/ 55721 h 561975"/>
                <a:gd name="connsiteX3" fmla="*/ 468154 w 523875"/>
                <a:gd name="connsiteY3" fmla="*/ 7144 h 561975"/>
                <a:gd name="connsiteX4" fmla="*/ 55721 w 523875"/>
                <a:gd name="connsiteY4" fmla="*/ 7144 h 561975"/>
                <a:gd name="connsiteX5" fmla="*/ 7144 w 523875"/>
                <a:gd name="connsiteY5" fmla="*/ 55721 h 561975"/>
                <a:gd name="connsiteX6" fmla="*/ 7144 w 523875"/>
                <a:gd name="connsiteY6" fmla="*/ 512921 h 561975"/>
                <a:gd name="connsiteX7" fmla="*/ 55721 w 523875"/>
                <a:gd name="connsiteY7" fmla="*/ 561499 h 561975"/>
                <a:gd name="connsiteX8" fmla="*/ 468154 w 523875"/>
                <a:gd name="connsiteY8" fmla="*/ 561499 h 561975"/>
                <a:gd name="connsiteX9" fmla="*/ 103346 w 523875"/>
                <a:gd name="connsiteY9" fmla="*/ 104299 h 561975"/>
                <a:gd name="connsiteX10" fmla="*/ 419576 w 523875"/>
                <a:gd name="connsiteY10" fmla="*/ 104299 h 561975"/>
                <a:gd name="connsiteX11" fmla="*/ 419576 w 523875"/>
                <a:gd name="connsiteY11" fmla="*/ 465296 h 561975"/>
                <a:gd name="connsiteX12" fmla="*/ 103346 w 523875"/>
                <a:gd name="connsiteY12" fmla="*/ 465296 h 561975"/>
                <a:gd name="connsiteX13" fmla="*/ 103346 w 523875"/>
                <a:gd name="connsiteY13" fmla="*/ 104299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875" h="561975">
                  <a:moveTo>
                    <a:pt x="468154" y="561499"/>
                  </a:moveTo>
                  <a:cubicBezTo>
                    <a:pt x="494824" y="561499"/>
                    <a:pt x="516731" y="539591"/>
                    <a:pt x="516731" y="512921"/>
                  </a:cubicBezTo>
                  <a:lnTo>
                    <a:pt x="516731" y="55721"/>
                  </a:lnTo>
                  <a:cubicBezTo>
                    <a:pt x="516731" y="29051"/>
                    <a:pt x="494824" y="7144"/>
                    <a:pt x="468154" y="7144"/>
                  </a:cubicBezTo>
                  <a:lnTo>
                    <a:pt x="55721" y="7144"/>
                  </a:lnTo>
                  <a:cubicBezTo>
                    <a:pt x="29051" y="7144"/>
                    <a:pt x="7144" y="29051"/>
                    <a:pt x="7144" y="55721"/>
                  </a:cubicBezTo>
                  <a:lnTo>
                    <a:pt x="7144" y="512921"/>
                  </a:lnTo>
                  <a:cubicBezTo>
                    <a:pt x="7144" y="539591"/>
                    <a:pt x="29051" y="561499"/>
                    <a:pt x="55721" y="561499"/>
                  </a:cubicBezTo>
                  <a:lnTo>
                    <a:pt x="468154" y="561499"/>
                  </a:lnTo>
                  <a:close/>
                  <a:moveTo>
                    <a:pt x="103346" y="104299"/>
                  </a:moveTo>
                  <a:lnTo>
                    <a:pt x="419576" y="104299"/>
                  </a:lnTo>
                  <a:lnTo>
                    <a:pt x="419576" y="465296"/>
                  </a:lnTo>
                  <a:lnTo>
                    <a:pt x="103346" y="465296"/>
                  </a:lnTo>
                  <a:lnTo>
                    <a:pt x="103346" y="1042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0" name="Freeform: Shape 219">
              <a:extLst>
                <a:ext uri="{FF2B5EF4-FFF2-40B4-BE49-F238E27FC236}">
                  <a16:creationId xmlns:a16="http://schemas.microsoft.com/office/drawing/2014/main" id="{F46C6443-8EE6-4544-BCBA-45E4A6165333}"/>
                </a:ext>
              </a:extLst>
            </p:cNvPr>
            <p:cNvSpPr/>
            <p:nvPr/>
          </p:nvSpPr>
          <p:spPr>
            <a:xfrm>
              <a:off x="550111" y="2732334"/>
              <a:ext cx="2219325" cy="838200"/>
            </a:xfrm>
            <a:custGeom>
              <a:avLst/>
              <a:gdLst>
                <a:gd name="connsiteX0" fmla="*/ 2194069 w 2219325"/>
                <a:gd name="connsiteY0" fmla="*/ 750094 h 838200"/>
                <a:gd name="connsiteX1" fmla="*/ 1801638 w 2219325"/>
                <a:gd name="connsiteY1" fmla="*/ 477679 h 838200"/>
                <a:gd name="connsiteX2" fmla="*/ 1801638 w 2219325"/>
                <a:gd name="connsiteY2" fmla="*/ 55721 h 838200"/>
                <a:gd name="connsiteX3" fmla="*/ 1753061 w 2219325"/>
                <a:gd name="connsiteY3" fmla="*/ 7144 h 838200"/>
                <a:gd name="connsiteX4" fmla="*/ 1523509 w 2219325"/>
                <a:gd name="connsiteY4" fmla="*/ 7144 h 838200"/>
                <a:gd name="connsiteX5" fmla="*/ 1474931 w 2219325"/>
                <a:gd name="connsiteY5" fmla="*/ 55721 h 838200"/>
                <a:gd name="connsiteX6" fmla="*/ 1474931 w 2219325"/>
                <a:gd name="connsiteY6" fmla="*/ 250984 h 838200"/>
                <a:gd name="connsiteX7" fmla="*/ 1137746 w 2219325"/>
                <a:gd name="connsiteY7" fmla="*/ 16669 h 838200"/>
                <a:gd name="connsiteX8" fmla="*/ 1082501 w 2219325"/>
                <a:gd name="connsiteY8" fmla="*/ 16669 h 838200"/>
                <a:gd name="connsiteX9" fmla="*/ 28083 w 2219325"/>
                <a:gd name="connsiteY9" fmla="*/ 750094 h 838200"/>
                <a:gd name="connsiteX10" fmla="*/ 15701 w 2219325"/>
                <a:gd name="connsiteY10" fmla="*/ 816769 h 838200"/>
                <a:gd name="connsiteX11" fmla="*/ 82376 w 2219325"/>
                <a:gd name="connsiteY11" fmla="*/ 829151 h 838200"/>
                <a:gd name="connsiteX12" fmla="*/ 1109171 w 2219325"/>
                <a:gd name="connsiteY12" fmla="*/ 114776 h 838200"/>
                <a:gd name="connsiteX13" fmla="*/ 2135966 w 2219325"/>
                <a:gd name="connsiteY13" fmla="*/ 829151 h 838200"/>
                <a:gd name="connsiteX14" fmla="*/ 2163589 w 2219325"/>
                <a:gd name="connsiteY14" fmla="*/ 837724 h 838200"/>
                <a:gd name="connsiteX15" fmla="*/ 2203594 w 2219325"/>
                <a:gd name="connsiteY15" fmla="*/ 816769 h 838200"/>
                <a:gd name="connsiteX16" fmla="*/ 2194069 w 2219325"/>
                <a:gd name="connsiteY16" fmla="*/ 750094 h 838200"/>
                <a:gd name="connsiteX17" fmla="*/ 1573038 w 2219325"/>
                <a:gd name="connsiteY17" fmla="*/ 104299 h 838200"/>
                <a:gd name="connsiteX18" fmla="*/ 1705436 w 2219325"/>
                <a:gd name="connsiteY18" fmla="*/ 104299 h 838200"/>
                <a:gd name="connsiteX19" fmla="*/ 1705436 w 2219325"/>
                <a:gd name="connsiteY19" fmla="*/ 410051 h 838200"/>
                <a:gd name="connsiteX20" fmla="*/ 1573038 w 2219325"/>
                <a:gd name="connsiteY20" fmla="*/ 317659 h 838200"/>
                <a:gd name="connsiteX21" fmla="*/ 1573038 w 2219325"/>
                <a:gd name="connsiteY21" fmla="*/ 104299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9325" h="838200">
                  <a:moveTo>
                    <a:pt x="2194069" y="750094"/>
                  </a:moveTo>
                  <a:lnTo>
                    <a:pt x="1801638" y="477679"/>
                  </a:lnTo>
                  <a:lnTo>
                    <a:pt x="1801638" y="55721"/>
                  </a:lnTo>
                  <a:cubicBezTo>
                    <a:pt x="1801638" y="29051"/>
                    <a:pt x="1779731" y="7144"/>
                    <a:pt x="1753061" y="7144"/>
                  </a:cubicBezTo>
                  <a:lnTo>
                    <a:pt x="1523509" y="7144"/>
                  </a:lnTo>
                  <a:cubicBezTo>
                    <a:pt x="1496838" y="7144"/>
                    <a:pt x="1474931" y="29051"/>
                    <a:pt x="1474931" y="55721"/>
                  </a:cubicBezTo>
                  <a:lnTo>
                    <a:pt x="1474931" y="250984"/>
                  </a:lnTo>
                  <a:lnTo>
                    <a:pt x="1137746" y="16669"/>
                  </a:lnTo>
                  <a:cubicBezTo>
                    <a:pt x="1121554" y="5239"/>
                    <a:pt x="1099646" y="5239"/>
                    <a:pt x="1082501" y="16669"/>
                  </a:cubicBezTo>
                  <a:lnTo>
                    <a:pt x="28083" y="750094"/>
                  </a:lnTo>
                  <a:cubicBezTo>
                    <a:pt x="6176" y="765334"/>
                    <a:pt x="461" y="795814"/>
                    <a:pt x="15701" y="816769"/>
                  </a:cubicBezTo>
                  <a:cubicBezTo>
                    <a:pt x="30941" y="838676"/>
                    <a:pt x="61421" y="844391"/>
                    <a:pt x="82376" y="829151"/>
                  </a:cubicBezTo>
                  <a:lnTo>
                    <a:pt x="1109171" y="114776"/>
                  </a:lnTo>
                  <a:lnTo>
                    <a:pt x="2135966" y="829151"/>
                  </a:lnTo>
                  <a:cubicBezTo>
                    <a:pt x="2144539" y="834866"/>
                    <a:pt x="2154064" y="837724"/>
                    <a:pt x="2163589" y="837724"/>
                  </a:cubicBezTo>
                  <a:cubicBezTo>
                    <a:pt x="2178829" y="837724"/>
                    <a:pt x="2194069" y="830104"/>
                    <a:pt x="2203594" y="816769"/>
                  </a:cubicBezTo>
                  <a:cubicBezTo>
                    <a:pt x="2221691" y="795814"/>
                    <a:pt x="2215976" y="765334"/>
                    <a:pt x="2194069" y="750094"/>
                  </a:cubicBezTo>
                  <a:close/>
                  <a:moveTo>
                    <a:pt x="1573038" y="104299"/>
                  </a:moveTo>
                  <a:lnTo>
                    <a:pt x="1705436" y="104299"/>
                  </a:lnTo>
                  <a:lnTo>
                    <a:pt x="1705436" y="410051"/>
                  </a:lnTo>
                  <a:lnTo>
                    <a:pt x="1573038" y="317659"/>
                  </a:lnTo>
                  <a:lnTo>
                    <a:pt x="1573038" y="1042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21" name="Group 20">
            <a:extLst>
              <a:ext uri="{FF2B5EF4-FFF2-40B4-BE49-F238E27FC236}">
                <a16:creationId xmlns:a16="http://schemas.microsoft.com/office/drawing/2014/main" id="{B35D2470-2CC3-6C41-9CD3-388AFE3DDF8D}"/>
              </a:ext>
            </a:extLst>
          </p:cNvPr>
          <p:cNvGrpSpPr/>
          <p:nvPr/>
        </p:nvGrpSpPr>
        <p:grpSpPr>
          <a:xfrm>
            <a:off x="5959637" y="3429000"/>
            <a:ext cx="686929" cy="807662"/>
            <a:chOff x="1651550" y="2625230"/>
            <a:chExt cx="1885950" cy="2217420"/>
          </a:xfrm>
          <a:solidFill>
            <a:schemeClr val="accent2"/>
          </a:solidFill>
        </p:grpSpPr>
        <p:sp>
          <p:nvSpPr>
            <p:cNvPr id="22" name="Freeform: Shape 170">
              <a:extLst>
                <a:ext uri="{FF2B5EF4-FFF2-40B4-BE49-F238E27FC236}">
                  <a16:creationId xmlns:a16="http://schemas.microsoft.com/office/drawing/2014/main" id="{AEC52C99-F365-7741-AAE6-B890A4C56BE5}"/>
                </a:ext>
              </a:extLst>
            </p:cNvPr>
            <p:cNvSpPr/>
            <p:nvPr/>
          </p:nvSpPr>
          <p:spPr>
            <a:xfrm>
              <a:off x="2317526" y="3282455"/>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3" name="Freeform: Shape 171">
              <a:extLst>
                <a:ext uri="{FF2B5EF4-FFF2-40B4-BE49-F238E27FC236}">
                  <a16:creationId xmlns:a16="http://schemas.microsoft.com/office/drawing/2014/main" id="{C5DE5553-7EF4-9441-B1D3-27BD45A69F54}"/>
                </a:ext>
              </a:extLst>
            </p:cNvPr>
            <p:cNvSpPr/>
            <p:nvPr/>
          </p:nvSpPr>
          <p:spPr>
            <a:xfrm>
              <a:off x="2317526" y="3501530"/>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4" name="Freeform: Shape 172">
              <a:extLst>
                <a:ext uri="{FF2B5EF4-FFF2-40B4-BE49-F238E27FC236}">
                  <a16:creationId xmlns:a16="http://schemas.microsoft.com/office/drawing/2014/main" id="{AFB52F03-7820-084B-8FDA-8C2A4675A8DF}"/>
                </a:ext>
              </a:extLst>
            </p:cNvPr>
            <p:cNvSpPr/>
            <p:nvPr/>
          </p:nvSpPr>
          <p:spPr>
            <a:xfrm>
              <a:off x="2317526" y="3721557"/>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5" name="Freeform: Shape 173">
              <a:extLst>
                <a:ext uri="{FF2B5EF4-FFF2-40B4-BE49-F238E27FC236}">
                  <a16:creationId xmlns:a16="http://schemas.microsoft.com/office/drawing/2014/main" id="{A17D4575-575A-C841-8E85-25FEA75BB6DD}"/>
                </a:ext>
              </a:extLst>
            </p:cNvPr>
            <p:cNvSpPr/>
            <p:nvPr/>
          </p:nvSpPr>
          <p:spPr>
            <a:xfrm>
              <a:off x="2317526" y="3940632"/>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6" name="Freeform: Shape 174">
              <a:extLst>
                <a:ext uri="{FF2B5EF4-FFF2-40B4-BE49-F238E27FC236}">
                  <a16:creationId xmlns:a16="http://schemas.microsoft.com/office/drawing/2014/main" id="{CD060E1E-6385-F140-A1D7-C7B0D8F1B927}"/>
                </a:ext>
              </a:extLst>
            </p:cNvPr>
            <p:cNvSpPr/>
            <p:nvPr/>
          </p:nvSpPr>
          <p:spPr>
            <a:xfrm>
              <a:off x="1651550" y="2747150"/>
              <a:ext cx="1885950" cy="2095500"/>
            </a:xfrm>
            <a:custGeom>
              <a:avLst/>
              <a:gdLst>
                <a:gd name="connsiteX0" fmla="*/ 1742777 w 1885950"/>
                <a:gd name="connsiteY0" fmla="*/ 8096 h 2095500"/>
                <a:gd name="connsiteX1" fmla="*/ 1592282 w 1885950"/>
                <a:gd name="connsiteY1" fmla="*/ 8096 h 2095500"/>
                <a:gd name="connsiteX2" fmla="*/ 1543705 w 1885950"/>
                <a:gd name="connsiteY2" fmla="*/ 56674 h 2095500"/>
                <a:gd name="connsiteX3" fmla="*/ 1592282 w 1885950"/>
                <a:gd name="connsiteY3" fmla="*/ 105251 h 2095500"/>
                <a:gd name="connsiteX4" fmla="*/ 1742777 w 1885950"/>
                <a:gd name="connsiteY4" fmla="*/ 105251 h 2095500"/>
                <a:gd name="connsiteX5" fmla="*/ 1786593 w 1885950"/>
                <a:gd name="connsiteY5" fmla="*/ 149066 h 2095500"/>
                <a:gd name="connsiteX6" fmla="*/ 1786593 w 1885950"/>
                <a:gd name="connsiteY6" fmla="*/ 1757839 h 2095500"/>
                <a:gd name="connsiteX7" fmla="*/ 1742777 w 1885950"/>
                <a:gd name="connsiteY7" fmla="*/ 1801654 h 2095500"/>
                <a:gd name="connsiteX8" fmla="*/ 567393 w 1885950"/>
                <a:gd name="connsiteY8" fmla="*/ 1801654 h 2095500"/>
                <a:gd name="connsiteX9" fmla="*/ 523577 w 1885950"/>
                <a:gd name="connsiteY9" fmla="*/ 1757839 h 2095500"/>
                <a:gd name="connsiteX10" fmla="*/ 523577 w 1885950"/>
                <a:gd name="connsiteY10" fmla="*/ 148114 h 2095500"/>
                <a:gd name="connsiteX11" fmla="*/ 567393 w 1885950"/>
                <a:gd name="connsiteY11" fmla="*/ 104299 h 2095500"/>
                <a:gd name="connsiteX12" fmla="*/ 717887 w 1885950"/>
                <a:gd name="connsiteY12" fmla="*/ 104299 h 2095500"/>
                <a:gd name="connsiteX13" fmla="*/ 766465 w 1885950"/>
                <a:gd name="connsiteY13" fmla="*/ 55721 h 2095500"/>
                <a:gd name="connsiteX14" fmla="*/ 717887 w 1885950"/>
                <a:gd name="connsiteY14" fmla="*/ 7144 h 2095500"/>
                <a:gd name="connsiteX15" fmla="*/ 567393 w 1885950"/>
                <a:gd name="connsiteY15" fmla="*/ 7144 h 2095500"/>
                <a:gd name="connsiteX16" fmla="*/ 426422 w 1885950"/>
                <a:gd name="connsiteY16" fmla="*/ 148114 h 2095500"/>
                <a:gd name="connsiteX17" fmla="*/ 426422 w 1885950"/>
                <a:gd name="connsiteY17" fmla="*/ 1756886 h 2095500"/>
                <a:gd name="connsiteX18" fmla="*/ 567393 w 1885950"/>
                <a:gd name="connsiteY18" fmla="*/ 1897856 h 2095500"/>
                <a:gd name="connsiteX19" fmla="*/ 1060788 w 1885950"/>
                <a:gd name="connsiteY19" fmla="*/ 1897856 h 2095500"/>
                <a:gd name="connsiteX20" fmla="*/ 371177 w 1885950"/>
                <a:gd name="connsiteY20" fmla="*/ 1994059 h 2095500"/>
                <a:gd name="connsiteX21" fmla="*/ 338792 w 1885950"/>
                <a:gd name="connsiteY21" fmla="*/ 1985486 h 2095500"/>
                <a:gd name="connsiteX22" fmla="*/ 321647 w 1885950"/>
                <a:gd name="connsiteY22" fmla="*/ 1956911 h 2095500"/>
                <a:gd name="connsiteX23" fmla="*/ 104477 w 1885950"/>
                <a:gd name="connsiteY23" fmla="*/ 362426 h 2095500"/>
                <a:gd name="connsiteX24" fmla="*/ 113050 w 1885950"/>
                <a:gd name="connsiteY24" fmla="*/ 330041 h 2095500"/>
                <a:gd name="connsiteX25" fmla="*/ 141625 w 1885950"/>
                <a:gd name="connsiteY25" fmla="*/ 312896 h 2095500"/>
                <a:gd name="connsiteX26" fmla="*/ 319742 w 1885950"/>
                <a:gd name="connsiteY26" fmla="*/ 288131 h 2095500"/>
                <a:gd name="connsiteX27" fmla="*/ 360700 w 1885950"/>
                <a:gd name="connsiteY27" fmla="*/ 233839 h 2095500"/>
                <a:gd name="connsiteX28" fmla="*/ 306407 w 1885950"/>
                <a:gd name="connsiteY28" fmla="*/ 192881 h 2095500"/>
                <a:gd name="connsiteX29" fmla="*/ 128290 w 1885950"/>
                <a:gd name="connsiteY29" fmla="*/ 217646 h 2095500"/>
                <a:gd name="connsiteX30" fmla="*/ 35897 w 1885950"/>
                <a:gd name="connsiteY30" fmla="*/ 271939 h 2095500"/>
                <a:gd name="connsiteX31" fmla="*/ 8275 w 1885950"/>
                <a:gd name="connsiteY31" fmla="*/ 375761 h 2095500"/>
                <a:gd name="connsiteX32" fmla="*/ 226397 w 1885950"/>
                <a:gd name="connsiteY32" fmla="*/ 1968341 h 2095500"/>
                <a:gd name="connsiteX33" fmla="*/ 280690 w 1885950"/>
                <a:gd name="connsiteY33" fmla="*/ 2060734 h 2095500"/>
                <a:gd name="connsiteX34" fmla="*/ 365462 w 1885950"/>
                <a:gd name="connsiteY34" fmla="*/ 2089309 h 2095500"/>
                <a:gd name="connsiteX35" fmla="*/ 384512 w 1885950"/>
                <a:gd name="connsiteY35" fmla="*/ 2088356 h 2095500"/>
                <a:gd name="connsiteX36" fmla="*/ 1745635 w 1885950"/>
                <a:gd name="connsiteY36" fmla="*/ 1899761 h 2095500"/>
                <a:gd name="connsiteX37" fmla="*/ 1756113 w 1885950"/>
                <a:gd name="connsiteY37" fmla="*/ 1896904 h 2095500"/>
                <a:gd name="connsiteX38" fmla="*/ 1883748 w 1885950"/>
                <a:gd name="connsiteY38" fmla="*/ 1756886 h 2095500"/>
                <a:gd name="connsiteX39" fmla="*/ 1883748 w 1885950"/>
                <a:gd name="connsiteY39" fmla="*/ 148114 h 2095500"/>
                <a:gd name="connsiteX40" fmla="*/ 1742777 w 1885950"/>
                <a:gd name="connsiteY40" fmla="*/ 8096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85950" h="2095500">
                  <a:moveTo>
                    <a:pt x="1742777" y="8096"/>
                  </a:moveTo>
                  <a:lnTo>
                    <a:pt x="1592282" y="8096"/>
                  </a:lnTo>
                  <a:cubicBezTo>
                    <a:pt x="1565613" y="8096"/>
                    <a:pt x="1543705" y="30004"/>
                    <a:pt x="1543705" y="56674"/>
                  </a:cubicBezTo>
                  <a:cubicBezTo>
                    <a:pt x="1543705" y="83344"/>
                    <a:pt x="1565613" y="105251"/>
                    <a:pt x="1592282" y="105251"/>
                  </a:cubicBezTo>
                  <a:lnTo>
                    <a:pt x="1742777" y="105251"/>
                  </a:lnTo>
                  <a:cubicBezTo>
                    <a:pt x="1767543" y="105251"/>
                    <a:pt x="1786593" y="125254"/>
                    <a:pt x="1786593" y="149066"/>
                  </a:cubicBezTo>
                  <a:lnTo>
                    <a:pt x="1786593" y="1757839"/>
                  </a:lnTo>
                  <a:cubicBezTo>
                    <a:pt x="1786593" y="1782604"/>
                    <a:pt x="1766590" y="1801654"/>
                    <a:pt x="1742777" y="1801654"/>
                  </a:cubicBezTo>
                  <a:lnTo>
                    <a:pt x="567393" y="1801654"/>
                  </a:lnTo>
                  <a:cubicBezTo>
                    <a:pt x="542627" y="1801654"/>
                    <a:pt x="523577" y="1781651"/>
                    <a:pt x="523577" y="1757839"/>
                  </a:cubicBezTo>
                  <a:lnTo>
                    <a:pt x="523577" y="148114"/>
                  </a:lnTo>
                  <a:cubicBezTo>
                    <a:pt x="523577" y="123349"/>
                    <a:pt x="543580" y="104299"/>
                    <a:pt x="567393" y="104299"/>
                  </a:cubicBezTo>
                  <a:lnTo>
                    <a:pt x="717887" y="104299"/>
                  </a:lnTo>
                  <a:cubicBezTo>
                    <a:pt x="744557" y="104299"/>
                    <a:pt x="766465" y="82391"/>
                    <a:pt x="766465" y="55721"/>
                  </a:cubicBezTo>
                  <a:cubicBezTo>
                    <a:pt x="766465" y="29051"/>
                    <a:pt x="744557" y="7144"/>
                    <a:pt x="717887" y="7144"/>
                  </a:cubicBezTo>
                  <a:lnTo>
                    <a:pt x="567393" y="7144"/>
                  </a:lnTo>
                  <a:cubicBezTo>
                    <a:pt x="490240" y="7144"/>
                    <a:pt x="426422" y="70009"/>
                    <a:pt x="426422" y="148114"/>
                  </a:cubicBezTo>
                  <a:lnTo>
                    <a:pt x="426422" y="1756886"/>
                  </a:lnTo>
                  <a:cubicBezTo>
                    <a:pt x="426422" y="1834039"/>
                    <a:pt x="489287" y="1897856"/>
                    <a:pt x="567393" y="1897856"/>
                  </a:cubicBezTo>
                  <a:lnTo>
                    <a:pt x="1060788" y="1897856"/>
                  </a:lnTo>
                  <a:lnTo>
                    <a:pt x="371177" y="1994059"/>
                  </a:lnTo>
                  <a:cubicBezTo>
                    <a:pt x="359747" y="1995964"/>
                    <a:pt x="348317" y="1992154"/>
                    <a:pt x="338792" y="1985486"/>
                  </a:cubicBezTo>
                  <a:cubicBezTo>
                    <a:pt x="329267" y="1978819"/>
                    <a:pt x="323552" y="1968341"/>
                    <a:pt x="321647" y="1956911"/>
                  </a:cubicBezTo>
                  <a:lnTo>
                    <a:pt x="104477" y="362426"/>
                  </a:lnTo>
                  <a:cubicBezTo>
                    <a:pt x="102572" y="350996"/>
                    <a:pt x="106382" y="339566"/>
                    <a:pt x="113050" y="330041"/>
                  </a:cubicBezTo>
                  <a:cubicBezTo>
                    <a:pt x="119717" y="320516"/>
                    <a:pt x="130195" y="314801"/>
                    <a:pt x="141625" y="312896"/>
                  </a:cubicBezTo>
                  <a:lnTo>
                    <a:pt x="319742" y="288131"/>
                  </a:lnTo>
                  <a:cubicBezTo>
                    <a:pt x="346412" y="284321"/>
                    <a:pt x="364510" y="260509"/>
                    <a:pt x="360700" y="233839"/>
                  </a:cubicBezTo>
                  <a:cubicBezTo>
                    <a:pt x="356890" y="207169"/>
                    <a:pt x="333077" y="189071"/>
                    <a:pt x="306407" y="192881"/>
                  </a:cubicBezTo>
                  <a:lnTo>
                    <a:pt x="128290" y="217646"/>
                  </a:lnTo>
                  <a:cubicBezTo>
                    <a:pt x="91142" y="222409"/>
                    <a:pt x="57805" y="242411"/>
                    <a:pt x="35897" y="271939"/>
                  </a:cubicBezTo>
                  <a:cubicBezTo>
                    <a:pt x="13990" y="301466"/>
                    <a:pt x="3512" y="338614"/>
                    <a:pt x="8275" y="375761"/>
                  </a:cubicBezTo>
                  <a:lnTo>
                    <a:pt x="226397" y="1968341"/>
                  </a:lnTo>
                  <a:cubicBezTo>
                    <a:pt x="231160" y="2005489"/>
                    <a:pt x="251162" y="2038826"/>
                    <a:pt x="280690" y="2060734"/>
                  </a:cubicBezTo>
                  <a:cubicBezTo>
                    <a:pt x="305455" y="2079784"/>
                    <a:pt x="334982" y="2089309"/>
                    <a:pt x="365462" y="2089309"/>
                  </a:cubicBezTo>
                  <a:cubicBezTo>
                    <a:pt x="372130" y="2089309"/>
                    <a:pt x="377845" y="2089309"/>
                    <a:pt x="384512" y="2088356"/>
                  </a:cubicBezTo>
                  <a:lnTo>
                    <a:pt x="1745635" y="1899761"/>
                  </a:lnTo>
                  <a:cubicBezTo>
                    <a:pt x="1749445" y="1898809"/>
                    <a:pt x="1753255" y="1897856"/>
                    <a:pt x="1756113" y="1896904"/>
                  </a:cubicBezTo>
                  <a:cubicBezTo>
                    <a:pt x="1827550" y="1890236"/>
                    <a:pt x="1883748" y="1830229"/>
                    <a:pt x="1883748" y="1756886"/>
                  </a:cubicBezTo>
                  <a:lnTo>
                    <a:pt x="1883748" y="148114"/>
                  </a:lnTo>
                  <a:cubicBezTo>
                    <a:pt x="1883748" y="70961"/>
                    <a:pt x="1819930" y="8096"/>
                    <a:pt x="1742777" y="80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7" name="Freeform: Shape 175">
              <a:extLst>
                <a:ext uri="{FF2B5EF4-FFF2-40B4-BE49-F238E27FC236}">
                  <a16:creationId xmlns:a16="http://schemas.microsoft.com/office/drawing/2014/main" id="{8F7C86A8-F859-1941-A32D-1177123DBD14}"/>
                </a:ext>
              </a:extLst>
            </p:cNvPr>
            <p:cNvSpPr/>
            <p:nvPr/>
          </p:nvSpPr>
          <p:spPr>
            <a:xfrm>
              <a:off x="2460286" y="2625230"/>
              <a:ext cx="685800" cy="371475"/>
            </a:xfrm>
            <a:custGeom>
              <a:avLst/>
              <a:gdLst>
                <a:gd name="connsiteX0" fmla="*/ 53932 w 685800"/>
                <a:gd name="connsiteY0" fmla="*/ 366236 h 371475"/>
                <a:gd name="connsiteX1" fmla="*/ 638767 w 685800"/>
                <a:gd name="connsiteY1" fmla="*/ 366236 h 371475"/>
                <a:gd name="connsiteX2" fmla="*/ 687344 w 685800"/>
                <a:gd name="connsiteY2" fmla="*/ 317659 h 371475"/>
                <a:gd name="connsiteX3" fmla="*/ 687344 w 685800"/>
                <a:gd name="connsiteY3" fmla="*/ 270986 h 371475"/>
                <a:gd name="connsiteX4" fmla="*/ 531134 w 685800"/>
                <a:gd name="connsiteY4" fmla="*/ 114776 h 371475"/>
                <a:gd name="connsiteX5" fmla="*/ 495892 w 685800"/>
                <a:gd name="connsiteY5" fmla="*/ 114776 h 371475"/>
                <a:gd name="connsiteX6" fmla="*/ 347302 w 685800"/>
                <a:gd name="connsiteY6" fmla="*/ 7144 h 371475"/>
                <a:gd name="connsiteX7" fmla="*/ 198712 w 685800"/>
                <a:gd name="connsiteY7" fmla="*/ 114776 h 371475"/>
                <a:gd name="connsiteX8" fmla="*/ 163469 w 685800"/>
                <a:gd name="connsiteY8" fmla="*/ 114776 h 371475"/>
                <a:gd name="connsiteX9" fmla="*/ 7259 w 685800"/>
                <a:gd name="connsiteY9" fmla="*/ 270986 h 371475"/>
                <a:gd name="connsiteX10" fmla="*/ 7259 w 685800"/>
                <a:gd name="connsiteY10" fmla="*/ 317659 h 371475"/>
                <a:gd name="connsiteX11" fmla="*/ 53932 w 685800"/>
                <a:gd name="connsiteY11" fmla="*/ 366236 h 371475"/>
                <a:gd name="connsiteX12" fmla="*/ 161564 w 685800"/>
                <a:gd name="connsiteY12" fmla="*/ 210979 h 371475"/>
                <a:gd name="connsiteX13" fmla="*/ 237764 w 685800"/>
                <a:gd name="connsiteY13" fmla="*/ 210979 h 371475"/>
                <a:gd name="connsiteX14" fmla="*/ 286342 w 685800"/>
                <a:gd name="connsiteY14" fmla="*/ 162401 h 371475"/>
                <a:gd name="connsiteX15" fmla="*/ 346349 w 685800"/>
                <a:gd name="connsiteY15" fmla="*/ 102394 h 371475"/>
                <a:gd name="connsiteX16" fmla="*/ 406357 w 685800"/>
                <a:gd name="connsiteY16" fmla="*/ 162401 h 371475"/>
                <a:gd name="connsiteX17" fmla="*/ 454934 w 685800"/>
                <a:gd name="connsiteY17" fmla="*/ 210979 h 371475"/>
                <a:gd name="connsiteX18" fmla="*/ 531134 w 685800"/>
                <a:gd name="connsiteY18" fmla="*/ 210979 h 371475"/>
                <a:gd name="connsiteX19" fmla="*/ 591142 w 685800"/>
                <a:gd name="connsiteY19" fmla="*/ 270034 h 371475"/>
                <a:gd name="connsiteX20" fmla="*/ 102509 w 685800"/>
                <a:gd name="connsiteY20" fmla="*/ 270034 h 371475"/>
                <a:gd name="connsiteX21" fmla="*/ 161564 w 685800"/>
                <a:gd name="connsiteY21" fmla="*/ 210979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 h="371475">
                  <a:moveTo>
                    <a:pt x="53932" y="366236"/>
                  </a:moveTo>
                  <a:lnTo>
                    <a:pt x="638767" y="366236"/>
                  </a:lnTo>
                  <a:cubicBezTo>
                    <a:pt x="665437" y="366236"/>
                    <a:pt x="687344" y="344329"/>
                    <a:pt x="687344" y="317659"/>
                  </a:cubicBezTo>
                  <a:lnTo>
                    <a:pt x="687344" y="270986"/>
                  </a:lnTo>
                  <a:cubicBezTo>
                    <a:pt x="687344" y="185261"/>
                    <a:pt x="616859" y="114776"/>
                    <a:pt x="531134" y="114776"/>
                  </a:cubicBezTo>
                  <a:lnTo>
                    <a:pt x="495892" y="114776"/>
                  </a:lnTo>
                  <a:cubicBezTo>
                    <a:pt x="475889" y="51911"/>
                    <a:pt x="416834" y="7144"/>
                    <a:pt x="347302" y="7144"/>
                  </a:cubicBezTo>
                  <a:cubicBezTo>
                    <a:pt x="277769" y="7144"/>
                    <a:pt x="218714" y="52864"/>
                    <a:pt x="198712" y="114776"/>
                  </a:cubicBezTo>
                  <a:lnTo>
                    <a:pt x="163469" y="114776"/>
                  </a:lnTo>
                  <a:cubicBezTo>
                    <a:pt x="77744" y="114776"/>
                    <a:pt x="7259" y="185261"/>
                    <a:pt x="7259" y="270986"/>
                  </a:cubicBezTo>
                  <a:lnTo>
                    <a:pt x="7259" y="317659"/>
                  </a:lnTo>
                  <a:cubicBezTo>
                    <a:pt x="5354" y="344329"/>
                    <a:pt x="27262" y="366236"/>
                    <a:pt x="53932" y="366236"/>
                  </a:cubicBezTo>
                  <a:close/>
                  <a:moveTo>
                    <a:pt x="161564" y="210979"/>
                  </a:moveTo>
                  <a:lnTo>
                    <a:pt x="237764" y="210979"/>
                  </a:lnTo>
                  <a:cubicBezTo>
                    <a:pt x="264434" y="210979"/>
                    <a:pt x="286342" y="189071"/>
                    <a:pt x="286342" y="162401"/>
                  </a:cubicBezTo>
                  <a:cubicBezTo>
                    <a:pt x="286342" y="129064"/>
                    <a:pt x="313012" y="102394"/>
                    <a:pt x="346349" y="102394"/>
                  </a:cubicBezTo>
                  <a:cubicBezTo>
                    <a:pt x="379687" y="102394"/>
                    <a:pt x="406357" y="129064"/>
                    <a:pt x="406357" y="162401"/>
                  </a:cubicBezTo>
                  <a:cubicBezTo>
                    <a:pt x="406357" y="189071"/>
                    <a:pt x="428264" y="210979"/>
                    <a:pt x="454934" y="210979"/>
                  </a:cubicBezTo>
                  <a:lnTo>
                    <a:pt x="531134" y="210979"/>
                  </a:lnTo>
                  <a:cubicBezTo>
                    <a:pt x="563519" y="210979"/>
                    <a:pt x="590189" y="237649"/>
                    <a:pt x="591142" y="270034"/>
                  </a:cubicBezTo>
                  <a:lnTo>
                    <a:pt x="102509" y="270034"/>
                  </a:lnTo>
                  <a:cubicBezTo>
                    <a:pt x="102509" y="236696"/>
                    <a:pt x="129179" y="210979"/>
                    <a:pt x="161564" y="2109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sp>
        <p:nvSpPr>
          <p:cNvPr id="28" name="Text Placeholder 15">
            <a:extLst>
              <a:ext uri="{FF2B5EF4-FFF2-40B4-BE49-F238E27FC236}">
                <a16:creationId xmlns:a16="http://schemas.microsoft.com/office/drawing/2014/main" id="{86F9EFBA-74E7-644E-A86F-9299AA5FF3CE}"/>
              </a:ext>
            </a:extLst>
          </p:cNvPr>
          <p:cNvSpPr txBox="1">
            <a:spLocks/>
          </p:cNvSpPr>
          <p:nvPr/>
        </p:nvSpPr>
        <p:spPr>
          <a:xfrm>
            <a:off x="8397183" y="1281899"/>
            <a:ext cx="3297146" cy="3629025"/>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Effra"/>
                <a:ea typeface="+mn-ea"/>
                <a:cs typeface="+mn-cs"/>
              </a:rPr>
              <a:t>Guardian makes it easy!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ffra"/>
                <a:ea typeface="+mn-ea"/>
                <a:cs typeface="+mn-cs"/>
              </a:rPr>
              <a:t>Simplified enrollment and affordable group coverage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ffra"/>
                <a:ea typeface="+mn-ea"/>
                <a:cs typeface="+mn-cs"/>
              </a:rPr>
              <a:t>Convenient payroll deduction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Effra"/>
                <a:ea typeface="+mn-ea"/>
                <a:cs typeface="+mn-cs"/>
              </a:rPr>
              <a:t>Available for spouse and children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ffra"/>
                <a:ea typeface="+mn-ea"/>
                <a:cs typeface="+mn-cs"/>
              </a:rPr>
              <a:t>Take the coverage with you</a:t>
            </a:r>
            <a:br>
              <a:rPr kumimoji="0" lang="en-US" sz="1800" b="0" i="0" u="none" strike="noStrike" kern="1200" cap="none" spc="0" normalizeH="0" baseline="0" noProof="0" dirty="0">
                <a:ln>
                  <a:noFill/>
                </a:ln>
                <a:solidFill>
                  <a:prstClr val="white"/>
                </a:solidFill>
                <a:effectLst/>
                <a:uLnTx/>
                <a:uFillTx/>
                <a:latin typeface="Effra"/>
                <a:ea typeface="+mn-ea"/>
                <a:cs typeface="+mn-cs"/>
              </a:rPr>
            </a:br>
            <a:r>
              <a:rPr kumimoji="0" lang="en-US" sz="1800" b="0" i="0" u="none" strike="noStrike" kern="1200" cap="none" spc="0" normalizeH="0" baseline="0" noProof="0" dirty="0">
                <a:ln>
                  <a:noFill/>
                </a:ln>
                <a:solidFill>
                  <a:prstClr val="white"/>
                </a:solidFill>
                <a:effectLst/>
                <a:uLnTx/>
                <a:uFillTx/>
                <a:latin typeface="Effra"/>
                <a:ea typeface="+mn-ea"/>
                <a:cs typeface="+mn-cs"/>
              </a:rPr>
              <a:t>if you leave your current employer</a:t>
            </a:r>
          </a:p>
        </p:txBody>
      </p:sp>
      <p:sp>
        <p:nvSpPr>
          <p:cNvPr id="29" name="Footer Placeholder 4">
            <a:extLst>
              <a:ext uri="{FF2B5EF4-FFF2-40B4-BE49-F238E27FC236}">
                <a16:creationId xmlns:a16="http://schemas.microsoft.com/office/drawing/2014/main" id="{CE795EEA-C8BC-7F54-66CA-78811B7F262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426059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BB2AE63-C676-FA47-BDCB-A09F20A63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6" name="Text Placeholder 5">
            <a:extLst>
              <a:ext uri="{FF2B5EF4-FFF2-40B4-BE49-F238E27FC236}">
                <a16:creationId xmlns:a16="http://schemas.microsoft.com/office/drawing/2014/main" id="{5DA652D6-4320-7353-2A24-8AB1976B565B}"/>
              </a:ext>
            </a:extLst>
          </p:cNvPr>
          <p:cNvSpPr>
            <a:spLocks noGrp="1"/>
          </p:cNvSpPr>
          <p:nvPr>
            <p:ph type="body" sz="quarter" idx="14"/>
          </p:nvPr>
        </p:nvSpPr>
        <p:spPr>
          <a:xfrm>
            <a:off x="457198" y="6097500"/>
            <a:ext cx="11277600" cy="228600"/>
          </a:xfrm>
        </p:spPr>
        <p:txBody>
          <a:bodyPr/>
          <a:lstStyle/>
          <a:p>
            <a:r>
              <a:rPr kumimoji="0" lang="en-US" sz="800" b="0" i="0" u="none" strike="noStrike" kern="1200" cap="none" spc="0" normalizeH="0" baseline="0" noProof="0" dirty="0">
                <a:ln>
                  <a:noFill/>
                </a:ln>
                <a:solidFill>
                  <a:schemeClr val="tx1"/>
                </a:solidFill>
                <a:effectLst/>
                <a:uLnTx/>
                <a:uFillTx/>
                <a:latin typeface="Effra"/>
                <a:ea typeface="+mn-ea"/>
                <a:cs typeface="+mn-cs"/>
              </a:rPr>
              <a:t>*To apply for life insurance coverage above this amount, or if you have been previously declined for coverage, a brief application and a few health questions will be required. </a:t>
            </a:r>
            <a:endParaRPr lang="en-US" sz="800" dirty="0">
              <a:solidFill>
                <a:schemeClr val="tx1"/>
              </a:solidFill>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Your Life Insurance options</a:t>
            </a:r>
            <a:endParaRPr lang="en-GB"/>
          </a:p>
        </p:txBody>
      </p:sp>
      <p:graphicFrame>
        <p:nvGraphicFramePr>
          <p:cNvPr id="20" name="Content Placeholder 19">
            <a:extLst>
              <a:ext uri="{FF2B5EF4-FFF2-40B4-BE49-F238E27FC236}">
                <a16:creationId xmlns:a16="http://schemas.microsoft.com/office/drawing/2014/main" id="{37CF912A-A5F2-7844-BD21-17E761FA2F66}"/>
              </a:ext>
            </a:extLst>
          </p:cNvPr>
          <p:cNvGraphicFramePr>
            <a:graphicFrameLocks noGrp="1"/>
          </p:cNvGraphicFramePr>
          <p:nvPr>
            <p:ph idx="1"/>
            <p:extLst>
              <p:ext uri="{D42A27DB-BD31-4B8C-83A1-F6EECF244321}">
                <p14:modId xmlns:p14="http://schemas.microsoft.com/office/powerpoint/2010/main" val="133073532"/>
              </p:ext>
            </p:extLst>
          </p:nvPr>
        </p:nvGraphicFramePr>
        <p:xfrm>
          <a:off x="457200" y="1267869"/>
          <a:ext cx="11277598" cy="4053840"/>
        </p:xfrm>
        <a:graphic>
          <a:graphicData uri="http://schemas.openxmlformats.org/drawingml/2006/table">
            <a:tbl>
              <a:tblPr firstRow="1" bandRow="1">
                <a:tableStyleId>{3B4B98B0-60AC-42C2-AFA5-B58CD77FA1E5}</a:tableStyleId>
              </a:tblPr>
              <a:tblGrid>
                <a:gridCol w="4490709">
                  <a:extLst>
                    <a:ext uri="{9D8B030D-6E8A-4147-A177-3AD203B41FA5}">
                      <a16:colId xmlns:a16="http://schemas.microsoft.com/office/drawing/2014/main" val="20000"/>
                    </a:ext>
                  </a:extLst>
                </a:gridCol>
                <a:gridCol w="1716573">
                  <a:extLst>
                    <a:ext uri="{9D8B030D-6E8A-4147-A177-3AD203B41FA5}">
                      <a16:colId xmlns:a16="http://schemas.microsoft.com/office/drawing/2014/main" val="20001"/>
                    </a:ext>
                  </a:extLst>
                </a:gridCol>
                <a:gridCol w="5070316">
                  <a:extLst>
                    <a:ext uri="{9D8B030D-6E8A-4147-A177-3AD203B41FA5}">
                      <a16:colId xmlns:a16="http://schemas.microsoft.com/office/drawing/2014/main" val="20002"/>
                    </a:ext>
                  </a:extLst>
                </a:gridCol>
              </a:tblGrid>
              <a:tr h="133105">
                <a:tc>
                  <a:txBody>
                    <a:bodyPr/>
                    <a:lstStyle/>
                    <a:p>
                      <a:pPr algn="l"/>
                      <a:endParaRPr lang="en-US" sz="1400" dirty="0">
                        <a:solidFill>
                          <a:schemeClr val="tx1"/>
                        </a:solidFill>
                      </a:endParaRPr>
                    </a:p>
                  </a:txBody>
                  <a:tcPr anchor="b"/>
                </a:tc>
                <a:tc>
                  <a:txBody>
                    <a:bodyPr/>
                    <a:lstStyle/>
                    <a:p>
                      <a:pPr algn="l"/>
                      <a:r>
                        <a:rPr lang="en-US" sz="1400" baseline="0" dirty="0">
                          <a:solidFill>
                            <a:schemeClr val="tx1"/>
                          </a:solidFill>
                        </a:rPr>
                        <a:t>Basic Life</a:t>
                      </a:r>
                      <a:endParaRPr lang="en-US" sz="1400" dirty="0">
                        <a:solidFill>
                          <a:schemeClr val="tx1"/>
                        </a:solidFill>
                      </a:endParaRPr>
                    </a:p>
                  </a:txBody>
                  <a:tcPr anchor="b"/>
                </a:tc>
                <a:tc>
                  <a:txBody>
                    <a:bodyPr/>
                    <a:lstStyle/>
                    <a:p>
                      <a:pPr algn="l"/>
                      <a:r>
                        <a:rPr lang="en-US" sz="1400" dirty="0">
                          <a:solidFill>
                            <a:schemeClr val="tx1"/>
                          </a:solidFill>
                        </a:rPr>
                        <a:t>Voluntary</a:t>
                      </a:r>
                      <a:r>
                        <a:rPr lang="en-US" sz="1400" baseline="0" dirty="0">
                          <a:solidFill>
                            <a:schemeClr val="tx1"/>
                          </a:solidFill>
                        </a:rPr>
                        <a:t> Term Life</a:t>
                      </a:r>
                      <a:endParaRPr lang="en-US" sz="1400" dirty="0">
                        <a:solidFill>
                          <a:schemeClr val="tx1"/>
                        </a:solidFill>
                      </a:endParaRPr>
                    </a:p>
                  </a:txBody>
                  <a:tcPr anchor="b"/>
                </a:tc>
                <a:extLst>
                  <a:ext uri="{0D108BD9-81ED-4DB2-BD59-A6C34878D82A}">
                    <a16:rowId xmlns:a16="http://schemas.microsoft.com/office/drawing/2014/main" val="10000"/>
                  </a:ext>
                </a:extLst>
              </a:tr>
              <a:tr h="338038">
                <a:tc>
                  <a:txBody>
                    <a:bodyPr/>
                    <a:lstStyle/>
                    <a:p>
                      <a:pPr algn="l"/>
                      <a:r>
                        <a:rPr lang="en-US" sz="1400" b="1">
                          <a:solidFill>
                            <a:schemeClr val="tx1"/>
                          </a:solidFill>
                        </a:rPr>
                        <a:t>Employee Benefit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100% of annual salary to a max of $300,000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$10,000</a:t>
                      </a:r>
                      <a:r>
                        <a:rPr lang="en-US" sz="1400" baseline="0" dirty="0">
                          <a:solidFill>
                            <a:schemeClr val="tx1"/>
                          </a:solidFill>
                        </a:rPr>
                        <a:t> increments to a max of $350,000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1057">
                <a:tc>
                  <a:txBody>
                    <a:bodyPr/>
                    <a:lstStyle/>
                    <a:p>
                      <a:pPr algn="l"/>
                      <a:r>
                        <a:rPr lang="en-US" sz="1400" b="1" dirty="0">
                          <a:solidFill>
                            <a:schemeClr val="tx1"/>
                          </a:solidFill>
                        </a:rPr>
                        <a:t>Spouse Benefit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N/A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$5,000 </a:t>
                      </a:r>
                      <a:r>
                        <a:rPr lang="en-US" sz="1400" baseline="0" dirty="0">
                          <a:solidFill>
                            <a:schemeClr val="tx1"/>
                          </a:solidFill>
                        </a:rPr>
                        <a:t>increments to a max of $250,000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4642">
                <a:tc>
                  <a:txBody>
                    <a:bodyPr/>
                    <a:lstStyle/>
                    <a:p>
                      <a:pPr algn="l"/>
                      <a:r>
                        <a:rPr lang="en-US" sz="1400" b="1" dirty="0">
                          <a:solidFill>
                            <a:schemeClr val="tx1"/>
                          </a:solidFill>
                        </a:rPr>
                        <a:t>Child(ren) benefit</a:t>
                      </a:r>
                    </a:p>
                    <a:p>
                      <a:pPr algn="l"/>
                      <a:r>
                        <a:rPr lang="en-US" sz="1400" b="0" dirty="0">
                          <a:solidFill>
                            <a:schemeClr val="tx1"/>
                          </a:solidFill>
                        </a:rPr>
                        <a:t>To age 26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N/A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3907">
                <a:tc>
                  <a:txBody>
                    <a:bodyPr/>
                    <a:lstStyle/>
                    <a:p>
                      <a:pPr algn="l"/>
                      <a:r>
                        <a:rPr lang="en-US" sz="1400" b="1" dirty="0">
                          <a:solidFill>
                            <a:schemeClr val="tx1"/>
                          </a:solidFill>
                        </a:rPr>
                        <a:t>Accidental Death and Dismemberment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dirty="0">
                          <a:solidFill>
                            <a:schemeClr val="tx1"/>
                          </a:solidFill>
                        </a:rPr>
                        <a:t>Included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N/A</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56113">
                <a:tc>
                  <a:txBody>
                    <a:bodyPr/>
                    <a:lstStyle/>
                    <a:p>
                      <a:pPr algn="l"/>
                      <a:r>
                        <a:rPr lang="en-US" sz="1400" b="1" dirty="0"/>
                        <a:t>Guarantee Issue*</a:t>
                      </a:r>
                    </a:p>
                    <a:p>
                      <a:pPr algn="l"/>
                      <a:r>
                        <a:rPr lang="en-US" sz="1400" b="0" dirty="0"/>
                        <a:t>You are not required to answer health questions to qualify for coverage up to and including the specified amount, when you sign up for coverage during the initial enrollment period.</a:t>
                      </a:r>
                      <a:endParaRPr lang="en-US" sz="1400" b="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solidFill>
                            <a:schemeClr val="tx1"/>
                          </a:solidFill>
                        </a:rPr>
                        <a:t>Up to $150,000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kern="1200" baseline="0" dirty="0">
                          <a:solidFill>
                            <a:schemeClr val="tx1"/>
                          </a:solidFill>
                          <a:latin typeface="+mn-lt"/>
                          <a:ea typeface="+mn-ea"/>
                          <a:cs typeface="+mn-cs"/>
                        </a:rPr>
                        <a:t>Employee Less than age 69, $50,000, 70+, $10,000.</a:t>
                      </a:r>
                    </a:p>
                    <a:p>
                      <a:r>
                        <a:rPr lang="en-US" sz="1400" b="0" i="0" u="none" strike="noStrike" kern="1200" baseline="0" dirty="0">
                          <a:solidFill>
                            <a:schemeClr val="tx1"/>
                          </a:solidFill>
                          <a:latin typeface="+mn-lt"/>
                          <a:ea typeface="+mn-ea"/>
                          <a:cs typeface="+mn-cs"/>
                        </a:rPr>
                        <a:t>Spouse Less than age 65, $25,000</a:t>
                      </a:r>
                      <a:r>
                        <a:rPr lang="en-US" sz="1400" b="0" i="0" u="none" strike="noStrike" kern="1200" baseline="0">
                          <a:solidFill>
                            <a:schemeClr val="tx1"/>
                          </a:solidFill>
                          <a:latin typeface="+mn-lt"/>
                          <a:ea typeface="+mn-ea"/>
                          <a:cs typeface="+mn-cs"/>
                        </a:rPr>
                        <a:t>, 65-70, $10,000, 70+, $0</a:t>
                      </a:r>
                      <a:endParaRPr lang="en-US" sz="1400" b="0" i="0" u="none" strike="noStrike" kern="1200" baseline="0" dirty="0">
                        <a:solidFill>
                          <a:schemeClr val="tx1"/>
                        </a:solidFill>
                        <a:latin typeface="+mn-lt"/>
                        <a:ea typeface="+mn-ea"/>
                        <a:cs typeface="+mn-cs"/>
                      </a:endParaRPr>
                    </a:p>
                    <a:p>
                      <a:r>
                        <a:rPr lang="en-US" sz="1400" b="0" i="0" u="none" strike="noStrike" kern="1200" baseline="0" dirty="0">
                          <a:solidFill>
                            <a:schemeClr val="tx1"/>
                          </a:solidFill>
                          <a:latin typeface="+mn-lt"/>
                          <a:ea typeface="+mn-ea"/>
                          <a:cs typeface="+mn-cs"/>
                        </a:rPr>
                        <a:t>Dependent children $10,000.</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774731"/>
                  </a:ext>
                </a:extLst>
              </a:tr>
              <a:tr h="362209">
                <a:tc>
                  <a:txBody>
                    <a:bodyPr/>
                    <a:lstStyle/>
                    <a:p>
                      <a:pPr algn="l"/>
                      <a:r>
                        <a:rPr lang="en-US" sz="1400" b="1">
                          <a:solidFill>
                            <a:schemeClr val="tx1"/>
                          </a:solidFill>
                        </a:rPr>
                        <a:t>Age reduction  </a:t>
                      </a:r>
                    </a:p>
                    <a:p>
                      <a:pPr algn="l"/>
                      <a:r>
                        <a:rPr lang="en-US" sz="1400" b="0">
                          <a:solidFill>
                            <a:schemeClr val="tx1"/>
                          </a:solidFill>
                        </a:rPr>
                        <a:t>Benefits are reduced by a certain percentage as you age</a:t>
                      </a:r>
                      <a:endParaRPr lang="en-US" sz="1400" b="1">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dirty="0">
                          <a:solidFill>
                            <a:schemeClr val="tx1"/>
                          </a:solidFill>
                        </a:rPr>
                        <a:t>50% at age 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dirty="0">
                          <a:solidFill>
                            <a:schemeClr val="tx1"/>
                          </a:solidFill>
                        </a:rPr>
                        <a:t>50% at age 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381062"/>
                  </a:ext>
                </a:extLst>
              </a:tr>
            </a:tbl>
          </a:graphicData>
        </a:graphic>
      </p:graphicFrame>
      <p:sp>
        <p:nvSpPr>
          <p:cNvPr id="7" name="Footer Placeholder 4">
            <a:extLst>
              <a:ext uri="{FF2B5EF4-FFF2-40B4-BE49-F238E27FC236}">
                <a16:creationId xmlns:a16="http://schemas.microsoft.com/office/drawing/2014/main" id="{861D9E01-5DFF-623A-4C11-B5E0574E6F40}"/>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1366155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21BEE68-B15F-C341-8D3B-AA420543FF1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
        <p:nvSpPr>
          <p:cNvPr id="11" name="Slide Number Placeholder 17">
            <a:extLst>
              <a:ext uri="{FF2B5EF4-FFF2-40B4-BE49-F238E27FC236}">
                <a16:creationId xmlns:a16="http://schemas.microsoft.com/office/drawing/2014/main" id="{15BB96BB-4ECD-A640-A813-E86A17AB31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3" name="Text Placeholder 2">
            <a:extLst>
              <a:ext uri="{FF2B5EF4-FFF2-40B4-BE49-F238E27FC236}">
                <a16:creationId xmlns:a16="http://schemas.microsoft.com/office/drawing/2014/main" id="{A41381F3-368E-8046-AFC3-70EB2D1A7C23}"/>
              </a:ext>
            </a:extLst>
          </p:cNvPr>
          <p:cNvSpPr>
            <a:spLocks noGrp="1"/>
          </p:cNvSpPr>
          <p:nvPr>
            <p:ph type="body" sz="quarter" idx="14"/>
          </p:nvPr>
        </p:nvSpPr>
        <p:spPr/>
        <p:txBody>
          <a:bodyPr/>
          <a:lstStyle/>
          <a:p>
            <a:endParaRPr lang="en-US"/>
          </a:p>
          <a:p>
            <a:r>
              <a:rPr lang="en-US" sz="800"/>
              <a:t>Applicable to coverage requiring full Evidence of Insurability (not applicable to conditional issue amounts). Electronic EOI is not available in the following states: New York and New Hampshire. Electronic EOI is available using most internet browsers. </a:t>
            </a:r>
          </a:p>
        </p:txBody>
      </p:sp>
      <p:sp>
        <p:nvSpPr>
          <p:cNvPr id="5" name="Title 4">
            <a:extLst>
              <a:ext uri="{FF2B5EF4-FFF2-40B4-BE49-F238E27FC236}">
                <a16:creationId xmlns:a16="http://schemas.microsoft.com/office/drawing/2014/main" id="{EBE13C66-2D00-D345-8382-08300D4B07B1}"/>
              </a:ext>
            </a:extLst>
          </p:cNvPr>
          <p:cNvSpPr>
            <a:spLocks noGrp="1"/>
          </p:cNvSpPr>
          <p:nvPr>
            <p:ph type="title"/>
          </p:nvPr>
        </p:nvSpPr>
        <p:spPr/>
        <p:txBody>
          <a:bodyPr/>
          <a:lstStyle/>
          <a:p>
            <a:r>
              <a:rPr lang="en-US" dirty="0"/>
              <a:t>Electronic Evidence of Insurability (EOI)</a:t>
            </a:r>
          </a:p>
        </p:txBody>
      </p:sp>
      <p:sp>
        <p:nvSpPr>
          <p:cNvPr id="48" name="Text Placeholder 47">
            <a:extLst>
              <a:ext uri="{FF2B5EF4-FFF2-40B4-BE49-F238E27FC236}">
                <a16:creationId xmlns:a16="http://schemas.microsoft.com/office/drawing/2014/main" id="{9442852E-A4C6-714A-B281-E88CD4DFB395}"/>
              </a:ext>
            </a:extLst>
          </p:cNvPr>
          <p:cNvSpPr>
            <a:spLocks noGrp="1"/>
          </p:cNvSpPr>
          <p:nvPr>
            <p:ph type="body" sz="quarter" idx="13"/>
          </p:nvPr>
        </p:nvSpPr>
        <p:spPr>
          <a:xfrm>
            <a:off x="457200" y="1348966"/>
            <a:ext cx="11277600" cy="76800"/>
          </a:xfrm>
        </p:spPr>
        <p:txBody>
          <a:bodyPr>
            <a:noAutofit/>
          </a:bodyPr>
          <a:lstStyle/>
          <a:p>
            <a:pPr marL="0" indent="0">
              <a:buNone/>
            </a:pPr>
            <a:r>
              <a:rPr lang="en-US" sz="1800" dirty="0"/>
              <a:t>Easy-to-use online form</a:t>
            </a:r>
          </a:p>
        </p:txBody>
      </p:sp>
      <p:sp>
        <p:nvSpPr>
          <p:cNvPr id="6" name="Content Placeholder 5">
            <a:extLst>
              <a:ext uri="{FF2B5EF4-FFF2-40B4-BE49-F238E27FC236}">
                <a16:creationId xmlns:a16="http://schemas.microsoft.com/office/drawing/2014/main" id="{8F3876FF-6584-1B45-9022-C8EC5DB04F4F}"/>
              </a:ext>
            </a:extLst>
          </p:cNvPr>
          <p:cNvSpPr>
            <a:spLocks noGrp="1"/>
          </p:cNvSpPr>
          <p:nvPr>
            <p:ph idx="1"/>
          </p:nvPr>
        </p:nvSpPr>
        <p:spPr>
          <a:xfrm>
            <a:off x="457200" y="1716088"/>
            <a:ext cx="5404104" cy="3554412"/>
          </a:xfrm>
        </p:spPr>
        <p:txBody>
          <a:bodyPr/>
          <a:lstStyle/>
          <a:p>
            <a:r>
              <a:rPr lang="en-US" b="0" dirty="0"/>
              <a:t>Simple steps to provide your additional health information: </a:t>
            </a:r>
          </a:p>
          <a:p>
            <a:pPr marL="171450" indent="-171450">
              <a:buFont typeface="Arial" panose="020B0604020202020204" pitchFamily="34" charset="0"/>
              <a:buChar char="•"/>
            </a:pPr>
            <a:r>
              <a:rPr lang="en-US" b="0" dirty="0"/>
              <a:t>You will receive an email or letter from your employer or Guardian with a link to submit your EOI form online</a:t>
            </a:r>
          </a:p>
          <a:p>
            <a:pPr marL="171450" indent="-171450">
              <a:buFont typeface="Arial" panose="020B0604020202020204" pitchFamily="34" charset="0"/>
              <a:buChar char="•"/>
            </a:pPr>
            <a:r>
              <a:rPr lang="en-US" b="0" dirty="0"/>
              <a:t>Follow the unique link</a:t>
            </a:r>
          </a:p>
          <a:p>
            <a:pPr marL="171450" indent="-171450">
              <a:buFont typeface="Arial" panose="020B0604020202020204" pitchFamily="34" charset="0"/>
              <a:buChar char="•"/>
            </a:pPr>
            <a:r>
              <a:rPr lang="en-US" b="0" dirty="0"/>
              <a:t>Create a Guardian Anytime account</a:t>
            </a:r>
          </a:p>
          <a:p>
            <a:pPr marL="171450" indent="-171450">
              <a:buFont typeface="Arial" panose="020B0604020202020204" pitchFamily="34" charset="0"/>
              <a:buChar char="•"/>
            </a:pPr>
            <a:r>
              <a:rPr lang="en-US" b="0" dirty="0"/>
              <a:t>Click the </a:t>
            </a:r>
            <a:r>
              <a:rPr lang="en-US" b="1" dirty="0"/>
              <a:t>EOI form</a:t>
            </a:r>
          </a:p>
          <a:p>
            <a:pPr marL="171450" indent="-171450">
              <a:buFont typeface="Arial" panose="020B0604020202020204" pitchFamily="34" charset="0"/>
              <a:buChar char="•"/>
            </a:pPr>
            <a:r>
              <a:rPr lang="en-US" b="0" dirty="0"/>
              <a:t>Answer all the questions on the form and then </a:t>
            </a:r>
            <a:r>
              <a:rPr lang="en-US" b="1" dirty="0"/>
              <a:t>Submit</a:t>
            </a:r>
          </a:p>
        </p:txBody>
      </p:sp>
      <p:sp>
        <p:nvSpPr>
          <p:cNvPr id="2" name="TextBox 1">
            <a:extLst>
              <a:ext uri="{FF2B5EF4-FFF2-40B4-BE49-F238E27FC236}">
                <a16:creationId xmlns:a16="http://schemas.microsoft.com/office/drawing/2014/main" id="{63A0B2A0-FA39-8A47-9A1E-44EA7C066C69}"/>
              </a:ext>
            </a:extLst>
          </p:cNvPr>
          <p:cNvSpPr txBox="1"/>
          <p:nvPr/>
        </p:nvSpPr>
        <p:spPr>
          <a:xfrm>
            <a:off x="-833120" y="3901440"/>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87B"/>
              </a:solidFill>
              <a:effectLst/>
              <a:uLnTx/>
              <a:uFillTx/>
              <a:latin typeface="Effra"/>
              <a:ea typeface="+mn-ea"/>
              <a:cs typeface="+mn-cs"/>
            </a:endParaRPr>
          </a:p>
        </p:txBody>
      </p:sp>
      <p:sp>
        <p:nvSpPr>
          <p:cNvPr id="4" name="TextBox 3">
            <a:extLst>
              <a:ext uri="{FF2B5EF4-FFF2-40B4-BE49-F238E27FC236}">
                <a16:creationId xmlns:a16="http://schemas.microsoft.com/office/drawing/2014/main" id="{2BCBA54B-DD61-4943-BE80-9A7B3CA35433}"/>
              </a:ext>
            </a:extLst>
          </p:cNvPr>
          <p:cNvSpPr txBox="1"/>
          <p:nvPr/>
        </p:nvSpPr>
        <p:spPr>
          <a:xfrm>
            <a:off x="8595360" y="9980023"/>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D3F5E"/>
              </a:solidFill>
              <a:effectLst/>
              <a:uLnTx/>
              <a:uFillTx/>
              <a:latin typeface="Effra"/>
              <a:ea typeface="+mn-ea"/>
              <a:cs typeface="+mn-cs"/>
            </a:endParaRPr>
          </a:p>
        </p:txBody>
      </p:sp>
      <p:pic>
        <p:nvPicPr>
          <p:cNvPr id="13" name="Content Placeholder 12" descr="A person and a couple of kids in a kitchen&#10;&#10;Description automatically generated with low confidence">
            <a:extLst>
              <a:ext uri="{FF2B5EF4-FFF2-40B4-BE49-F238E27FC236}">
                <a16:creationId xmlns:a16="http://schemas.microsoft.com/office/drawing/2014/main" id="{A6F5D680-A594-9419-6D5C-6CFD093B2B3F}"/>
              </a:ext>
            </a:extLst>
          </p:cNvPr>
          <p:cNvPicPr>
            <a:picLocks noGrp="1" noChangeAspect="1"/>
          </p:cNvPicPr>
          <p:nvPr>
            <p:ph idx="15"/>
          </p:nvPr>
        </p:nvPicPr>
        <p:blipFill>
          <a:blip r:embed="rId3" cstate="email">
            <a:extLst>
              <a:ext uri="{28A0092B-C50C-407E-A947-70E740481C1C}">
                <a14:useLocalDpi xmlns:a14="http://schemas.microsoft.com/office/drawing/2010/main"/>
              </a:ext>
            </a:extLst>
          </a:blip>
          <a:stretch>
            <a:fillRect/>
          </a:stretch>
        </p:blipFill>
        <p:spPr>
          <a:xfrm>
            <a:off x="6330698" y="1600200"/>
            <a:ext cx="5403850" cy="3471201"/>
          </a:xfrm>
        </p:spPr>
      </p:pic>
    </p:spTree>
    <p:extLst>
      <p:ext uri="{BB962C8B-B14F-4D97-AF65-F5344CB8AC3E}">
        <p14:creationId xmlns:p14="http://schemas.microsoft.com/office/powerpoint/2010/main" val="964504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Placeholder 9" descr="A picture containing person, tree, outdoor&#10;&#10;Description automatically generated">
            <a:extLst>
              <a:ext uri="{FF2B5EF4-FFF2-40B4-BE49-F238E27FC236}">
                <a16:creationId xmlns:a16="http://schemas.microsoft.com/office/drawing/2014/main" id="{FC270764-30F3-4F1B-9632-E3AA1F6976D3}"/>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954D3738-48D4-0744-BCB4-2C83EA9B5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2" name="Title 21">
            <a:extLst>
              <a:ext uri="{FF2B5EF4-FFF2-40B4-BE49-F238E27FC236}">
                <a16:creationId xmlns:a16="http://schemas.microsoft.com/office/drawing/2014/main" id="{56182A82-EF75-2948-AA6E-F92C1ACAAD13}"/>
              </a:ext>
            </a:extLst>
          </p:cNvPr>
          <p:cNvSpPr>
            <a:spLocks noGrp="1"/>
          </p:cNvSpPr>
          <p:nvPr>
            <p:ph type="title"/>
          </p:nvPr>
        </p:nvSpPr>
        <p:spPr/>
        <p:txBody>
          <a:bodyPr>
            <a:normAutofit fontScale="90000"/>
          </a:bodyPr>
          <a:lstStyle/>
          <a:p>
            <a:r>
              <a:rPr lang="en-US"/>
              <a:t>What is Disability Insurance? </a:t>
            </a:r>
            <a:br>
              <a:rPr lang="en-GB"/>
            </a:br>
            <a:endParaRPr lang="en-US"/>
          </a:p>
        </p:txBody>
      </p:sp>
      <p:sp>
        <p:nvSpPr>
          <p:cNvPr id="3" name="Text Placeholder 2">
            <a:extLst>
              <a:ext uri="{FF2B5EF4-FFF2-40B4-BE49-F238E27FC236}">
                <a16:creationId xmlns:a16="http://schemas.microsoft.com/office/drawing/2014/main" id="{C8E2743E-5F38-5447-A786-5D91382BABD0}"/>
              </a:ext>
            </a:extLst>
          </p:cNvPr>
          <p:cNvSpPr>
            <a:spLocks noGrp="1"/>
          </p:cNvSpPr>
          <p:nvPr>
            <p:ph type="body" sz="quarter" idx="13"/>
          </p:nvPr>
        </p:nvSpPr>
        <p:spPr>
          <a:xfrm>
            <a:off x="457200" y="1016278"/>
            <a:ext cx="5404104" cy="365760"/>
          </a:xfrm>
        </p:spPr>
        <p:txBody>
          <a:bodyPr>
            <a:normAutofit fontScale="92500"/>
          </a:bodyPr>
          <a:lstStyle/>
          <a:p>
            <a:r>
              <a:rPr lang="en-US"/>
              <a:t>Help protect your paycheck if you are unable to work</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5638" y="1908810"/>
            <a:ext cx="5404104" cy="3932912"/>
          </a:xfrm>
        </p:spPr>
        <p:txBody>
          <a:bodyPr>
            <a:normAutofit/>
          </a:bodyPr>
          <a:lstStyle/>
          <a:p>
            <a:pPr marL="0" lvl="1" indent="0">
              <a:buNone/>
            </a:pPr>
            <a:r>
              <a:rPr lang="en-US" sz="1800" dirty="0"/>
              <a:t>Replaces a portion of your income if you’re diagnosed with a serious illness or experience an injury that prevents you from doing your job. </a:t>
            </a:r>
          </a:p>
          <a:p>
            <a:pPr lvl="2">
              <a:buFont typeface="Arial" panose="020B0604020202020204" pitchFamily="34" charset="0"/>
              <a:buChar char="•"/>
            </a:pPr>
            <a:r>
              <a:rPr lang="en-US" sz="1800" dirty="0"/>
              <a:t>Easy enrollment through your workplace</a:t>
            </a:r>
          </a:p>
          <a:p>
            <a:pPr lvl="2">
              <a:buFont typeface="Arial" panose="020B0604020202020204" pitchFamily="34" charset="0"/>
              <a:buChar char="•"/>
            </a:pPr>
            <a:r>
              <a:rPr lang="en-US" sz="1800" dirty="0"/>
              <a:t>Affordable group rates</a:t>
            </a:r>
          </a:p>
          <a:p>
            <a:pPr lvl="2">
              <a:buFont typeface="Arial" panose="020B0604020202020204" pitchFamily="34" charset="0"/>
              <a:buChar char="•"/>
            </a:pPr>
            <a:r>
              <a:rPr lang="en-US" sz="1800" dirty="0"/>
              <a:t>Timely and efficient claims review and payment</a:t>
            </a:r>
          </a:p>
          <a:p>
            <a:pPr lvl="2">
              <a:buFont typeface="Arial" panose="020B0604020202020204" pitchFamily="34" charset="0"/>
              <a:buChar char="•"/>
            </a:pPr>
            <a:r>
              <a:rPr lang="en-US" sz="1800" dirty="0"/>
              <a:t>Extensive resources and support to help you get back to work and living a productive life</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14" name="Text Placeholder 2">
            <a:extLst>
              <a:ext uri="{FF2B5EF4-FFF2-40B4-BE49-F238E27FC236}">
                <a16:creationId xmlns:a16="http://schemas.microsoft.com/office/drawing/2014/main" id="{5BEEE003-8CF4-415A-B580-1711FB796EE7}"/>
              </a:ext>
            </a:extLst>
          </p:cNvPr>
          <p:cNvSpPr txBox="1">
            <a:spLocks/>
          </p:cNvSpPr>
          <p:nvPr/>
        </p:nvSpPr>
        <p:spPr>
          <a:xfrm>
            <a:off x="6576644" y="5830067"/>
            <a:ext cx="5326186" cy="168029"/>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A2C41"/>
              </a:solidFill>
              <a:effectLst/>
              <a:uLnTx/>
              <a:uFillTx/>
              <a:latin typeface="Effra"/>
              <a:ea typeface="+mn-ea"/>
              <a:cs typeface="+mn-cs"/>
            </a:endParaRPr>
          </a:p>
        </p:txBody>
      </p:sp>
      <p:sp>
        <p:nvSpPr>
          <p:cNvPr id="11" name="Footer Placeholder 4">
            <a:extLst>
              <a:ext uri="{FF2B5EF4-FFF2-40B4-BE49-F238E27FC236}">
                <a16:creationId xmlns:a16="http://schemas.microsoft.com/office/drawing/2014/main" id="{4B01D50E-06B2-203D-AD7B-97F0665E1342}"/>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Meeting Street Schools</a:t>
            </a:r>
          </a:p>
        </p:txBody>
      </p:sp>
    </p:spTree>
    <p:extLst>
      <p:ext uri="{BB962C8B-B14F-4D97-AF65-F5344CB8AC3E}">
        <p14:creationId xmlns:p14="http://schemas.microsoft.com/office/powerpoint/2010/main" val="1798626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8DD344E-9747-FA44-A803-D3F12ABD3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Your Disability Insurance options</a:t>
            </a:r>
            <a:endParaRPr lang="en-GB"/>
          </a:p>
        </p:txBody>
      </p:sp>
      <p:graphicFrame>
        <p:nvGraphicFramePr>
          <p:cNvPr id="11" name="Content Placeholder 10">
            <a:extLst>
              <a:ext uri="{FF2B5EF4-FFF2-40B4-BE49-F238E27FC236}">
                <a16:creationId xmlns:a16="http://schemas.microsoft.com/office/drawing/2014/main" id="{84FADBD5-0E61-324C-B667-E8B8CE5DAD49}"/>
              </a:ext>
            </a:extLst>
          </p:cNvPr>
          <p:cNvGraphicFramePr>
            <a:graphicFrameLocks noGrp="1"/>
          </p:cNvGraphicFramePr>
          <p:nvPr>
            <p:ph idx="1"/>
            <p:extLst>
              <p:ext uri="{D42A27DB-BD31-4B8C-83A1-F6EECF244321}">
                <p14:modId xmlns:p14="http://schemas.microsoft.com/office/powerpoint/2010/main" val="344427106"/>
              </p:ext>
            </p:extLst>
          </p:nvPr>
        </p:nvGraphicFramePr>
        <p:xfrm>
          <a:off x="457200" y="1600200"/>
          <a:ext cx="11277600" cy="3313713"/>
        </p:xfrm>
        <a:graphic>
          <a:graphicData uri="http://schemas.openxmlformats.org/drawingml/2006/table">
            <a:tbl>
              <a:tblPr firstRow="1" bandRow="1">
                <a:tableStyleId>{3B4B98B0-60AC-42C2-AFA5-B58CD77FA1E5}</a:tableStyleId>
              </a:tblPr>
              <a:tblGrid>
                <a:gridCol w="3284376">
                  <a:extLst>
                    <a:ext uri="{9D8B030D-6E8A-4147-A177-3AD203B41FA5}">
                      <a16:colId xmlns:a16="http://schemas.microsoft.com/office/drawing/2014/main" val="20000"/>
                    </a:ext>
                  </a:extLst>
                </a:gridCol>
                <a:gridCol w="3946848">
                  <a:extLst>
                    <a:ext uri="{9D8B030D-6E8A-4147-A177-3AD203B41FA5}">
                      <a16:colId xmlns:a16="http://schemas.microsoft.com/office/drawing/2014/main" val="20001"/>
                    </a:ext>
                  </a:extLst>
                </a:gridCol>
                <a:gridCol w="4046376">
                  <a:extLst>
                    <a:ext uri="{9D8B030D-6E8A-4147-A177-3AD203B41FA5}">
                      <a16:colId xmlns:a16="http://schemas.microsoft.com/office/drawing/2014/main" val="3217161503"/>
                    </a:ext>
                  </a:extLst>
                </a:gridCol>
              </a:tblGrid>
              <a:tr h="464150">
                <a:tc>
                  <a:txBody>
                    <a:bodyPr/>
                    <a:lstStyle/>
                    <a:p>
                      <a:pPr algn="l"/>
                      <a:endParaRPr lang="en-US" sz="2000" dirty="0">
                        <a:solidFill>
                          <a:schemeClr val="tx1"/>
                        </a:solidFill>
                      </a:endParaRP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Employer Paid</a:t>
                      </a:r>
                    </a:p>
                    <a:p>
                      <a:pPr algn="ctr"/>
                      <a:r>
                        <a:rPr lang="en-US" sz="1800" dirty="0">
                          <a:solidFill>
                            <a:schemeClr val="tx1"/>
                          </a:solidFill>
                        </a:rPr>
                        <a:t>Short Term Disability</a:t>
                      </a: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Employer Paid</a:t>
                      </a:r>
                    </a:p>
                    <a:p>
                      <a:pPr algn="ctr"/>
                      <a:r>
                        <a:rPr lang="en-US" sz="1800" dirty="0">
                          <a:solidFill>
                            <a:schemeClr val="tx1"/>
                          </a:solidFill>
                        </a:rPr>
                        <a:t>Long Term Disability</a:t>
                      </a: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Coverage Amount</a:t>
                      </a:r>
                      <a:endParaRPr lang="en-US" sz="1800" b="1" i="0" dirty="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60% of salary to a maximum</a:t>
                      </a:r>
                      <a:r>
                        <a:rPr lang="en-US" sz="1800" baseline="0" dirty="0">
                          <a:solidFill>
                            <a:schemeClr val="tx1"/>
                          </a:solidFill>
                        </a:rPr>
                        <a:t>  $1,500/week</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66.7% of salary to a maximum</a:t>
                      </a:r>
                      <a:r>
                        <a:rPr lang="en-US" sz="1800" baseline="0" dirty="0">
                          <a:solidFill>
                            <a:schemeClr val="tx1"/>
                          </a:solidFill>
                        </a:rPr>
                        <a:t>  $7,500/month</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64491">
                <a:tc>
                  <a:txBody>
                    <a:bodyPr/>
                    <a:lstStyle/>
                    <a:p>
                      <a:pPr algn="l"/>
                      <a:r>
                        <a:rPr lang="en-US" sz="1800" b="1" dirty="0">
                          <a:solidFill>
                            <a:schemeClr val="tx1"/>
                          </a:solidFill>
                        </a:rPr>
                        <a:t>Maximum Payment Period</a:t>
                      </a:r>
                      <a:endParaRPr lang="en-US" sz="1800" b="1" dirty="0">
                        <a:solidFill>
                          <a:schemeClr val="tx1"/>
                        </a:solidFill>
                        <a:latin typeface="+mn-lt"/>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12 weeks</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cs typeface="Effra" panose="020B0603020203020204" pitchFamily="34" charset="0"/>
                        </a:rPr>
                        <a:t>Social Security retirement age</a:t>
                      </a: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a:solidFill>
                            <a:schemeClr val="tx1"/>
                          </a:solidFill>
                        </a:rPr>
                        <a:t>Accident Benefits Begin</a:t>
                      </a:r>
                      <a:endParaRPr lang="en-US" sz="1800" b="1" i="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Day 8</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Day 91</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a:solidFill>
                            <a:schemeClr val="tx1"/>
                          </a:solidFill>
                        </a:rPr>
                        <a:t>Illness Benefits Begin</a:t>
                      </a:r>
                      <a:endParaRPr lang="en-US" sz="1800" b="1" i="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Day</a:t>
                      </a:r>
                      <a:r>
                        <a:rPr lang="en-US" sz="1800" baseline="0" dirty="0">
                          <a:solidFill>
                            <a:schemeClr val="tx1"/>
                          </a:solidFill>
                        </a:rPr>
                        <a:t> 8</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Day</a:t>
                      </a:r>
                      <a:r>
                        <a:rPr lang="en-US" sz="1800" baseline="0" dirty="0">
                          <a:solidFill>
                            <a:schemeClr val="tx1"/>
                          </a:solidFill>
                        </a:rPr>
                        <a:t> 91</a:t>
                      </a:r>
                      <a:endParaRPr lang="en-US" sz="1800" b="0" i="0" dirty="0">
                        <a:solidFill>
                          <a:schemeClr val="tx1"/>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mn-lt"/>
                          <a:cs typeface="Effra" panose="020B0603020203020204" pitchFamily="34" charset="0"/>
                        </a:rPr>
                        <a:t>Pre-existing conditions</a:t>
                      </a: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cs typeface="Effra" panose="020B0603020203020204" pitchFamily="34" charset="0"/>
                        </a:rPr>
                        <a:t>N/A</a:t>
                      </a: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cs typeface="Effra" panose="020B0603020203020204" pitchFamily="34" charset="0"/>
                        </a:rPr>
                        <a:t>3 months look back;</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cs typeface="Effra" panose="020B0603020203020204" pitchFamily="34" charset="0"/>
                        </a:rPr>
                        <a:t>12 months after exclusion</a:t>
                      </a: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485931"/>
                  </a:ext>
                </a:extLst>
              </a:tr>
            </a:tbl>
          </a:graphicData>
        </a:graphic>
      </p:graphicFrame>
      <p:sp>
        <p:nvSpPr>
          <p:cNvPr id="8" name="Footer Placeholder 4">
            <a:extLst>
              <a:ext uri="{FF2B5EF4-FFF2-40B4-BE49-F238E27FC236}">
                <a16:creationId xmlns:a16="http://schemas.microsoft.com/office/drawing/2014/main" id="{045D6364-A16D-6B11-82FC-C963AADDCAB5}"/>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Meeting Street Schools</a:t>
            </a:r>
          </a:p>
        </p:txBody>
      </p:sp>
    </p:spTree>
    <p:extLst>
      <p:ext uri="{BB962C8B-B14F-4D97-AF65-F5344CB8AC3E}">
        <p14:creationId xmlns:p14="http://schemas.microsoft.com/office/powerpoint/2010/main" val="70781066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5EBAC-6D46-2485-7FA4-7F41B954BD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4C7218F-0302-F05A-12D5-9413E1836F25}"/>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50007C-8314-5990-EAE6-4E3B51604BF0}"/>
              </a:ext>
            </a:extLst>
          </p:cNvPr>
          <p:cNvSpPr txBox="1"/>
          <p:nvPr/>
        </p:nvSpPr>
        <p:spPr>
          <a:xfrm>
            <a:off x="440058" y="2644170"/>
            <a:ext cx="799274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Supplemental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Health Benefits </a:t>
            </a:r>
          </a:p>
        </p:txBody>
      </p:sp>
      <p:pic>
        <p:nvPicPr>
          <p:cNvPr id="2" name="Graphic 1">
            <a:extLst>
              <a:ext uri="{FF2B5EF4-FFF2-40B4-BE49-F238E27FC236}">
                <a16:creationId xmlns:a16="http://schemas.microsoft.com/office/drawing/2014/main" id="{ECE7B640-5032-0719-CF69-5405C6925027}"/>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7050" y="1153812"/>
            <a:ext cx="4900582" cy="4900582"/>
          </a:xfrm>
          <a:prstGeom prst="rect">
            <a:avLst/>
          </a:prstGeom>
        </p:spPr>
      </p:pic>
    </p:spTree>
    <p:extLst>
      <p:ext uri="{BB962C8B-B14F-4D97-AF65-F5344CB8AC3E}">
        <p14:creationId xmlns:p14="http://schemas.microsoft.com/office/powerpoint/2010/main" val="1734060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6" name="Slide Number Placeholder 5">
            <a:extLst>
              <a:ext uri="{FF2B5EF4-FFF2-40B4-BE49-F238E27FC236}">
                <a16:creationId xmlns:a16="http://schemas.microsoft.com/office/drawing/2014/main" id="{3B72C0E3-A0C0-CB4D-A85C-BC89784E1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itle 6">
            <a:extLst>
              <a:ext uri="{FF2B5EF4-FFF2-40B4-BE49-F238E27FC236}">
                <a16:creationId xmlns:a16="http://schemas.microsoft.com/office/drawing/2014/main" id="{5DD9584A-D44C-3D4B-AE93-91AE3E6F3FCF}"/>
              </a:ext>
            </a:extLst>
          </p:cNvPr>
          <p:cNvSpPr>
            <a:spLocks noGrp="1"/>
          </p:cNvSpPr>
          <p:nvPr>
            <p:ph type="title"/>
          </p:nvPr>
        </p:nvSpPr>
        <p:spPr/>
        <p:txBody>
          <a:bodyPr>
            <a:normAutofit fontScale="90000"/>
          </a:bodyPr>
          <a:lstStyle/>
          <a:p>
            <a:r>
              <a:rPr lang="en-US" dirty="0">
                <a:solidFill>
                  <a:schemeClr val="tx1"/>
                </a:solidFill>
              </a:rPr>
              <a:t>What is Critical Illness  Insurance? </a:t>
            </a:r>
          </a:p>
        </p:txBody>
      </p:sp>
      <p:sp>
        <p:nvSpPr>
          <p:cNvPr id="3" name="Text Placeholder 2">
            <a:extLst>
              <a:ext uri="{FF2B5EF4-FFF2-40B4-BE49-F238E27FC236}">
                <a16:creationId xmlns:a16="http://schemas.microsoft.com/office/drawing/2014/main" id="{A19B1E54-8E0F-474B-B5CB-B26A48B14D35}"/>
              </a:ext>
            </a:extLst>
          </p:cNvPr>
          <p:cNvSpPr>
            <a:spLocks noGrp="1"/>
          </p:cNvSpPr>
          <p:nvPr>
            <p:ph type="body" sz="quarter" idx="13"/>
          </p:nvPr>
        </p:nvSpPr>
        <p:spPr>
          <a:xfrm>
            <a:off x="455638" y="1380744"/>
            <a:ext cx="5404104" cy="365760"/>
          </a:xfrm>
        </p:spPr>
        <p:txBody>
          <a:bodyPr>
            <a:normAutofit/>
          </a:bodyPr>
          <a:lstStyle/>
          <a:p>
            <a:r>
              <a:rPr lang="en-US" sz="2000" dirty="0"/>
              <a:t>Financial protection to help you cope</a:t>
            </a:r>
          </a:p>
        </p:txBody>
      </p:sp>
      <p:sp>
        <p:nvSpPr>
          <p:cNvPr id="5" name="Content Placeholder 4">
            <a:extLst>
              <a:ext uri="{FF2B5EF4-FFF2-40B4-BE49-F238E27FC236}">
                <a16:creationId xmlns:a16="http://schemas.microsoft.com/office/drawing/2014/main" id="{108BC5BA-4066-9CE4-9556-81742D0BFCCC}"/>
              </a:ext>
            </a:extLst>
          </p:cNvPr>
          <p:cNvSpPr>
            <a:spLocks noGrp="1"/>
          </p:cNvSpPr>
          <p:nvPr>
            <p:ph idx="1"/>
          </p:nvPr>
        </p:nvSpPr>
        <p:spPr>
          <a:xfrm>
            <a:off x="455638" y="2062065"/>
            <a:ext cx="5296233" cy="3551335"/>
          </a:xfrm>
        </p:spPr>
        <p:txBody>
          <a:bodyPr>
            <a:normAutofit/>
          </a:bodyPr>
          <a:lstStyle/>
          <a:p>
            <a:pPr lvl="1"/>
            <a:r>
              <a:rPr lang="en-US" sz="1800" dirty="0"/>
              <a:t>Get paid a lump sum benefit payment if you suffer a serious illness, such as a heart attack, stroke, or cancer.</a:t>
            </a:r>
          </a:p>
          <a:p>
            <a:pPr lvl="1"/>
            <a:r>
              <a:rPr lang="en-US" sz="1800" dirty="0"/>
              <a:t>It pays you in addition to your medical insurance, no matter what type of plan you have.</a:t>
            </a:r>
          </a:p>
          <a:p>
            <a:pPr lvl="1"/>
            <a:r>
              <a:rPr lang="en-US" sz="1800" dirty="0"/>
              <a:t>The benefits are paid directly to you, and you decide how to use them.</a:t>
            </a:r>
          </a:p>
          <a:p>
            <a:pPr lvl="1"/>
            <a:r>
              <a:rPr lang="en-US" sz="1800" dirty="0"/>
              <a:t>It’s an affordable way to supplement and pay for the additional expenses your health insurance doesn’t cover.</a:t>
            </a:r>
          </a:p>
        </p:txBody>
      </p:sp>
      <p:pic>
        <p:nvPicPr>
          <p:cNvPr id="10" name="Picture Placeholder 9">
            <a:extLst>
              <a:ext uri="{FF2B5EF4-FFF2-40B4-BE49-F238E27FC236}">
                <a16:creationId xmlns:a16="http://schemas.microsoft.com/office/drawing/2014/main" id="{4D4DEB11-BA84-C675-BDC6-7D23E23487D8}"/>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l="11190" r="11190"/>
          <a:stretch/>
        </p:blipFill>
        <p:spPr/>
      </p:pic>
      <p:sp>
        <p:nvSpPr>
          <p:cNvPr id="9" name="Footer Placeholder 4">
            <a:extLst>
              <a:ext uri="{FF2B5EF4-FFF2-40B4-BE49-F238E27FC236}">
                <a16:creationId xmlns:a16="http://schemas.microsoft.com/office/drawing/2014/main" id="{A1DE3B13-97E4-939F-AFBF-C11F0924048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4129906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B2862E35-B934-812A-9B5F-9B374A6480A5}"/>
              </a:ext>
            </a:extLst>
          </p:cNvPr>
          <p:cNvSpPr>
            <a:spLocks noGrp="1"/>
          </p:cNvSpPr>
          <p:nvPr>
            <p:ph type="ftr" sz="quarter" idx="11"/>
          </p:nvPr>
        </p:nvSpPr>
        <p:spPr>
          <a:xfrm>
            <a:off x="1909534" y="6475602"/>
            <a:ext cx="6400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7" name="Slide Number Placeholder 6">
            <a:extLst>
              <a:ext uri="{FF2B5EF4-FFF2-40B4-BE49-F238E27FC236}">
                <a16:creationId xmlns:a16="http://schemas.microsoft.com/office/drawing/2014/main" id="{2EED6FE8-FD85-3E4C-A594-F9FD0EBD716B}"/>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a:xfrm>
            <a:off x="497415" y="507978"/>
            <a:ext cx="11277600" cy="502920"/>
          </a:xfrm>
        </p:spPr>
        <p:txBody>
          <a:bodyPr>
            <a:normAutofit fontScale="90000"/>
          </a:bodyPr>
          <a:lstStyle/>
          <a:p>
            <a:br>
              <a:rPr lang="en-US" dirty="0">
                <a:solidFill>
                  <a:schemeClr val="tx1"/>
                </a:solidFill>
              </a:rPr>
            </a:br>
            <a:r>
              <a:rPr lang="en-US" dirty="0">
                <a:solidFill>
                  <a:schemeClr val="tx1"/>
                </a:solidFill>
              </a:rPr>
              <a:t>Your Critical Illness Plan</a:t>
            </a:r>
          </a:p>
          <a:p>
            <a:endParaRPr lang="en-US" dirty="0">
              <a:solidFill>
                <a:schemeClr val="tx1"/>
              </a:solidFill>
            </a:endParaRPr>
          </a:p>
        </p:txBody>
      </p:sp>
      <p:graphicFrame>
        <p:nvGraphicFramePr>
          <p:cNvPr id="3" name="Table 2">
            <a:extLst>
              <a:ext uri="{FF2B5EF4-FFF2-40B4-BE49-F238E27FC236}">
                <a16:creationId xmlns:a16="http://schemas.microsoft.com/office/drawing/2014/main" id="{348803FB-40E9-FC22-BC19-F5616959EDCF}"/>
              </a:ext>
            </a:extLst>
          </p:cNvPr>
          <p:cNvGraphicFramePr>
            <a:graphicFrameLocks noGrp="1"/>
          </p:cNvGraphicFramePr>
          <p:nvPr>
            <p:extLst>
              <p:ext uri="{D42A27DB-BD31-4B8C-83A1-F6EECF244321}">
                <p14:modId xmlns:p14="http://schemas.microsoft.com/office/powerpoint/2010/main" val="239332416"/>
              </p:ext>
            </p:extLst>
          </p:nvPr>
        </p:nvGraphicFramePr>
        <p:xfrm>
          <a:off x="457200" y="1421780"/>
          <a:ext cx="11240814" cy="4604650"/>
        </p:xfrm>
        <a:graphic>
          <a:graphicData uri="http://schemas.openxmlformats.org/drawingml/2006/table">
            <a:tbl>
              <a:tblPr firstRow="1" bandRow="1">
                <a:tableStyleId>{5C22544A-7EE6-4342-B048-85BDC9FD1C3A}</a:tableStyleId>
              </a:tblPr>
              <a:tblGrid>
                <a:gridCol w="4632196">
                  <a:extLst>
                    <a:ext uri="{9D8B030D-6E8A-4147-A177-3AD203B41FA5}">
                      <a16:colId xmlns:a16="http://schemas.microsoft.com/office/drawing/2014/main" val="4253014785"/>
                    </a:ext>
                  </a:extLst>
                </a:gridCol>
                <a:gridCol w="2955477">
                  <a:extLst>
                    <a:ext uri="{9D8B030D-6E8A-4147-A177-3AD203B41FA5}">
                      <a16:colId xmlns:a16="http://schemas.microsoft.com/office/drawing/2014/main" val="3218647761"/>
                    </a:ext>
                  </a:extLst>
                </a:gridCol>
                <a:gridCol w="3653141">
                  <a:extLst>
                    <a:ext uri="{9D8B030D-6E8A-4147-A177-3AD203B41FA5}">
                      <a16:colId xmlns:a16="http://schemas.microsoft.com/office/drawing/2014/main" val="2385652766"/>
                    </a:ext>
                  </a:extLst>
                </a:gridCol>
              </a:tblGrid>
              <a:tr h="545530">
                <a:tc>
                  <a:txBody>
                    <a:bodyPr/>
                    <a:lstStyle/>
                    <a:p>
                      <a:pPr algn="l"/>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dirty="0">
                          <a:solidFill>
                            <a:schemeClr val="accent1"/>
                          </a:solidFill>
                        </a:rPr>
                        <a:t>Employee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dirty="0">
                          <a:solidFill>
                            <a:schemeClr val="accent1"/>
                          </a:solidFill>
                        </a:rPr>
                        <a:t>Dependents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64861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Benefit Amount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$10,000 increments to a max of $20,000</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Spouse</a:t>
                      </a:r>
                      <a:r>
                        <a:rPr kumimoji="0" lang="en-US" sz="1400" b="0" u="none" strike="noStrike" kern="1200" cap="none" spc="0" normalizeH="0" baseline="30000" dirty="0">
                          <a:ln>
                            <a:noFill/>
                          </a:ln>
                          <a:solidFill>
                            <a:schemeClr val="tx1"/>
                          </a:solidFill>
                          <a:effectLst/>
                          <a:uLnTx/>
                          <a:uFillTx/>
                          <a:latin typeface="+mn-lt"/>
                          <a:ea typeface="+mn-ea"/>
                          <a:cs typeface="+mn-cs"/>
                        </a:rPr>
                        <a:t>1 </a:t>
                      </a:r>
                      <a:r>
                        <a:rPr kumimoji="0" lang="en-US" sz="1400" b="0" u="none" strike="noStrike" kern="1200" cap="none" spc="0" normalizeH="0" baseline="0" dirty="0">
                          <a:ln>
                            <a:noFill/>
                          </a:ln>
                          <a:solidFill>
                            <a:schemeClr val="tx1"/>
                          </a:solidFill>
                          <a:effectLst/>
                          <a:uLnTx/>
                          <a:uFillTx/>
                          <a:latin typeface="+mn-lt"/>
                          <a:ea typeface="+mn-ea"/>
                          <a:cs typeface="+mn-cs"/>
                        </a:rPr>
                        <a:t>$5,000 increments to a max of $10,000</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(not to exceed 50% of employee amount)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Child</a:t>
                      </a:r>
                      <a:r>
                        <a:rPr kumimoji="0" lang="en-US" sz="1400" b="0" u="none" strike="noStrike" kern="1200" cap="none" spc="0" normalizeH="0" baseline="30000" dirty="0">
                          <a:ln>
                            <a:noFill/>
                          </a:ln>
                          <a:solidFill>
                            <a:schemeClr val="tx1"/>
                          </a:solidFill>
                          <a:effectLst/>
                          <a:uLnTx/>
                          <a:uFillTx/>
                          <a:latin typeface="+mn-lt"/>
                          <a:ea typeface="+mn-ea"/>
                          <a:cs typeface="+mn-cs"/>
                        </a:rPr>
                        <a:t>2 </a:t>
                      </a:r>
                      <a:r>
                        <a:rPr kumimoji="0" lang="en-US" sz="1400" b="0" u="none" strike="noStrike" kern="1200" cap="none" spc="0" normalizeH="0" baseline="0" dirty="0">
                          <a:ln>
                            <a:noFill/>
                          </a:ln>
                          <a:solidFill>
                            <a:schemeClr val="tx1"/>
                          </a:solidFill>
                          <a:effectLst/>
                          <a:uLnTx/>
                          <a:uFillTx/>
                          <a:latin typeface="+mn-lt"/>
                          <a:ea typeface="+mn-ea"/>
                          <a:cs typeface="+mn-cs"/>
                        </a:rPr>
                        <a:t>25% of employee amount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26636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Portability</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Included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83974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Pre-existing Conditions</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Any condition for which you, in the specified time period prior to coverage in this plan, consulted with a physician, received treatment, or took prescribed drugs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N/A</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457493">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accent1"/>
                          </a:solidFill>
                          <a:effectLst/>
                          <a:uLnTx/>
                          <a:uFillTx/>
                          <a:latin typeface="+mn-lt"/>
                          <a:ea typeface="+mn-ea"/>
                          <a:cs typeface="+mn-cs"/>
                        </a:rPr>
                        <a:t>Health Screening</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Annual payment of $50 per insured individual when you and/or your covered dependents</a:t>
                      </a:r>
                      <a:r>
                        <a:rPr kumimoji="0" lang="en-US" sz="1400" b="0" u="none" strike="noStrike" kern="1200" cap="none" spc="0" normalizeH="0" baseline="30000" dirty="0">
                          <a:ln>
                            <a:noFill/>
                          </a:ln>
                          <a:solidFill>
                            <a:schemeClr val="tx1"/>
                          </a:solidFill>
                          <a:effectLst/>
                          <a:uLnTx/>
                          <a:uFillTx/>
                          <a:latin typeface="+mn-lt"/>
                          <a:ea typeface="+mn-ea"/>
                          <a:cs typeface="+mn-cs"/>
                        </a:rPr>
                        <a:t>2 </a:t>
                      </a:r>
                      <a:r>
                        <a:rPr kumimoji="0" lang="en-US" sz="1400" b="0" u="none" strike="noStrike" kern="1200" cap="none" spc="0" normalizeH="0" baseline="0" dirty="0">
                          <a:ln>
                            <a:noFill/>
                          </a:ln>
                          <a:solidFill>
                            <a:schemeClr val="tx1"/>
                          </a:solidFill>
                          <a:effectLst/>
                          <a:uLnTx/>
                          <a:uFillTx/>
                          <a:latin typeface="+mn-lt"/>
                          <a:ea typeface="+mn-ea"/>
                          <a:cs typeface="+mn-cs"/>
                        </a:rPr>
                        <a:t>complete certain routine wellness procedures or screenings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64861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Guaranteed issue </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Health questions are required if the elected amount exceeds the guaranteed issued amount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Employee: $20,000</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Spouse: $10,000</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Child: All amounts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505299"/>
                  </a:ext>
                </a:extLst>
              </a:tr>
              <a:tr h="26636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Dependent age</a:t>
                      </a:r>
                      <a:r>
                        <a:rPr kumimoji="0" lang="en-US" sz="1400" b="0" u="none" strike="noStrike" kern="1200" cap="none" spc="0" normalizeH="0" baseline="30000" dirty="0">
                          <a:ln>
                            <a:noFill/>
                          </a:ln>
                          <a:solidFill>
                            <a:schemeClr val="tx1"/>
                          </a:solidFill>
                          <a:effectLst/>
                          <a:uLnTx/>
                          <a:uFillTx/>
                          <a:latin typeface="+mn-lt"/>
                          <a:ea typeface="+mn-ea"/>
                          <a:cs typeface="+mn-cs"/>
                        </a:rPr>
                        <a:t>2</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dirty="0">
                          <a:ln>
                            <a:noFill/>
                          </a:ln>
                          <a:solidFill>
                            <a:schemeClr val="tx1"/>
                          </a:solidFill>
                          <a:effectLst/>
                          <a:uLnTx/>
                          <a:uFillTx/>
                          <a:latin typeface="+mn-lt"/>
                          <a:ea typeface="+mn-ea"/>
                          <a:cs typeface="+mn-cs"/>
                        </a:rPr>
                        <a:t>Childbirth to 26 years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007045"/>
                  </a:ext>
                </a:extLst>
              </a:tr>
            </a:tbl>
          </a:graphicData>
        </a:graphic>
      </p:graphicFrame>
      <p:sp>
        <p:nvSpPr>
          <p:cNvPr id="4" name="TextBox 3">
            <a:extLst>
              <a:ext uri="{FF2B5EF4-FFF2-40B4-BE49-F238E27FC236}">
                <a16:creationId xmlns:a16="http://schemas.microsoft.com/office/drawing/2014/main" id="{FF360306-4C34-7BF0-114F-387343BB1A7C}"/>
              </a:ext>
            </a:extLst>
          </p:cNvPr>
          <p:cNvSpPr txBox="1"/>
          <p:nvPr/>
        </p:nvSpPr>
        <p:spPr>
          <a:xfrm>
            <a:off x="497415" y="6156758"/>
            <a:ext cx="8376467" cy="434030"/>
          </a:xfrm>
          <a:prstGeom prst="rect">
            <a:avLst/>
          </a:prstGeom>
          <a:noFill/>
        </p:spPr>
        <p:txBody>
          <a:bodyPr wrap="square" lIns="0" tIns="0" rIns="0" bIns="0" rtlCol="0">
            <a:noAutofit/>
          </a:bodyPr>
          <a:lstStyle/>
          <a:p>
            <a:r>
              <a:rPr lang="en-US" sz="800" b="0" i="1" u="none" strike="noStrike" baseline="30000" dirty="0"/>
              <a:t>1</a:t>
            </a:r>
            <a:r>
              <a:rPr lang="en-US" sz="800" b="0" i="1" u="none" strike="noStrike" baseline="0" dirty="0"/>
              <a:t>In Washington, a Spouse includes a state-registered domestic partner.</a:t>
            </a:r>
          </a:p>
          <a:p>
            <a:r>
              <a:rPr lang="en-US" sz="800" baseline="30000" dirty="0"/>
              <a:t>2</a:t>
            </a:r>
            <a:r>
              <a:rPr lang="en-US" sz="800" dirty="0"/>
              <a:t>In Washington, coverage may be continued for disabled children age 26 and older per the terms of the Certificate of Coverage.</a:t>
            </a:r>
          </a:p>
        </p:txBody>
      </p:sp>
    </p:spTree>
    <p:extLst>
      <p:ext uri="{BB962C8B-B14F-4D97-AF65-F5344CB8AC3E}">
        <p14:creationId xmlns:p14="http://schemas.microsoft.com/office/powerpoint/2010/main" val="85295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883956-0BBA-9CA2-498E-894B5EF6418A}"/>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374658-C268-FDEC-83E8-571EECB517F1}"/>
              </a:ext>
            </a:extLst>
          </p:cNvPr>
          <p:cNvSpPr txBox="1"/>
          <p:nvPr/>
        </p:nvSpPr>
        <p:spPr>
          <a:xfrm>
            <a:off x="440058" y="2644170"/>
            <a:ext cx="799274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Raleway" pitchFamily="2" charset="0"/>
                <a:ea typeface="+mn-ea"/>
                <a:cs typeface="+mn-cs"/>
              </a:rPr>
              <a:t>Medical &amp; Prescription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Raleway" pitchFamily="2" charset="0"/>
                <a:ea typeface="+mn-ea"/>
                <a:cs typeface="+mn-cs"/>
              </a:rPr>
              <a:t>Drug Benefits</a:t>
            </a:r>
          </a:p>
        </p:txBody>
      </p:sp>
      <p:pic>
        <p:nvPicPr>
          <p:cNvPr id="14" name="Graphic 13">
            <a:extLst>
              <a:ext uri="{FF2B5EF4-FFF2-40B4-BE49-F238E27FC236}">
                <a16:creationId xmlns:a16="http://schemas.microsoft.com/office/drawing/2014/main" id="{A5AA2CD2-E82A-2383-49F9-B82BC2DC5367}"/>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3639" y="1034060"/>
            <a:ext cx="5056910" cy="5056910"/>
          </a:xfrm>
          <a:prstGeom prst="rect">
            <a:avLst/>
          </a:prstGeom>
        </p:spPr>
      </p:pic>
    </p:spTree>
    <p:extLst>
      <p:ext uri="{BB962C8B-B14F-4D97-AF65-F5344CB8AC3E}">
        <p14:creationId xmlns:p14="http://schemas.microsoft.com/office/powerpoint/2010/main" val="4188931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0D01F58-9041-3484-ADB6-60A3C8694F28}"/>
              </a:ext>
            </a:extLst>
          </p:cNvPr>
          <p:cNvSpPr>
            <a:spLocks noGrp="1"/>
          </p:cNvSpPr>
          <p:nvPr>
            <p:ph type="ftr" sz="quarter" idx="11"/>
          </p:nvPr>
        </p:nvSpPr>
        <p:spPr>
          <a:xfrm>
            <a:off x="1909534" y="6475602"/>
            <a:ext cx="6400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
        <p:nvSpPr>
          <p:cNvPr id="6" name="Slide Number Placeholder 5">
            <a:extLst>
              <a:ext uri="{FF2B5EF4-FFF2-40B4-BE49-F238E27FC236}">
                <a16:creationId xmlns:a16="http://schemas.microsoft.com/office/drawing/2014/main" id="{279BD151-D05C-E84E-8474-D0455EEA26DC}"/>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a:xfrm>
            <a:off x="457200" y="457200"/>
            <a:ext cx="11277600" cy="502920"/>
          </a:xfrm>
        </p:spPr>
        <p:txBody>
          <a:bodyPr>
            <a:normAutofit fontScale="90000"/>
          </a:bodyPr>
          <a:lstStyle/>
          <a:p>
            <a:br>
              <a:rPr lang="en-US" dirty="0">
                <a:solidFill>
                  <a:schemeClr val="tx1"/>
                </a:solidFill>
              </a:rPr>
            </a:br>
            <a:r>
              <a:rPr lang="en-US" dirty="0">
                <a:solidFill>
                  <a:schemeClr val="tx1"/>
                </a:solidFill>
              </a:rPr>
              <a:t>Your Critical Illness Plan</a:t>
            </a:r>
            <a:endParaRPr lang="en-GB" dirty="0">
              <a:solidFill>
                <a:schemeClr val="tx1"/>
              </a:solidFill>
            </a:endParaRPr>
          </a:p>
        </p:txBody>
      </p:sp>
      <p:graphicFrame>
        <p:nvGraphicFramePr>
          <p:cNvPr id="3" name="Table 2">
            <a:extLst>
              <a:ext uri="{FF2B5EF4-FFF2-40B4-BE49-F238E27FC236}">
                <a16:creationId xmlns:a16="http://schemas.microsoft.com/office/drawing/2014/main" id="{87FE21C3-13AB-2EB3-1051-052410DBA395}"/>
              </a:ext>
            </a:extLst>
          </p:cNvPr>
          <p:cNvGraphicFramePr>
            <a:graphicFrameLocks noGrp="1"/>
          </p:cNvGraphicFramePr>
          <p:nvPr/>
        </p:nvGraphicFramePr>
        <p:xfrm>
          <a:off x="457200" y="1600200"/>
          <a:ext cx="11277600" cy="3448080"/>
        </p:xfrm>
        <a:graphic>
          <a:graphicData uri="http://schemas.openxmlformats.org/drawingml/2006/table">
            <a:tbl>
              <a:tblPr firstRow="1" bandRow="1">
                <a:tableStyleId>{5C22544A-7EE6-4342-B048-85BDC9FD1C3A}</a:tableStyleId>
              </a:tblPr>
              <a:tblGrid>
                <a:gridCol w="4668982">
                  <a:extLst>
                    <a:ext uri="{9D8B030D-6E8A-4147-A177-3AD203B41FA5}">
                      <a16:colId xmlns:a16="http://schemas.microsoft.com/office/drawing/2014/main" val="4253014785"/>
                    </a:ext>
                  </a:extLst>
                </a:gridCol>
                <a:gridCol w="2849418">
                  <a:extLst>
                    <a:ext uri="{9D8B030D-6E8A-4147-A177-3AD203B41FA5}">
                      <a16:colId xmlns:a16="http://schemas.microsoft.com/office/drawing/2014/main" val="3218647761"/>
                    </a:ext>
                  </a:extLst>
                </a:gridCol>
                <a:gridCol w="3759200">
                  <a:extLst>
                    <a:ext uri="{9D8B030D-6E8A-4147-A177-3AD203B41FA5}">
                      <a16:colId xmlns:a16="http://schemas.microsoft.com/office/drawing/2014/main" val="2385652766"/>
                    </a:ext>
                  </a:extLst>
                </a:gridCol>
              </a:tblGrid>
              <a:tr h="522000">
                <a:tc>
                  <a:txBody>
                    <a:bodyPr/>
                    <a:lstStyle/>
                    <a:p>
                      <a:pPr algn="l"/>
                      <a:r>
                        <a:rPr lang="en-US" sz="1600" dirty="0">
                          <a:solidFill>
                            <a:schemeClr val="accent1"/>
                          </a:solidFill>
                        </a:rPr>
                        <a:t>Conditions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a:solidFill>
                            <a:schemeClr val="accent1"/>
                          </a:solidFill>
                        </a:rPr>
                        <a:t>1</a:t>
                      </a:r>
                      <a:r>
                        <a:rPr lang="en-US" sz="1600" baseline="30000">
                          <a:solidFill>
                            <a:schemeClr val="accent1"/>
                          </a:solidFill>
                        </a:rPr>
                        <a:t>ST</a:t>
                      </a:r>
                      <a:r>
                        <a:rPr lang="en-US" sz="1600">
                          <a:solidFill>
                            <a:schemeClr val="accent1"/>
                          </a:solidFill>
                        </a:rPr>
                        <a:t> Occurrence</a:t>
                      </a:r>
                      <a:endParaRPr lang="en-US" sz="1600" b="1">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a:solidFill>
                            <a:schemeClr val="accent1"/>
                          </a:solidFill>
                        </a:rPr>
                        <a:t>2</a:t>
                      </a:r>
                      <a:r>
                        <a:rPr lang="en-US" sz="1600" baseline="30000">
                          <a:solidFill>
                            <a:schemeClr val="accent1"/>
                          </a:solidFill>
                        </a:rPr>
                        <a:t>ND</a:t>
                      </a:r>
                      <a:r>
                        <a:rPr lang="en-US" sz="1600">
                          <a:solidFill>
                            <a:schemeClr val="accent1"/>
                          </a:solidFill>
                        </a:rPr>
                        <a:t> Occurrence</a:t>
                      </a:r>
                      <a:endParaRPr lang="en-US" sz="1600" b="1">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Invasive Cancer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Carcinoma In Situ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Skin Cancer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$250 per lifetime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Heart Attack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253863">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Stroke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Heart Failure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505299"/>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Coronary Arteriosclerosis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007045"/>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Kidney Failure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50%</a:t>
                      </a:r>
                    </a:p>
                  </a:txBody>
                  <a:tcPr anchor="ctr">
                    <a:lnL>
                      <a:noFill/>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17603994"/>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tx1"/>
                          </a:solidFill>
                          <a:effectLst/>
                          <a:uLnTx/>
                          <a:uFillTx/>
                          <a:latin typeface="+mn-lt"/>
                          <a:ea typeface="+mn-ea"/>
                          <a:cs typeface="+mn-cs"/>
                        </a:rPr>
                        <a:t>Organ Failure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100%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50%</a:t>
                      </a:r>
                    </a:p>
                  </a:txBody>
                  <a:tcPr anchor="ctr">
                    <a:lnL>
                      <a:noFill/>
                    </a:lnL>
                    <a:lnT w="12700" cap="flat" cmpd="sng" algn="ctr">
                      <a:solidFill>
                        <a:schemeClr val="bg2"/>
                      </a:solidFill>
                      <a:prstDash val="solid"/>
                      <a:round/>
                      <a:headEnd type="none" w="med" len="med"/>
                      <a:tailEnd type="none" w="med" len="med"/>
                    </a:lnT>
                    <a:noFill/>
                  </a:tcPr>
                </a:tc>
                <a:extLst>
                  <a:ext uri="{0D108BD9-81ED-4DB2-BD59-A6C34878D82A}">
                    <a16:rowId xmlns:a16="http://schemas.microsoft.com/office/drawing/2014/main" val="1569964973"/>
                  </a:ext>
                </a:extLst>
              </a:tr>
              <a:tr h="202675">
                <a:tc gridSpan="3">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tx1"/>
                          </a:solidFill>
                          <a:effectLst/>
                          <a:uLnTx/>
                          <a:uFillTx/>
                          <a:latin typeface="+mn-lt"/>
                          <a:ea typeface="+mn-ea"/>
                          <a:cs typeface="+mn-cs"/>
                        </a:rPr>
                        <a:t>First occurrence benefits also available for conditions such as neurological, injuries, and quality of life benefits and/or childhood covered conditions. </a:t>
                      </a:r>
                      <a:br>
                        <a:rPr kumimoji="0" lang="en-US" sz="1200" b="0" u="none" strike="noStrike" kern="1200" cap="none" spc="0" normalizeH="0" baseline="0" dirty="0">
                          <a:ln>
                            <a:noFill/>
                          </a:ln>
                          <a:solidFill>
                            <a:schemeClr val="tx1"/>
                          </a:solidFill>
                          <a:effectLst/>
                          <a:uLnTx/>
                          <a:uFillTx/>
                          <a:latin typeface="+mn-lt"/>
                          <a:ea typeface="+mn-ea"/>
                          <a:cs typeface="+mn-cs"/>
                        </a:rPr>
                      </a:br>
                      <a:r>
                        <a:rPr kumimoji="0" lang="en-US" sz="1200" b="0" u="none" strike="noStrike" kern="1200" cap="none" spc="0" normalizeH="0" baseline="0" dirty="0">
                          <a:ln>
                            <a:noFill/>
                          </a:ln>
                          <a:solidFill>
                            <a:schemeClr val="tx1"/>
                          </a:solidFill>
                          <a:effectLst/>
                          <a:uLnTx/>
                          <a:uFillTx/>
                          <a:latin typeface="+mn-lt"/>
                          <a:ea typeface="+mn-ea"/>
                          <a:cs typeface="+mn-cs"/>
                        </a:rPr>
                        <a:t>See plan documents for more details.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457200" rtl="0" eaLnBrk="1" latinLnBrk="0" hangingPunct="1"/>
                      <a:endParaRPr lang="en-US" sz="1200" kern="1200" baseline="0">
                        <a:solidFill>
                          <a:schemeClr val="dk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457200" rtl="0" eaLnBrk="1" latinLnBrk="0" hangingPunct="1"/>
                      <a:endParaRPr lang="en-US" sz="1200" kern="1200" baseline="0">
                        <a:solidFill>
                          <a:schemeClr val="dk1"/>
                        </a:solidFill>
                        <a:latin typeface="+mn-lt"/>
                        <a:ea typeface="+mn-ea"/>
                        <a:cs typeface="+mn-cs"/>
                      </a:endParaRPr>
                    </a:p>
                  </a:txBody>
                  <a:tcPr/>
                </a:tc>
                <a:extLst>
                  <a:ext uri="{0D108BD9-81ED-4DB2-BD59-A6C34878D82A}">
                    <a16:rowId xmlns:a16="http://schemas.microsoft.com/office/drawing/2014/main" val="2590333827"/>
                  </a:ext>
                </a:extLst>
              </a:tr>
            </a:tbl>
          </a:graphicData>
        </a:graphic>
      </p:graphicFrame>
    </p:spTree>
    <p:extLst>
      <p:ext uri="{BB962C8B-B14F-4D97-AF65-F5344CB8AC3E}">
        <p14:creationId xmlns:p14="http://schemas.microsoft.com/office/powerpoint/2010/main" val="2776410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AB022E9-11CB-C14E-ACAB-E06A7C038BA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3F5E"/>
                </a:solidFill>
                <a:effectLst/>
                <a:uLnTx/>
                <a:uFillTx/>
                <a:latin typeface="Effra"/>
                <a:ea typeface="+mn-ea"/>
                <a:cs typeface="+mn-cs"/>
              </a:rPr>
              <a:t>Enrollment   |   Meeting Street Schools</a:t>
            </a:r>
          </a:p>
        </p:txBody>
      </p:sp>
      <p:sp>
        <p:nvSpPr>
          <p:cNvPr id="8" name="Slide Number Placeholder 7">
            <a:extLst>
              <a:ext uri="{FF2B5EF4-FFF2-40B4-BE49-F238E27FC236}">
                <a16:creationId xmlns:a16="http://schemas.microsoft.com/office/drawing/2014/main" id="{B08EC5E7-E27F-CB4E-88F3-8EF37CA1C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FF5F6B0D-135E-968C-FEC9-380E885DC06B}"/>
              </a:ext>
            </a:extLst>
          </p:cNvPr>
          <p:cNvSpPr>
            <a:spLocks noGrp="1"/>
          </p:cNvSpPr>
          <p:nvPr>
            <p:ph type="body" sz="quarter" idx="14"/>
          </p:nvPr>
        </p:nvSpPr>
        <p:spPr/>
        <p:txBody>
          <a:bodyPr/>
          <a:lstStyle/>
          <a:p>
            <a:r>
              <a:rPr lang="en-US" sz="800" dirty="0"/>
              <a:t>1. The Rainy Day Fund does not apply to benefits without frequency limitation or Wellness claims.  See plan documents for covered benefits. 2.Automatic Increase Benefit - covered person must be insured under the certificate for 12 consecutive months before the first adjustment is apply. Increase is for the first 5 years of coverage. Does not apply to disability, hospital confinement due to sickness, and wellness benefit.</a:t>
            </a:r>
          </a:p>
        </p:txBody>
      </p:sp>
      <p:sp>
        <p:nvSpPr>
          <p:cNvPr id="3" name="Title 2">
            <a:extLst>
              <a:ext uri="{FF2B5EF4-FFF2-40B4-BE49-F238E27FC236}">
                <a16:creationId xmlns:a16="http://schemas.microsoft.com/office/drawing/2014/main" id="{C9313F5A-188A-BEC0-C00C-6A28EEC77CD8}"/>
              </a:ext>
            </a:extLst>
          </p:cNvPr>
          <p:cNvSpPr>
            <a:spLocks noGrp="1"/>
          </p:cNvSpPr>
          <p:nvPr>
            <p:ph type="title"/>
          </p:nvPr>
        </p:nvSpPr>
        <p:spPr/>
        <p:txBody>
          <a:bodyPr>
            <a:normAutofit fontScale="90000"/>
          </a:bodyPr>
          <a:lstStyle/>
          <a:p>
            <a:r>
              <a:rPr lang="en-US" dirty="0"/>
              <a:t>What is Accident Insurance? </a:t>
            </a:r>
          </a:p>
        </p:txBody>
      </p:sp>
      <p:sp>
        <p:nvSpPr>
          <p:cNvPr id="11" name="Text Placeholder 10">
            <a:extLst>
              <a:ext uri="{FF2B5EF4-FFF2-40B4-BE49-F238E27FC236}">
                <a16:creationId xmlns:a16="http://schemas.microsoft.com/office/drawing/2014/main" id="{A33B848E-4A05-0A4D-9D0B-385D8D829CEC}"/>
              </a:ext>
            </a:extLst>
          </p:cNvPr>
          <p:cNvSpPr>
            <a:spLocks noGrp="1"/>
          </p:cNvSpPr>
          <p:nvPr>
            <p:ph type="body" sz="quarter" idx="13"/>
          </p:nvPr>
        </p:nvSpPr>
        <p:spPr/>
        <p:txBody>
          <a:bodyPr>
            <a:normAutofit/>
          </a:bodyPr>
          <a:lstStyle/>
          <a:p>
            <a:r>
              <a:rPr lang="en-US" dirty="0"/>
              <a:t>Accidents can happen to anyone at anytime</a:t>
            </a:r>
          </a:p>
        </p:txBody>
      </p:sp>
      <p:sp>
        <p:nvSpPr>
          <p:cNvPr id="10" name="Content Placeholder 9">
            <a:extLst>
              <a:ext uri="{FF2B5EF4-FFF2-40B4-BE49-F238E27FC236}">
                <a16:creationId xmlns:a16="http://schemas.microsoft.com/office/drawing/2014/main" id="{A6115753-D834-F547-9A2E-E073FF4F6598}"/>
              </a:ext>
            </a:extLst>
          </p:cNvPr>
          <p:cNvSpPr>
            <a:spLocks noGrp="1"/>
          </p:cNvSpPr>
          <p:nvPr>
            <p:ph idx="1"/>
          </p:nvPr>
        </p:nvSpPr>
        <p:spPr>
          <a:xfrm>
            <a:off x="457200" y="1441746"/>
            <a:ext cx="5404104" cy="4010787"/>
          </a:xfrm>
        </p:spPr>
        <p:txBody>
          <a:bodyPr>
            <a:normAutofit/>
          </a:bodyPr>
          <a:lstStyle/>
          <a:p>
            <a:pPr marL="285750" lvl="2" indent="-285750">
              <a:spcAft>
                <a:spcPts val="600"/>
              </a:spcAft>
              <a:buClrTx/>
              <a:buFont typeface="Arial" panose="020B0604020202020204" pitchFamily="34" charset="0"/>
              <a:buChar char="•"/>
              <a:defRPr/>
            </a:pPr>
            <a:r>
              <a:rPr lang="en-US" sz="1400" dirty="0">
                <a:solidFill>
                  <a:schemeClr val="tx1"/>
                </a:solidFill>
              </a:rPr>
              <a:t>It’s an extra layer of protection that pays you when you suffer an unexpected, qualifying accident. </a:t>
            </a:r>
          </a:p>
          <a:p>
            <a:pPr marL="285750" lvl="2" indent="-285750">
              <a:spcAft>
                <a:spcPts val="600"/>
              </a:spcAft>
              <a:buClrTx/>
              <a:buFont typeface="Arial" panose="020B0604020202020204" pitchFamily="34" charset="0"/>
              <a:buChar char="•"/>
              <a:defRPr/>
            </a:pPr>
            <a:r>
              <a:rPr lang="en-US" sz="1400" dirty="0">
                <a:solidFill>
                  <a:schemeClr val="tx1"/>
                </a:solidFill>
              </a:rPr>
              <a:t>Supplements your medical plan — no matter what other insurance </a:t>
            </a:r>
            <a:br>
              <a:rPr lang="en-US" sz="1400" dirty="0">
                <a:solidFill>
                  <a:schemeClr val="tx1"/>
                </a:solidFill>
              </a:rPr>
            </a:br>
            <a:r>
              <a:rPr lang="en-US" sz="1400" dirty="0">
                <a:solidFill>
                  <a:schemeClr val="tx1"/>
                </a:solidFill>
              </a:rPr>
              <a:t>you have</a:t>
            </a:r>
          </a:p>
          <a:p>
            <a:pPr marL="285750" lvl="2" indent="-285750">
              <a:spcAft>
                <a:spcPts val="600"/>
              </a:spcAft>
              <a:buClrTx/>
              <a:buFont typeface="Arial" panose="020B0604020202020204" pitchFamily="34" charset="0"/>
              <a:buChar char="•"/>
              <a:defRPr/>
            </a:pPr>
            <a:r>
              <a:rPr lang="en-US" sz="1400" dirty="0">
                <a:solidFill>
                  <a:schemeClr val="tx1"/>
                </a:solidFill>
              </a:rPr>
              <a:t>Benefit payment paid directly to you, based on covered injuries, treatments </a:t>
            </a:r>
            <a:br>
              <a:rPr lang="en-US" sz="1400" dirty="0">
                <a:solidFill>
                  <a:schemeClr val="tx1"/>
                </a:solidFill>
              </a:rPr>
            </a:br>
            <a:r>
              <a:rPr lang="en-US" sz="1400" dirty="0">
                <a:solidFill>
                  <a:schemeClr val="tx1"/>
                </a:solidFill>
              </a:rPr>
              <a:t>and services </a:t>
            </a:r>
          </a:p>
          <a:p>
            <a:pPr marL="285750" lvl="2" indent="-285750">
              <a:spcAft>
                <a:spcPts val="600"/>
              </a:spcAft>
              <a:buClrTx/>
              <a:buFont typeface="Arial" panose="020B0604020202020204" pitchFamily="34" charset="0"/>
              <a:buChar char="•"/>
              <a:defRPr/>
            </a:pPr>
            <a:r>
              <a:rPr lang="en-US" sz="1400" dirty="0">
                <a:solidFill>
                  <a:schemeClr val="tx1"/>
                </a:solidFill>
              </a:rPr>
              <a:t>Use the money for any purpose, whether for medical or non-medical expenses</a:t>
            </a:r>
          </a:p>
          <a:p>
            <a:pPr marL="285750" lvl="2" indent="-285750">
              <a:spcAft>
                <a:spcPts val="600"/>
              </a:spcAft>
              <a:buClrTx/>
              <a:buFont typeface="Arial" panose="020B0604020202020204" pitchFamily="34" charset="0"/>
              <a:buChar char="•"/>
              <a:defRPr/>
            </a:pPr>
            <a:r>
              <a:rPr lang="en-US" sz="1400" dirty="0">
                <a:solidFill>
                  <a:schemeClr val="tx1"/>
                </a:solidFill>
              </a:rPr>
              <a:t>Extra protection for child athletes — 25% increase in your benefit if a covered dependent child is injured while playing an organized sport — must be 18 years or younger </a:t>
            </a:r>
            <a:endParaRPr lang="en-US" sz="1400" b="1" dirty="0">
              <a:solidFill>
                <a:schemeClr val="tx1"/>
              </a:solidFill>
            </a:endParaRPr>
          </a:p>
          <a:p>
            <a:pPr marL="285750" lvl="2" indent="-285750">
              <a:spcAft>
                <a:spcPts val="600"/>
              </a:spcAft>
              <a:buClrTx/>
              <a:buFont typeface="Arial" panose="020B0604020202020204" pitchFamily="34" charset="0"/>
              <a:buChar char="•"/>
              <a:defRPr/>
            </a:pPr>
            <a:r>
              <a:rPr lang="en-US" sz="1400" dirty="0">
                <a:solidFill>
                  <a:schemeClr val="tx1"/>
                </a:solidFill>
              </a:rPr>
              <a:t>Start each year with $300 in your Rainy Day Fund and, if you don’t use any of it, a part of it keeps rolling over to the next year.</a:t>
            </a:r>
            <a:r>
              <a:rPr lang="en-US" sz="1400" baseline="30000" dirty="0">
                <a:solidFill>
                  <a:schemeClr val="tx1"/>
                </a:solidFill>
              </a:rPr>
              <a:t>1</a:t>
            </a:r>
            <a:endParaRPr lang="en-US" sz="1400" dirty="0">
              <a:solidFill>
                <a:schemeClr val="tx1"/>
              </a:solidFill>
            </a:endParaRPr>
          </a:p>
          <a:p>
            <a:endParaRPr lang="en-US" dirty="0">
              <a:solidFill>
                <a:schemeClr val="tx1"/>
              </a:solidFill>
              <a:latin typeface="Effra" panose="020B0603020203020204" pitchFamily="34" charset="0"/>
            </a:endParaRPr>
          </a:p>
        </p:txBody>
      </p:sp>
      <p:sp>
        <p:nvSpPr>
          <p:cNvPr id="12" name="TextBox 11">
            <a:extLst>
              <a:ext uri="{FF2B5EF4-FFF2-40B4-BE49-F238E27FC236}">
                <a16:creationId xmlns:a16="http://schemas.microsoft.com/office/drawing/2014/main" id="{9BB767D6-614D-4F59-A81C-A7D801383CB4}"/>
              </a:ext>
            </a:extLst>
          </p:cNvPr>
          <p:cNvSpPr txBox="1"/>
          <p:nvPr/>
        </p:nvSpPr>
        <p:spPr>
          <a:xfrm>
            <a:off x="7716416" y="175750"/>
            <a:ext cx="4170785" cy="878610"/>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Effra"/>
                <a:ea typeface="+mn-ea"/>
                <a:cs typeface="+mn-cs"/>
              </a:rPr>
              <a:t>Note: Bracketed text is optional - remove if not included in the plan</a:t>
            </a:r>
          </a:p>
        </p:txBody>
      </p:sp>
      <p:pic>
        <p:nvPicPr>
          <p:cNvPr id="16" name="Picture Placeholder 15" descr="A picture containing dog, outdoor&#10;&#10;Description automatically generated">
            <a:extLst>
              <a:ext uri="{FF2B5EF4-FFF2-40B4-BE49-F238E27FC236}">
                <a16:creationId xmlns:a16="http://schemas.microsoft.com/office/drawing/2014/main" id="{A1DA8AB2-9FFD-C03F-DD63-AEC14222DAD3}"/>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6211824" y="0"/>
            <a:ext cx="5980176" cy="6858000"/>
          </a:xfrm>
        </p:spPr>
      </p:pic>
    </p:spTree>
    <p:extLst>
      <p:ext uri="{BB962C8B-B14F-4D97-AF65-F5344CB8AC3E}">
        <p14:creationId xmlns:p14="http://schemas.microsoft.com/office/powerpoint/2010/main" val="3362500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AF2055-9624-0540-ADA4-9CF9646513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45473709-83CF-E544-9B94-636D9C5EE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146B8A42-E6D9-E34E-8B49-C43B723E91FE}"/>
              </a:ext>
            </a:extLst>
          </p:cNvPr>
          <p:cNvSpPr>
            <a:spLocks noGrp="1"/>
          </p:cNvSpPr>
          <p:nvPr>
            <p:ph type="title"/>
          </p:nvPr>
        </p:nvSpPr>
        <p:spPr/>
        <p:txBody>
          <a:bodyPr/>
          <a:lstStyle/>
          <a:p>
            <a:r>
              <a:rPr lang="en-US"/>
              <a:t>Your Accident Insurance Plan</a:t>
            </a:r>
            <a:endParaRPr lang="en-US" dirty="0"/>
          </a:p>
        </p:txBody>
      </p:sp>
      <p:graphicFrame>
        <p:nvGraphicFramePr>
          <p:cNvPr id="3" name="Table 2">
            <a:extLst>
              <a:ext uri="{FF2B5EF4-FFF2-40B4-BE49-F238E27FC236}">
                <a16:creationId xmlns:a16="http://schemas.microsoft.com/office/drawing/2014/main" id="{FBD62060-BBDB-451B-65C1-4DBCABE389B3}"/>
              </a:ext>
            </a:extLst>
          </p:cNvPr>
          <p:cNvGraphicFramePr>
            <a:graphicFrameLocks noGrp="1"/>
          </p:cNvGraphicFramePr>
          <p:nvPr>
            <p:extLst>
              <p:ext uri="{D42A27DB-BD31-4B8C-83A1-F6EECF244321}">
                <p14:modId xmlns:p14="http://schemas.microsoft.com/office/powerpoint/2010/main" val="3099249142"/>
              </p:ext>
            </p:extLst>
          </p:nvPr>
        </p:nvGraphicFramePr>
        <p:xfrm>
          <a:off x="457200" y="1600201"/>
          <a:ext cx="11277600" cy="4027185"/>
        </p:xfrm>
        <a:graphic>
          <a:graphicData uri="http://schemas.openxmlformats.org/drawingml/2006/table">
            <a:tbl>
              <a:tblPr firstRow="1" bandRow="1">
                <a:tableStyleId>{5C22544A-7EE6-4342-B048-85BDC9FD1C3A}</a:tableStyleId>
              </a:tblPr>
              <a:tblGrid>
                <a:gridCol w="5339238">
                  <a:extLst>
                    <a:ext uri="{9D8B030D-6E8A-4147-A177-3AD203B41FA5}">
                      <a16:colId xmlns:a16="http://schemas.microsoft.com/office/drawing/2014/main" val="20000"/>
                    </a:ext>
                  </a:extLst>
                </a:gridCol>
                <a:gridCol w="5938362">
                  <a:extLst>
                    <a:ext uri="{9D8B030D-6E8A-4147-A177-3AD203B41FA5}">
                      <a16:colId xmlns:a16="http://schemas.microsoft.com/office/drawing/2014/main" val="4253014785"/>
                    </a:ext>
                  </a:extLst>
                </a:gridCol>
              </a:tblGrid>
              <a:tr h="456009">
                <a:tc>
                  <a:txBody>
                    <a:bodyPr/>
                    <a:lstStyle/>
                    <a:p>
                      <a:pPr marL="0" algn="l" defTabSz="914400" rtl="0" eaLnBrk="1" latinLnBrk="0" hangingPunct="1"/>
                      <a:r>
                        <a:rPr lang="en-US" sz="2000" b="1" kern="1200" dirty="0">
                          <a:solidFill>
                            <a:schemeClr val="accent1"/>
                          </a:solidFill>
                          <a:latin typeface="+mn-lt"/>
                          <a:ea typeface="+mn-ea"/>
                          <a:cs typeface="+mn-cs"/>
                        </a:rPr>
                        <a:t>Benefit</a:t>
                      </a:r>
                    </a:p>
                  </a:txBody>
                  <a:tcPr marT="108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1"/>
                          </a:solidFill>
                          <a:latin typeface="+mn-lt"/>
                          <a:ea typeface="+mn-ea"/>
                          <a:cs typeface="+mn-cs"/>
                        </a:rPr>
                        <a:t>Coverage details</a:t>
                      </a:r>
                    </a:p>
                  </a:txBody>
                  <a:tcPr marT="108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Accident Coverage Type</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Off Job</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Accidental Death and Dismemberment  (AD&amp;D)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Employee $10,000; Spouse</a:t>
                      </a:r>
                      <a:r>
                        <a:rPr kumimoji="0" lang="en-US" sz="1600" b="0" u="none" strike="noStrike" kern="1200" cap="none" spc="0" normalizeH="0" baseline="30000" dirty="0">
                          <a:ln>
                            <a:noFill/>
                          </a:ln>
                          <a:solidFill>
                            <a:schemeClr val="tx1"/>
                          </a:solidFill>
                          <a:effectLst/>
                          <a:uLnTx/>
                          <a:uFillTx/>
                          <a:latin typeface="+mn-lt"/>
                          <a:ea typeface="+mn-ea"/>
                          <a:cs typeface="+mn-cs"/>
                        </a:rPr>
                        <a:t>1 </a:t>
                      </a:r>
                      <a:r>
                        <a:rPr kumimoji="0" lang="en-US" sz="1600" b="0" u="none" strike="noStrike" kern="1200" cap="none" spc="0" normalizeH="0" baseline="0" dirty="0">
                          <a:ln>
                            <a:noFill/>
                          </a:ln>
                          <a:solidFill>
                            <a:schemeClr val="tx1"/>
                          </a:solidFill>
                          <a:effectLst/>
                          <a:uLnTx/>
                          <a:uFillTx/>
                          <a:latin typeface="+mn-lt"/>
                          <a:ea typeface="+mn-ea"/>
                          <a:cs typeface="+mn-cs"/>
                        </a:rPr>
                        <a:t>$5,000; Child</a:t>
                      </a:r>
                      <a:r>
                        <a:rPr lang="en-US" sz="1600" baseline="30000" dirty="0">
                          <a:solidFill>
                            <a:schemeClr val="tx1"/>
                          </a:solidFill>
                        </a:rPr>
                        <a:t>2</a:t>
                      </a:r>
                      <a:r>
                        <a:rPr kumimoji="0" lang="en-US" sz="1600" b="0" u="none" strike="noStrike" kern="1200" cap="none" spc="0" normalizeH="0" baseline="0" dirty="0">
                          <a:ln>
                            <a:noFill/>
                          </a:ln>
                          <a:solidFill>
                            <a:schemeClr val="tx1"/>
                          </a:solidFill>
                          <a:effectLst/>
                          <a:uLnTx/>
                          <a:uFillTx/>
                          <a:latin typeface="+mn-lt"/>
                          <a:ea typeface="+mn-ea"/>
                          <a:cs typeface="+mn-cs"/>
                        </a:rPr>
                        <a:t> $5,000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Payment Features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Based on a schedule (see your employee kit)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Child Organized Sports Benefit (must be 18 years or younger)</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25% increase to child benefits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Rainy Day Fund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$300 per year</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632037">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Wellness Benefit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Annual payment of $50 per insured individual when you and/or your covered dependents</a:t>
                      </a:r>
                      <a:r>
                        <a:rPr lang="en-US" sz="1600" baseline="30000" dirty="0">
                          <a:solidFill>
                            <a:schemeClr val="tx1"/>
                          </a:solidFill>
                        </a:rPr>
                        <a:t>2</a:t>
                      </a:r>
                      <a:r>
                        <a:rPr kumimoji="0" lang="en-US" sz="1600" b="0" u="none" strike="noStrike" kern="1200" cap="none" spc="0" normalizeH="0" baseline="0" dirty="0">
                          <a:ln>
                            <a:noFill/>
                          </a:ln>
                          <a:solidFill>
                            <a:schemeClr val="tx1"/>
                          </a:solidFill>
                          <a:effectLst/>
                          <a:uLnTx/>
                          <a:uFillTx/>
                          <a:latin typeface="+mn-lt"/>
                          <a:ea typeface="+mn-ea"/>
                          <a:cs typeface="+mn-cs"/>
                        </a:rPr>
                        <a:t> complete certain routine wellness procedures or screening</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844058"/>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Portability</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Included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153153"/>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Dependent Age</a:t>
                      </a:r>
                      <a:r>
                        <a:rPr lang="en-US" sz="1600" baseline="30000" dirty="0">
                          <a:solidFill>
                            <a:schemeClr val="tx1"/>
                          </a:solidFill>
                        </a:rPr>
                        <a:t>2</a:t>
                      </a:r>
                      <a:endParaRPr kumimoji="0" lang="en-US" sz="1600" b="0" u="none" strike="noStrike" kern="1200" cap="none" spc="0" normalizeH="0" baseline="0" dirty="0">
                        <a:ln>
                          <a:noFill/>
                        </a:ln>
                        <a:solidFill>
                          <a:schemeClr val="tx1"/>
                        </a:solidFill>
                        <a:effectLst/>
                        <a:uLnTx/>
                        <a:uFillTx/>
                        <a:latin typeface="+mn-lt"/>
                        <a:ea typeface="+mn-ea"/>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dirty="0">
                          <a:ln>
                            <a:noFill/>
                          </a:ln>
                          <a:solidFill>
                            <a:schemeClr val="tx1"/>
                          </a:solidFill>
                          <a:effectLst/>
                          <a:uLnTx/>
                          <a:uFillTx/>
                          <a:latin typeface="+mn-lt"/>
                          <a:ea typeface="+mn-ea"/>
                          <a:cs typeface="+mn-cs"/>
                        </a:rPr>
                        <a:t>Childbirth to 26</a:t>
                      </a:r>
                      <a:r>
                        <a:rPr lang="en-US" sz="1600" baseline="30000" dirty="0">
                          <a:solidFill>
                            <a:schemeClr val="tx1"/>
                          </a:solidFill>
                        </a:rPr>
                        <a:t> </a:t>
                      </a:r>
                      <a:r>
                        <a:rPr kumimoji="0" lang="en-US" sz="1600" b="0" u="none" strike="noStrike" kern="1200" cap="none" spc="0" normalizeH="0" baseline="0" dirty="0">
                          <a:ln>
                            <a:noFill/>
                          </a:ln>
                          <a:solidFill>
                            <a:schemeClr val="tx1"/>
                          </a:solidFill>
                          <a:effectLst/>
                          <a:uLnTx/>
                          <a:uFillTx/>
                          <a:latin typeface="+mn-lt"/>
                          <a:ea typeface="+mn-ea"/>
                          <a:cs typeface="+mn-cs"/>
                        </a:rPr>
                        <a:t>years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7632129"/>
                  </a:ext>
                </a:extLst>
              </a:tr>
            </a:tbl>
          </a:graphicData>
        </a:graphic>
      </p:graphicFrame>
      <p:sp>
        <p:nvSpPr>
          <p:cNvPr id="7" name="TextBox 6">
            <a:extLst>
              <a:ext uri="{FF2B5EF4-FFF2-40B4-BE49-F238E27FC236}">
                <a16:creationId xmlns:a16="http://schemas.microsoft.com/office/drawing/2014/main" id="{BF809B90-DF30-C1E2-C5FF-685D5A4B035A}"/>
              </a:ext>
            </a:extLst>
          </p:cNvPr>
          <p:cNvSpPr txBox="1"/>
          <p:nvPr/>
        </p:nvSpPr>
        <p:spPr>
          <a:xfrm>
            <a:off x="457200" y="6022462"/>
            <a:ext cx="6096000" cy="338554"/>
          </a:xfrm>
          <a:prstGeom prst="rect">
            <a:avLst/>
          </a:prstGeom>
          <a:noFill/>
        </p:spPr>
        <p:txBody>
          <a:bodyPr wrap="square">
            <a:spAutoFit/>
          </a:bodyPr>
          <a:lstStyle/>
          <a:p>
            <a:r>
              <a:rPr lang="en-US" sz="800" b="0" i="1" u="none" strike="noStrike" baseline="30000" dirty="0"/>
              <a:t>1</a:t>
            </a:r>
            <a:r>
              <a:rPr lang="en-US" sz="800" b="0" i="1" u="none" strike="noStrike" baseline="0" dirty="0"/>
              <a:t>In Washington, a Spouse includes a state-registered domestic partner.</a:t>
            </a:r>
          </a:p>
          <a:p>
            <a:r>
              <a:rPr lang="en-US" sz="800" baseline="30000" dirty="0"/>
              <a:t>2</a:t>
            </a:r>
            <a:r>
              <a:rPr lang="en-US" sz="800" dirty="0"/>
              <a:t>In Washington, coverage may be continued for disabled children age 26 and older per the terms of the Certificate of Coverage.</a:t>
            </a:r>
          </a:p>
        </p:txBody>
      </p:sp>
    </p:spTree>
    <p:extLst>
      <p:ext uri="{BB962C8B-B14F-4D97-AF65-F5344CB8AC3E}">
        <p14:creationId xmlns:p14="http://schemas.microsoft.com/office/powerpoint/2010/main" val="1064785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80E8254-4187-164C-848F-6700E4E6E0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A7A8AA"/>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a:ln>
                <a:noFill/>
              </a:ln>
              <a:solidFill>
                <a:srgbClr val="A7A8AA"/>
              </a:solidFill>
              <a:effectLst/>
              <a:uLnTx/>
              <a:uFillTx/>
              <a:latin typeface="Effra"/>
              <a:ea typeface="+mn-ea"/>
              <a:cs typeface="+mn-cs"/>
            </a:endParaRPr>
          </a:p>
        </p:txBody>
      </p:sp>
      <p:sp>
        <p:nvSpPr>
          <p:cNvPr id="8" name="Text Placeholder 7">
            <a:extLst>
              <a:ext uri="{FF2B5EF4-FFF2-40B4-BE49-F238E27FC236}">
                <a16:creationId xmlns:a16="http://schemas.microsoft.com/office/drawing/2014/main" id="{CE472807-018E-6E4F-8FD9-31B8A1E52C0D}"/>
              </a:ext>
            </a:extLst>
          </p:cNvPr>
          <p:cNvSpPr>
            <a:spLocks noGrp="1"/>
          </p:cNvSpPr>
          <p:nvPr>
            <p:ph type="body" sz="quarter" idx="14"/>
          </p:nvPr>
        </p:nvSpPr>
        <p:spPr/>
        <p:txBody>
          <a:bodyPr>
            <a:noAutofit/>
          </a:bodyPr>
          <a:lstStyle/>
          <a:p>
            <a:r>
              <a:rPr lang="en-US" sz="800"/>
              <a:t>*One Wellness Benefit per calendar year per covered person if a covered person has a wellness test or procedure performed while coverage is in force. See your plan details for benefit amounts. </a:t>
            </a:r>
          </a:p>
        </p:txBody>
      </p:sp>
      <p:sp>
        <p:nvSpPr>
          <p:cNvPr id="4" name="Title 3">
            <a:extLst>
              <a:ext uri="{FF2B5EF4-FFF2-40B4-BE49-F238E27FC236}">
                <a16:creationId xmlns:a16="http://schemas.microsoft.com/office/drawing/2014/main" id="{BD9BD0CB-696B-A645-9663-308871D3A31C}"/>
              </a:ext>
            </a:extLst>
          </p:cNvPr>
          <p:cNvSpPr>
            <a:spLocks noGrp="1"/>
          </p:cNvSpPr>
          <p:nvPr>
            <p:ph type="title"/>
          </p:nvPr>
        </p:nvSpPr>
        <p:spPr>
          <a:xfrm>
            <a:off x="431074" y="457200"/>
            <a:ext cx="5430230" cy="502920"/>
          </a:xfrm>
        </p:spPr>
        <p:txBody>
          <a:bodyPr>
            <a:normAutofit/>
          </a:bodyPr>
          <a:lstStyle/>
          <a:p>
            <a:r>
              <a:rPr lang="en-US" dirty="0"/>
              <a:t>Wellness Benefit</a:t>
            </a:r>
          </a:p>
        </p:txBody>
      </p:sp>
      <p:sp>
        <p:nvSpPr>
          <p:cNvPr id="6" name="Text Placeholder 5">
            <a:extLst>
              <a:ext uri="{FF2B5EF4-FFF2-40B4-BE49-F238E27FC236}">
                <a16:creationId xmlns:a16="http://schemas.microsoft.com/office/drawing/2014/main" id="{4EDD7B1F-2A47-4F1A-B491-0C49C2CA9673}"/>
              </a:ext>
            </a:extLst>
          </p:cNvPr>
          <p:cNvSpPr>
            <a:spLocks noGrp="1"/>
          </p:cNvSpPr>
          <p:nvPr>
            <p:ph type="body" sz="quarter" idx="13"/>
          </p:nvPr>
        </p:nvSpPr>
        <p:spPr>
          <a:xfrm>
            <a:off x="457200" y="1170195"/>
            <a:ext cx="5404104" cy="96902"/>
          </a:xfrm>
        </p:spPr>
        <p:txBody>
          <a:bodyPr>
            <a:noAutofit/>
          </a:bodyPr>
          <a:lstStyle/>
          <a:p>
            <a:pPr marL="0" indent="0">
              <a:buNone/>
            </a:pPr>
            <a:r>
              <a:rPr lang="en-US" sz="1800" dirty="0"/>
              <a:t>Get money back for taking care of yourself</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1712539"/>
            <a:ext cx="5404104" cy="4139858"/>
          </a:xfrm>
        </p:spPr>
        <p:txBody>
          <a:bodyPr>
            <a:normAutofit/>
          </a:bodyPr>
          <a:lstStyle/>
          <a:p>
            <a:pPr marL="0" lvl="2" indent="0">
              <a:buNone/>
            </a:pPr>
            <a:r>
              <a:rPr lang="en-US" sz="1800" dirty="0">
                <a:solidFill>
                  <a:schemeClr val="tx1"/>
                </a:solidFill>
              </a:rPr>
              <a:t>Receive a $50 benefit payment once a year when you or a covered individual completes a routine wellness screening such as</a:t>
            </a:r>
            <a:r>
              <a:rPr lang="en-US" sz="1800" baseline="30000" dirty="0">
                <a:solidFill>
                  <a:schemeClr val="tx1"/>
                </a:solidFill>
              </a:rPr>
              <a:t>*</a:t>
            </a:r>
            <a:r>
              <a:rPr lang="en-US" sz="1800" dirty="0">
                <a:solidFill>
                  <a:schemeClr val="tx1"/>
                </a:solidFill>
              </a:rPr>
              <a:t>: </a:t>
            </a:r>
          </a:p>
          <a:p>
            <a:pPr lvl="2"/>
            <a:r>
              <a:rPr lang="en-US" sz="1800" dirty="0">
                <a:solidFill>
                  <a:schemeClr val="tx1"/>
                </a:solidFill>
              </a:rPr>
              <a:t>Mammogram</a:t>
            </a:r>
          </a:p>
          <a:p>
            <a:pPr lvl="2"/>
            <a:r>
              <a:rPr lang="en-US" sz="1800" dirty="0">
                <a:solidFill>
                  <a:schemeClr val="tx1"/>
                </a:solidFill>
              </a:rPr>
              <a:t>Colonoscopy </a:t>
            </a:r>
          </a:p>
          <a:p>
            <a:pPr lvl="2"/>
            <a:r>
              <a:rPr lang="en-US" sz="1800" dirty="0">
                <a:solidFill>
                  <a:schemeClr val="tx1"/>
                </a:solidFill>
              </a:rPr>
              <a:t>Chest x-ray</a:t>
            </a:r>
          </a:p>
          <a:p>
            <a:pPr lvl="2"/>
            <a:r>
              <a:rPr lang="en-US" sz="1800" dirty="0">
                <a:solidFill>
                  <a:schemeClr val="tx1"/>
                </a:solidFill>
              </a:rPr>
              <a:t>Fasting blood glucose test</a:t>
            </a:r>
          </a:p>
          <a:p>
            <a:pPr lvl="2"/>
            <a:r>
              <a:rPr lang="en-US" sz="1800" dirty="0">
                <a:solidFill>
                  <a:schemeClr val="tx1"/>
                </a:solidFill>
              </a:rPr>
              <a:t>PSA blood test</a:t>
            </a:r>
          </a:p>
          <a:p>
            <a:pPr lvl="2"/>
            <a:r>
              <a:rPr lang="en-US" sz="1800" dirty="0">
                <a:solidFill>
                  <a:schemeClr val="tx1"/>
                </a:solidFill>
              </a:rPr>
              <a:t>And more… </a:t>
            </a:r>
          </a:p>
          <a:p>
            <a:pPr marL="0" lvl="2" indent="0">
              <a:buNone/>
            </a:pPr>
            <a:r>
              <a:rPr lang="en-US" sz="1800" dirty="0">
                <a:solidFill>
                  <a:schemeClr val="tx1"/>
                </a:solidFill>
              </a:rPr>
              <a:t>For a complete list of covered wellness screenings go to Guardian Anytime.</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12" name="Picture Placeholder 11" descr="A person showing a person something on a tablet&#10;&#10;Description automatically generated with low confidence">
            <a:extLst>
              <a:ext uri="{FF2B5EF4-FFF2-40B4-BE49-F238E27FC236}">
                <a16:creationId xmlns:a16="http://schemas.microsoft.com/office/drawing/2014/main" id="{DE2A6FA5-3BA1-AAB0-7C4D-6D915AEBD97A}"/>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6211824" y="0"/>
            <a:ext cx="5980176" cy="6858000"/>
          </a:xfrm>
        </p:spPr>
      </p:pic>
      <p:sp>
        <p:nvSpPr>
          <p:cNvPr id="11" name="Footer Placeholder 4">
            <a:extLst>
              <a:ext uri="{FF2B5EF4-FFF2-40B4-BE49-F238E27FC236}">
                <a16:creationId xmlns:a16="http://schemas.microsoft.com/office/drawing/2014/main" id="{1135E6C3-97AE-6AD3-1571-60B879D1680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542948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5E233-E5F5-4F07-C3F1-F1B485D215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D6950F-C3A5-7417-50ED-414EE9DABE78}"/>
              </a:ext>
            </a:extLst>
          </p:cNvPr>
          <p:cNvSpPr/>
          <p:nvPr/>
        </p:nvSpPr>
        <p:spPr>
          <a:xfrm>
            <a:off x="0" y="0"/>
            <a:ext cx="12192000" cy="6857999"/>
          </a:xfrm>
          <a:prstGeom prst="rect">
            <a:avLst/>
          </a:prstGeom>
          <a:gradFill>
            <a:gsLst>
              <a:gs pos="30000">
                <a:schemeClr val="accent1"/>
              </a:gs>
              <a:gs pos="100000">
                <a:schemeClr val="accent1">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1889A1-FE68-2CC9-0C4F-E4E2FA83BC88}"/>
              </a:ext>
            </a:extLst>
          </p:cNvPr>
          <p:cNvSpPr txBox="1"/>
          <p:nvPr/>
        </p:nvSpPr>
        <p:spPr>
          <a:xfrm>
            <a:off x="397488"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Additional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2" name="Graphic 1">
            <a:extLst>
              <a:ext uri="{FF2B5EF4-FFF2-40B4-BE49-F238E27FC236}">
                <a16:creationId xmlns:a16="http://schemas.microsoft.com/office/drawing/2014/main" id="{1569B0DD-4A96-2A83-A69B-BEC74F5553D6}"/>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873787" y="562694"/>
            <a:ext cx="5230964" cy="5230964"/>
          </a:xfrm>
          <a:prstGeom prst="rect">
            <a:avLst/>
          </a:prstGeom>
        </p:spPr>
      </p:pic>
    </p:spTree>
    <p:extLst>
      <p:ext uri="{BB962C8B-B14F-4D97-AF65-F5344CB8AC3E}">
        <p14:creationId xmlns:p14="http://schemas.microsoft.com/office/powerpoint/2010/main" val="2446516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6E452C-D7CE-4171-B93E-BAEDC8412BD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
        <p:nvSpPr>
          <p:cNvPr id="3" name="Slide Number Placeholder 2">
            <a:extLst>
              <a:ext uri="{FF2B5EF4-FFF2-40B4-BE49-F238E27FC236}">
                <a16:creationId xmlns:a16="http://schemas.microsoft.com/office/drawing/2014/main" id="{D4585347-55E4-4A3D-B773-47BE3C2D26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7" name="Title 6">
            <a:extLst>
              <a:ext uri="{FF2B5EF4-FFF2-40B4-BE49-F238E27FC236}">
                <a16:creationId xmlns:a16="http://schemas.microsoft.com/office/drawing/2014/main" id="{0BC2BC3C-51AF-4AD0-810E-4F93FC6E3DD8}"/>
              </a:ext>
            </a:extLst>
          </p:cNvPr>
          <p:cNvSpPr>
            <a:spLocks noGrp="1"/>
          </p:cNvSpPr>
          <p:nvPr>
            <p:ph type="title"/>
          </p:nvPr>
        </p:nvSpPr>
        <p:spPr/>
        <p:txBody>
          <a:bodyPr/>
          <a:lstStyle/>
          <a:p>
            <a:r>
              <a:rPr lang="en-US"/>
              <a:t>Employee Assistance Program (EAP)</a:t>
            </a:r>
          </a:p>
        </p:txBody>
      </p:sp>
      <p:sp>
        <p:nvSpPr>
          <p:cNvPr id="11" name="Text Placeholder 10">
            <a:extLst>
              <a:ext uri="{FF2B5EF4-FFF2-40B4-BE49-F238E27FC236}">
                <a16:creationId xmlns:a16="http://schemas.microsoft.com/office/drawing/2014/main" id="{FC209891-1747-40A8-8F8E-13D88B09F0CB}"/>
              </a:ext>
            </a:extLst>
          </p:cNvPr>
          <p:cNvSpPr>
            <a:spLocks noGrp="1"/>
          </p:cNvSpPr>
          <p:nvPr>
            <p:ph type="body" sz="quarter" idx="13"/>
          </p:nvPr>
        </p:nvSpPr>
        <p:spPr>
          <a:xfrm>
            <a:off x="384772" y="1358087"/>
            <a:ext cx="11277600" cy="637540"/>
          </a:xfrm>
        </p:spPr>
        <p:txBody>
          <a:bodyPr>
            <a:normAutofit/>
          </a:bodyPr>
          <a:lstStyle/>
          <a:p>
            <a:pPr marL="0" indent="0">
              <a:buNone/>
            </a:pPr>
            <a:r>
              <a:rPr lang="en-US" dirty="0">
                <a:latin typeface="Effra" panose="020B0603020203020204" pitchFamily="34" charset="0"/>
                <a:cs typeface="Effra" panose="020B0603020203020204" pitchFamily="34" charset="0"/>
              </a:rPr>
              <a:t>Your employee assistance program, provided by Uprise Health, gives you access to online and coach-guided resources for resilience, stress, and mental fitness. </a:t>
            </a:r>
          </a:p>
        </p:txBody>
      </p:sp>
      <p:sp>
        <p:nvSpPr>
          <p:cNvPr id="8" name="Content Placeholder 7">
            <a:extLst>
              <a:ext uri="{FF2B5EF4-FFF2-40B4-BE49-F238E27FC236}">
                <a16:creationId xmlns:a16="http://schemas.microsoft.com/office/drawing/2014/main" id="{21EF9C5F-33E2-4291-9BE7-3B5B516EA6E7}"/>
              </a:ext>
            </a:extLst>
          </p:cNvPr>
          <p:cNvSpPr>
            <a:spLocks noGrp="1"/>
          </p:cNvSpPr>
          <p:nvPr>
            <p:ph idx="1"/>
          </p:nvPr>
        </p:nvSpPr>
        <p:spPr>
          <a:xfrm>
            <a:off x="457200" y="2030973"/>
            <a:ext cx="3447288" cy="3655452"/>
          </a:xfrm>
          <a:solidFill>
            <a:srgbClr val="E8F0F3"/>
          </a:solidFill>
        </p:spPr>
        <p:txBody>
          <a:bodyPr lIns="182880">
            <a:normAutofit/>
          </a:bodyPr>
          <a:lstStyle/>
          <a:p>
            <a:endParaRPr lang="en-US"/>
          </a:p>
          <a:p>
            <a:endParaRPr lang="en-US"/>
          </a:p>
          <a:p>
            <a:endParaRPr lang="en-US"/>
          </a:p>
          <a:p>
            <a:r>
              <a:rPr lang="en-US" b="1"/>
              <a:t>Health</a:t>
            </a:r>
          </a:p>
          <a:p>
            <a:pPr marL="285750" indent="-285750">
              <a:buFont typeface="Arial" panose="020B0604020202020204" pitchFamily="34" charset="0"/>
              <a:buChar char="•"/>
            </a:pPr>
            <a:r>
              <a:rPr lang="en-US" sz="1400" b="0"/>
              <a:t>Healthy living</a:t>
            </a:r>
          </a:p>
          <a:p>
            <a:pPr marL="285750" indent="-285750">
              <a:buFont typeface="Arial" panose="020B0604020202020204" pitchFamily="34" charset="0"/>
              <a:buChar char="•"/>
            </a:pPr>
            <a:r>
              <a:rPr lang="en-US" sz="1400" b="0"/>
              <a:t>Stress management</a:t>
            </a:r>
          </a:p>
          <a:p>
            <a:pPr marL="285750" indent="-285750">
              <a:buFont typeface="Arial" panose="020B0604020202020204" pitchFamily="34" charset="0"/>
              <a:buChar char="•"/>
            </a:pPr>
            <a:r>
              <a:rPr lang="en-US" sz="1400" b="0"/>
              <a:t>Mental health</a:t>
            </a:r>
          </a:p>
          <a:p>
            <a:pPr marL="285750" indent="-285750">
              <a:buFont typeface="Arial" panose="020B0604020202020204" pitchFamily="34" charset="0"/>
              <a:buChar char="•"/>
            </a:pPr>
            <a:r>
              <a:rPr lang="en-US" sz="1400" b="0"/>
              <a:t>Diet and fitness</a:t>
            </a:r>
          </a:p>
          <a:p>
            <a:pPr marL="285750" indent="-285750">
              <a:buFont typeface="Arial" panose="020B0604020202020204" pitchFamily="34" charset="0"/>
              <a:buChar char="•"/>
            </a:pPr>
            <a:r>
              <a:rPr lang="en-US" sz="1400" b="0"/>
              <a:t>Overall wellness</a:t>
            </a:r>
          </a:p>
        </p:txBody>
      </p:sp>
      <p:sp>
        <p:nvSpPr>
          <p:cNvPr id="9" name="Content Placeholder 8">
            <a:extLst>
              <a:ext uri="{FF2B5EF4-FFF2-40B4-BE49-F238E27FC236}">
                <a16:creationId xmlns:a16="http://schemas.microsoft.com/office/drawing/2014/main" id="{F0B86976-34E4-4925-B625-11134D184242}"/>
              </a:ext>
            </a:extLst>
          </p:cNvPr>
          <p:cNvSpPr>
            <a:spLocks noGrp="1"/>
          </p:cNvSpPr>
          <p:nvPr>
            <p:ph idx="15"/>
          </p:nvPr>
        </p:nvSpPr>
        <p:spPr>
          <a:xfrm>
            <a:off x="4372356" y="2030972"/>
            <a:ext cx="3447288" cy="3655452"/>
          </a:xfrm>
          <a:solidFill>
            <a:srgbClr val="E8F0F3"/>
          </a:solidFill>
        </p:spPr>
        <p:txBody>
          <a:bodyPr lIns="182880">
            <a:normAutofit/>
          </a:bodyPr>
          <a:lstStyle/>
          <a:p>
            <a:endParaRPr lang="en-US"/>
          </a:p>
          <a:p>
            <a:endParaRPr lang="en-US"/>
          </a:p>
          <a:p>
            <a:endParaRPr lang="en-US"/>
          </a:p>
          <a:p>
            <a:r>
              <a:rPr lang="en-US" b="1"/>
              <a:t>Family</a:t>
            </a:r>
          </a:p>
          <a:p>
            <a:pPr marL="285750" indent="-285750">
              <a:buFont typeface="Arial" panose="020B0604020202020204" pitchFamily="34" charset="0"/>
              <a:buChar char="•"/>
            </a:pPr>
            <a:r>
              <a:rPr lang="en-US" sz="1400" b="0"/>
              <a:t>Parenting support</a:t>
            </a:r>
          </a:p>
          <a:p>
            <a:pPr marL="285750" indent="-285750">
              <a:buFont typeface="Arial" panose="020B0604020202020204" pitchFamily="34" charset="0"/>
              <a:buChar char="•"/>
            </a:pPr>
            <a:r>
              <a:rPr lang="en-US" sz="1400" b="0"/>
              <a:t>Child and elder care</a:t>
            </a:r>
          </a:p>
          <a:p>
            <a:pPr marL="285750" indent="-285750">
              <a:buFont typeface="Arial" panose="020B0604020202020204" pitchFamily="34" charset="0"/>
              <a:buChar char="•"/>
            </a:pPr>
            <a:r>
              <a:rPr lang="en-US" sz="1400" b="0"/>
              <a:t>Learning programs</a:t>
            </a:r>
          </a:p>
          <a:p>
            <a:pPr marL="285750" indent="-285750">
              <a:buFont typeface="Arial" panose="020B0604020202020204" pitchFamily="34" charset="0"/>
              <a:buChar char="•"/>
            </a:pPr>
            <a:r>
              <a:rPr lang="en-US" sz="1400" b="0"/>
              <a:t>Special needs help</a:t>
            </a:r>
          </a:p>
        </p:txBody>
      </p:sp>
      <p:sp>
        <p:nvSpPr>
          <p:cNvPr id="10" name="Content Placeholder 9">
            <a:extLst>
              <a:ext uri="{FF2B5EF4-FFF2-40B4-BE49-F238E27FC236}">
                <a16:creationId xmlns:a16="http://schemas.microsoft.com/office/drawing/2014/main" id="{7E2F718E-FB98-4163-8B42-C2C3ED84CDA1}"/>
              </a:ext>
            </a:extLst>
          </p:cNvPr>
          <p:cNvSpPr>
            <a:spLocks noGrp="1"/>
          </p:cNvSpPr>
          <p:nvPr>
            <p:ph idx="16"/>
          </p:nvPr>
        </p:nvSpPr>
        <p:spPr>
          <a:xfrm>
            <a:off x="8287512" y="2037322"/>
            <a:ext cx="3447288" cy="3655452"/>
          </a:xfrm>
          <a:solidFill>
            <a:srgbClr val="E8F0F3"/>
          </a:solidFill>
        </p:spPr>
        <p:txBody>
          <a:bodyPr lIns="182880">
            <a:normAutofit/>
          </a:bodyPr>
          <a:lstStyle/>
          <a:p>
            <a:endParaRPr lang="en-US"/>
          </a:p>
          <a:p>
            <a:endParaRPr lang="en-US"/>
          </a:p>
          <a:p>
            <a:endParaRPr lang="en-US"/>
          </a:p>
          <a:p>
            <a:r>
              <a:rPr lang="en-US" b="1"/>
              <a:t>Legal and Financial</a:t>
            </a:r>
          </a:p>
          <a:p>
            <a:pPr marL="285750" indent="-285750">
              <a:buFont typeface="Arial" panose="020B0604020202020204" pitchFamily="34" charset="0"/>
              <a:buChar char="•"/>
            </a:pPr>
            <a:r>
              <a:rPr lang="en-US" sz="1400" b="0"/>
              <a:t>Legal issues</a:t>
            </a:r>
          </a:p>
          <a:p>
            <a:pPr marL="285750" indent="-285750">
              <a:buFont typeface="Arial" panose="020B0604020202020204" pitchFamily="34" charset="0"/>
              <a:buChar char="•"/>
            </a:pPr>
            <a:r>
              <a:rPr lang="en-US" sz="1400" b="0"/>
              <a:t>Will preparation</a:t>
            </a:r>
          </a:p>
          <a:p>
            <a:pPr marL="285750" indent="-285750">
              <a:buFont typeface="Arial" panose="020B0604020202020204" pitchFamily="34" charset="0"/>
              <a:buChar char="•"/>
            </a:pPr>
            <a:r>
              <a:rPr lang="en-US" sz="1400" b="0"/>
              <a:t>Taxes and debt</a:t>
            </a:r>
          </a:p>
          <a:p>
            <a:pPr marL="285750" indent="-285750">
              <a:buFont typeface="Arial" panose="020B0604020202020204" pitchFamily="34" charset="0"/>
              <a:buChar char="•"/>
            </a:pPr>
            <a:r>
              <a:rPr lang="en-US" sz="1400" b="0"/>
              <a:t>ID Theft services</a:t>
            </a:r>
          </a:p>
          <a:p>
            <a:pPr marL="285750" indent="-285750">
              <a:buFont typeface="Arial" panose="020B0604020202020204" pitchFamily="34" charset="0"/>
              <a:buChar char="•"/>
            </a:pPr>
            <a:r>
              <a:rPr lang="en-US" sz="1400" b="0"/>
              <a:t>Financial tools and assistance</a:t>
            </a:r>
          </a:p>
          <a:p>
            <a:pPr marL="285750" indent="-285750">
              <a:buFont typeface="Arial" panose="020B0604020202020204" pitchFamily="34" charset="0"/>
              <a:buChar char="•"/>
            </a:pPr>
            <a:r>
              <a:rPr lang="en-US" sz="1400" b="0"/>
              <a:t>Medical bill negotiation tools</a:t>
            </a:r>
          </a:p>
        </p:txBody>
      </p:sp>
      <p:pic>
        <p:nvPicPr>
          <p:cNvPr id="20" name="Graphic 19">
            <a:extLst>
              <a:ext uri="{FF2B5EF4-FFF2-40B4-BE49-F238E27FC236}">
                <a16:creationId xmlns:a16="http://schemas.microsoft.com/office/drawing/2014/main" id="{4814C3D6-3E3C-444F-847C-563310AFE47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09" y="2084792"/>
            <a:ext cx="963207" cy="963207"/>
          </a:xfrm>
          <a:prstGeom prst="rect">
            <a:avLst/>
          </a:prstGeom>
        </p:spPr>
      </p:pic>
      <p:pic>
        <p:nvPicPr>
          <p:cNvPr id="21" name="Graphic 20">
            <a:extLst>
              <a:ext uri="{FF2B5EF4-FFF2-40B4-BE49-F238E27FC236}">
                <a16:creationId xmlns:a16="http://schemas.microsoft.com/office/drawing/2014/main" id="{F19068CF-0490-4CB5-8B50-853F3C01CC5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921" y="2101662"/>
            <a:ext cx="963206" cy="963206"/>
          </a:xfrm>
          <a:prstGeom prst="rect">
            <a:avLst/>
          </a:prstGeom>
        </p:spPr>
      </p:pic>
      <p:pic>
        <p:nvPicPr>
          <p:cNvPr id="22" name="Graphic 21">
            <a:extLst>
              <a:ext uri="{FF2B5EF4-FFF2-40B4-BE49-F238E27FC236}">
                <a16:creationId xmlns:a16="http://schemas.microsoft.com/office/drawing/2014/main" id="{6C9F1287-0336-4100-BE2D-CAD66DA5A9D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7801" y="2101662"/>
            <a:ext cx="880203" cy="880203"/>
          </a:xfrm>
          <a:prstGeom prst="rect">
            <a:avLst/>
          </a:prstGeom>
        </p:spPr>
      </p:pic>
    </p:spTree>
    <p:extLst>
      <p:ext uri="{BB962C8B-B14F-4D97-AF65-F5344CB8AC3E}">
        <p14:creationId xmlns:p14="http://schemas.microsoft.com/office/powerpoint/2010/main" val="4272117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FF638B0-E662-D045-8DFB-60085037B748}"/>
              </a:ext>
            </a:extLst>
          </p:cNvPr>
          <p:cNvSpPr/>
          <p:nvPr/>
        </p:nvSpPr>
        <p:spPr>
          <a:xfrm>
            <a:off x="8081108" y="0"/>
            <a:ext cx="41108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
        <p:nvSpPr>
          <p:cNvPr id="6" name="Slide Number Placeholder 5">
            <a:extLst>
              <a:ext uri="{FF2B5EF4-FFF2-40B4-BE49-F238E27FC236}">
                <a16:creationId xmlns:a16="http://schemas.microsoft.com/office/drawing/2014/main" id="{59FB7415-1F9A-E344-AB79-0D2C9E761D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2" name="Title 1">
            <a:extLst>
              <a:ext uri="{FF2B5EF4-FFF2-40B4-BE49-F238E27FC236}">
                <a16:creationId xmlns:a16="http://schemas.microsoft.com/office/drawing/2014/main" id="{C94D0958-689E-AC44-B4FC-C867873FE59B}"/>
              </a:ext>
            </a:extLst>
          </p:cNvPr>
          <p:cNvSpPr>
            <a:spLocks noGrp="1"/>
          </p:cNvSpPr>
          <p:nvPr>
            <p:ph type="title"/>
          </p:nvPr>
        </p:nvSpPr>
        <p:spPr/>
        <p:txBody>
          <a:bodyPr/>
          <a:lstStyle/>
          <a:p>
            <a:r>
              <a:rPr lang="en-GB" dirty="0"/>
              <a:t>Employee Assistance Program (EAP)</a:t>
            </a:r>
          </a:p>
        </p:txBody>
      </p:sp>
      <p:sp>
        <p:nvSpPr>
          <p:cNvPr id="4" name="Text Placeholder 3">
            <a:extLst>
              <a:ext uri="{FF2B5EF4-FFF2-40B4-BE49-F238E27FC236}">
                <a16:creationId xmlns:a16="http://schemas.microsoft.com/office/drawing/2014/main" id="{F851FA2E-5DCC-D644-D68C-D56D8BD8C607}"/>
              </a:ext>
            </a:extLst>
          </p:cNvPr>
          <p:cNvSpPr>
            <a:spLocks noGrp="1"/>
          </p:cNvSpPr>
          <p:nvPr>
            <p:ph type="body" sz="quarter" idx="13"/>
          </p:nvPr>
        </p:nvSpPr>
        <p:spPr>
          <a:xfrm>
            <a:off x="457200" y="1365378"/>
            <a:ext cx="7416800" cy="45719"/>
          </a:xfrm>
        </p:spPr>
        <p:txBody>
          <a:bodyPr>
            <a:noAutofit/>
          </a:bodyPr>
          <a:lstStyle/>
          <a:p>
            <a:pPr marL="0" indent="0">
              <a:buNone/>
            </a:pPr>
            <a:r>
              <a:rPr lang="en-US" dirty="0"/>
              <a:t>Provides guidance on personal, financial, and legal matters – plus helpful workplace tools </a:t>
            </a:r>
          </a:p>
        </p:txBody>
      </p:sp>
      <p:sp>
        <p:nvSpPr>
          <p:cNvPr id="11" name="Content Placeholder 10">
            <a:extLst>
              <a:ext uri="{FF2B5EF4-FFF2-40B4-BE49-F238E27FC236}">
                <a16:creationId xmlns:a16="http://schemas.microsoft.com/office/drawing/2014/main" id="{FED2B9E5-A5B3-954C-8411-AC72C82103ED}"/>
              </a:ext>
            </a:extLst>
          </p:cNvPr>
          <p:cNvSpPr>
            <a:spLocks noGrp="1"/>
          </p:cNvSpPr>
          <p:nvPr>
            <p:ph idx="1"/>
          </p:nvPr>
        </p:nvSpPr>
        <p:spPr>
          <a:xfrm>
            <a:off x="457200" y="1979230"/>
            <a:ext cx="7257029" cy="4010089"/>
          </a:xfrm>
        </p:spPr>
        <p:txBody>
          <a:bodyPr>
            <a:normAutofit fontScale="92500" lnSpcReduction="10000"/>
          </a:bodyPr>
          <a:lstStyle/>
          <a:p>
            <a:r>
              <a:rPr lang="en-US" sz="1600" b="1" dirty="0"/>
              <a:t>Program Highlights</a:t>
            </a:r>
          </a:p>
          <a:p>
            <a:pPr marL="285750" indent="-285750">
              <a:buFont typeface="Arial" panose="020B0604020202020204" pitchFamily="34" charset="0"/>
              <a:buChar char="•"/>
            </a:pPr>
            <a:r>
              <a:rPr lang="en-US" sz="1600" b="1" dirty="0"/>
              <a:t>Face-to-Face Counseling </a:t>
            </a:r>
            <a:r>
              <a:rPr lang="en-US" sz="1600" b="0" dirty="0"/>
              <a:t>– </a:t>
            </a:r>
            <a:r>
              <a:rPr lang="en-US" sz="1600" dirty="0"/>
              <a:t>u</a:t>
            </a:r>
            <a:r>
              <a:rPr lang="en-US" sz="1600" b="0" dirty="0"/>
              <a:t>p to 3 in-person or virtual sessions per employee/</a:t>
            </a:r>
            <a:br>
              <a:rPr lang="en-US" sz="1600" b="0" dirty="0"/>
            </a:br>
            <a:r>
              <a:rPr lang="en-US" sz="1600" b="0" dirty="0"/>
              <a:t>household member per issue, per year. </a:t>
            </a:r>
          </a:p>
          <a:p>
            <a:pPr marL="285750" indent="-285750">
              <a:buFont typeface="Arial" panose="020B0604020202020204" pitchFamily="34" charset="0"/>
              <a:buChar char="•"/>
            </a:pPr>
            <a:r>
              <a:rPr lang="en-US" sz="1600" b="1" dirty="0"/>
              <a:t>Online Coaching </a:t>
            </a:r>
            <a:r>
              <a:rPr lang="en-US" sz="1600" dirty="0"/>
              <a:t>– learn, develop, and practice new skills to improve mental fitness. Includes a well-being check, online modules selected specifically for you, and up to 3 coaching sessions.</a:t>
            </a:r>
          </a:p>
          <a:p>
            <a:pPr marL="285750" indent="-285750">
              <a:buFont typeface="Arial" panose="020B0604020202020204" pitchFamily="34" charset="0"/>
              <a:buChar char="•"/>
            </a:pPr>
            <a:r>
              <a:rPr lang="en-US" sz="1600" b="1" dirty="0"/>
              <a:t>Work-Life Services </a:t>
            </a:r>
            <a:r>
              <a:rPr lang="en-US" sz="1600" b="0" dirty="0"/>
              <a:t>– resources to help balance all your responsibilities with family, caregiving, health and wellness, emotional well-being, and daily living. </a:t>
            </a:r>
          </a:p>
          <a:p>
            <a:pPr marL="285750" indent="-285750">
              <a:buFont typeface="Arial" panose="020B0604020202020204" pitchFamily="34" charset="0"/>
              <a:buChar char="•"/>
            </a:pPr>
            <a:r>
              <a:rPr lang="en-US" sz="1600" b="1" dirty="0"/>
              <a:t>Legal Services </a:t>
            </a:r>
            <a:r>
              <a:rPr lang="en-US" sz="1600" b="0" dirty="0"/>
              <a:t>– unlimited telephonic support and free initial 30-minute attorney consultation (can be used for estate planning/will preparation), 25% discount on attorney services thereafter, online self-service legal documents, and extensive law library.</a:t>
            </a:r>
          </a:p>
          <a:p>
            <a:pPr marL="285750" indent="-285750">
              <a:buFont typeface="Arial" panose="020B0604020202020204" pitchFamily="34" charset="0"/>
              <a:buChar char="•"/>
            </a:pPr>
            <a:r>
              <a:rPr lang="en-US" sz="1600" b="1" dirty="0"/>
              <a:t>Financial Services</a:t>
            </a:r>
            <a:r>
              <a:rPr lang="en-US" sz="1600" dirty="0"/>
              <a:t> </a:t>
            </a:r>
            <a:r>
              <a:rPr lang="en-US" sz="1600" b="0" dirty="0"/>
              <a:t>– unlimited telephonic support for financial problems or needs, 30 days access with a personal money coach, extensive online financial library and calculators. </a:t>
            </a:r>
          </a:p>
        </p:txBody>
      </p:sp>
      <p:grpSp>
        <p:nvGrpSpPr>
          <p:cNvPr id="13" name="Group 12">
            <a:extLst>
              <a:ext uri="{FF2B5EF4-FFF2-40B4-BE49-F238E27FC236}">
                <a16:creationId xmlns:a16="http://schemas.microsoft.com/office/drawing/2014/main" id="{BA626313-069E-F543-9573-E9C2E8F0DD47}"/>
              </a:ext>
            </a:extLst>
          </p:cNvPr>
          <p:cNvGrpSpPr/>
          <p:nvPr/>
        </p:nvGrpSpPr>
        <p:grpSpPr>
          <a:xfrm>
            <a:off x="9103407" y="2081400"/>
            <a:ext cx="2066294" cy="2033190"/>
            <a:chOff x="4983956" y="2331243"/>
            <a:chExt cx="2223611" cy="2187988"/>
          </a:xfrm>
          <a:solidFill>
            <a:schemeClr val="bg1"/>
          </a:solidFill>
        </p:grpSpPr>
        <p:sp>
          <p:nvSpPr>
            <p:cNvPr id="14" name="Freeform: Shape 6">
              <a:extLst>
                <a:ext uri="{FF2B5EF4-FFF2-40B4-BE49-F238E27FC236}">
                  <a16:creationId xmlns:a16="http://schemas.microsoft.com/office/drawing/2014/main" id="{D0347A9D-08BD-744A-943D-94076626DD18}"/>
                </a:ext>
              </a:extLst>
            </p:cNvPr>
            <p:cNvSpPr/>
            <p:nvPr/>
          </p:nvSpPr>
          <p:spPr>
            <a:xfrm>
              <a:off x="6293167" y="3119056"/>
              <a:ext cx="914400" cy="1400175"/>
            </a:xfrm>
            <a:custGeom>
              <a:avLst/>
              <a:gdLst>
                <a:gd name="connsiteX0" fmla="*/ 864775 w 914400"/>
                <a:gd name="connsiteY0" fmla="*/ 45815 h 1400175"/>
                <a:gd name="connsiteX1" fmla="*/ 777335 w 914400"/>
                <a:gd name="connsiteY1" fmla="*/ 7144 h 1400175"/>
                <a:gd name="connsiteX2" fmla="*/ 777335 w 914400"/>
                <a:gd name="connsiteY2" fmla="*/ 7144 h 1400175"/>
                <a:gd name="connsiteX3" fmla="*/ 637318 w 914400"/>
                <a:gd name="connsiteY3" fmla="*/ 127540 h 1400175"/>
                <a:gd name="connsiteX4" fmla="*/ 636556 w 914400"/>
                <a:gd name="connsiteY4" fmla="*/ 129731 h 1400175"/>
                <a:gd name="connsiteX5" fmla="*/ 531781 w 914400"/>
                <a:gd name="connsiteY5" fmla="*/ 450532 h 1400175"/>
                <a:gd name="connsiteX6" fmla="*/ 522256 w 914400"/>
                <a:gd name="connsiteY6" fmla="*/ 448913 h 1400175"/>
                <a:gd name="connsiteX7" fmla="*/ 438436 w 914400"/>
                <a:gd name="connsiteY7" fmla="*/ 472059 h 1400175"/>
                <a:gd name="connsiteX8" fmla="*/ 432625 w 914400"/>
                <a:gd name="connsiteY8" fmla="*/ 477488 h 1400175"/>
                <a:gd name="connsiteX9" fmla="*/ 95441 w 914400"/>
                <a:gd name="connsiteY9" fmla="*/ 848106 h 1400175"/>
                <a:gd name="connsiteX10" fmla="*/ 7144 w 914400"/>
                <a:gd name="connsiteY10" fmla="*/ 1039463 h 1400175"/>
                <a:gd name="connsiteX11" fmla="*/ 7144 w 914400"/>
                <a:gd name="connsiteY11" fmla="*/ 1351788 h 1400175"/>
                <a:gd name="connsiteX12" fmla="*/ 55531 w 914400"/>
                <a:gd name="connsiteY12" fmla="*/ 1400175 h 1400175"/>
                <a:gd name="connsiteX13" fmla="*/ 103918 w 914400"/>
                <a:gd name="connsiteY13" fmla="*/ 1351788 h 1400175"/>
                <a:gd name="connsiteX14" fmla="*/ 103918 w 914400"/>
                <a:gd name="connsiteY14" fmla="*/ 1039368 h 1400175"/>
                <a:gd name="connsiteX15" fmla="*/ 163068 w 914400"/>
                <a:gd name="connsiteY15" fmla="*/ 917067 h 1400175"/>
                <a:gd name="connsiteX16" fmla="*/ 165735 w 914400"/>
                <a:gd name="connsiteY16" fmla="*/ 914400 h 1400175"/>
                <a:gd name="connsiteX17" fmla="*/ 500920 w 914400"/>
                <a:gd name="connsiteY17" fmla="*/ 546640 h 1400175"/>
                <a:gd name="connsiteX18" fmla="*/ 510445 w 914400"/>
                <a:gd name="connsiteY18" fmla="*/ 544830 h 1400175"/>
                <a:gd name="connsiteX19" fmla="*/ 521017 w 914400"/>
                <a:gd name="connsiteY19" fmla="*/ 550926 h 1400175"/>
                <a:gd name="connsiteX20" fmla="*/ 521017 w 914400"/>
                <a:gd name="connsiteY20" fmla="*/ 596741 h 1400175"/>
                <a:gd name="connsiteX21" fmla="*/ 343376 w 914400"/>
                <a:gd name="connsiteY21" fmla="*/ 838581 h 1400175"/>
                <a:gd name="connsiteX22" fmla="*/ 356380 w 914400"/>
                <a:gd name="connsiteY22" fmla="*/ 905764 h 1400175"/>
                <a:gd name="connsiteX23" fmla="*/ 421386 w 914400"/>
                <a:gd name="connsiteY23" fmla="*/ 895731 h 1400175"/>
                <a:gd name="connsiteX24" fmla="*/ 599313 w 914400"/>
                <a:gd name="connsiteY24" fmla="*/ 653510 h 1400175"/>
                <a:gd name="connsiteX25" fmla="*/ 612458 w 914400"/>
                <a:gd name="connsiteY25" fmla="*/ 516065 h 1400175"/>
                <a:gd name="connsiteX26" fmla="*/ 728282 w 914400"/>
                <a:gd name="connsiteY26" fmla="*/ 160877 h 1400175"/>
                <a:gd name="connsiteX27" fmla="*/ 777621 w 914400"/>
                <a:gd name="connsiteY27" fmla="*/ 103727 h 1400175"/>
                <a:gd name="connsiteX28" fmla="*/ 777621 w 914400"/>
                <a:gd name="connsiteY28" fmla="*/ 103727 h 1400175"/>
                <a:gd name="connsiteX29" fmla="*/ 812197 w 914400"/>
                <a:gd name="connsiteY29" fmla="*/ 140018 h 1400175"/>
                <a:gd name="connsiteX30" fmla="*/ 810387 w 914400"/>
                <a:gd name="connsiteY30" fmla="*/ 642176 h 1400175"/>
                <a:gd name="connsiteX31" fmla="*/ 756095 w 914400"/>
                <a:gd name="connsiteY31" fmla="*/ 771049 h 1400175"/>
                <a:gd name="connsiteX32" fmla="*/ 479108 w 914400"/>
                <a:gd name="connsiteY32" fmla="*/ 1077659 h 1400175"/>
                <a:gd name="connsiteX33" fmla="*/ 431483 w 914400"/>
                <a:gd name="connsiteY33" fmla="*/ 1233964 h 1400175"/>
                <a:gd name="connsiteX34" fmla="*/ 431483 w 914400"/>
                <a:gd name="connsiteY34" fmla="*/ 1351693 h 1400175"/>
                <a:gd name="connsiteX35" fmla="*/ 481968 w 914400"/>
                <a:gd name="connsiteY35" fmla="*/ 1397886 h 1400175"/>
                <a:gd name="connsiteX36" fmla="*/ 528161 w 914400"/>
                <a:gd name="connsiteY36" fmla="*/ 1351693 h 1400175"/>
                <a:gd name="connsiteX37" fmla="*/ 528161 w 914400"/>
                <a:gd name="connsiteY37" fmla="*/ 1233964 h 1400175"/>
                <a:gd name="connsiteX38" fmla="*/ 549593 w 914400"/>
                <a:gd name="connsiteY38" fmla="*/ 1144334 h 1400175"/>
                <a:gd name="connsiteX39" fmla="*/ 550736 w 914400"/>
                <a:gd name="connsiteY39" fmla="*/ 1143000 h 1400175"/>
                <a:gd name="connsiteX40" fmla="*/ 828580 w 914400"/>
                <a:gd name="connsiteY40" fmla="*/ 835247 h 1400175"/>
                <a:gd name="connsiteX41" fmla="*/ 906685 w 914400"/>
                <a:gd name="connsiteY41" fmla="*/ 648081 h 1400175"/>
                <a:gd name="connsiteX42" fmla="*/ 906685 w 914400"/>
                <a:gd name="connsiteY42" fmla="*/ 644366 h 1400175"/>
                <a:gd name="connsiteX43" fmla="*/ 908495 w 914400"/>
                <a:gd name="connsiteY43" fmla="*/ 139541 h 1400175"/>
                <a:gd name="connsiteX44" fmla="*/ 864775 w 914400"/>
                <a:gd name="connsiteY44" fmla="*/ 45815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4400" h="1400175">
                  <a:moveTo>
                    <a:pt x="864775" y="45815"/>
                  </a:moveTo>
                  <a:cubicBezTo>
                    <a:pt x="841981" y="21738"/>
                    <a:pt x="810484" y="7808"/>
                    <a:pt x="777335" y="7144"/>
                  </a:cubicBezTo>
                  <a:lnTo>
                    <a:pt x="777335" y="7144"/>
                  </a:lnTo>
                  <a:cubicBezTo>
                    <a:pt x="707803" y="7144"/>
                    <a:pt x="659416" y="69342"/>
                    <a:pt x="637318" y="127540"/>
                  </a:cubicBezTo>
                  <a:cubicBezTo>
                    <a:pt x="637007" y="128249"/>
                    <a:pt x="636752" y="128981"/>
                    <a:pt x="636556" y="129731"/>
                  </a:cubicBezTo>
                  <a:lnTo>
                    <a:pt x="531781" y="450532"/>
                  </a:lnTo>
                  <a:cubicBezTo>
                    <a:pt x="528733" y="449961"/>
                    <a:pt x="525780" y="449294"/>
                    <a:pt x="522256" y="448913"/>
                  </a:cubicBezTo>
                  <a:cubicBezTo>
                    <a:pt x="492336" y="444982"/>
                    <a:pt x="462099" y="453332"/>
                    <a:pt x="438436" y="472059"/>
                  </a:cubicBezTo>
                  <a:cubicBezTo>
                    <a:pt x="436341" y="473692"/>
                    <a:pt x="434397" y="475509"/>
                    <a:pt x="432625" y="477488"/>
                  </a:cubicBezTo>
                  <a:lnTo>
                    <a:pt x="95441" y="848106"/>
                  </a:lnTo>
                  <a:cubicBezTo>
                    <a:pt x="37529" y="903446"/>
                    <a:pt x="7144" y="986028"/>
                    <a:pt x="7144" y="1039463"/>
                  </a:cubicBezTo>
                  <a:lnTo>
                    <a:pt x="7144" y="1351788"/>
                  </a:lnTo>
                  <a:cubicBezTo>
                    <a:pt x="7144" y="1378511"/>
                    <a:pt x="28807" y="1400175"/>
                    <a:pt x="55531" y="1400175"/>
                  </a:cubicBezTo>
                  <a:cubicBezTo>
                    <a:pt x="82254" y="1400175"/>
                    <a:pt x="103918" y="1378511"/>
                    <a:pt x="103918" y="1351788"/>
                  </a:cubicBezTo>
                  <a:lnTo>
                    <a:pt x="103918" y="1039368"/>
                  </a:lnTo>
                  <a:cubicBezTo>
                    <a:pt x="103918" y="1011460"/>
                    <a:pt x="124492" y="953643"/>
                    <a:pt x="163068" y="917067"/>
                  </a:cubicBezTo>
                  <a:lnTo>
                    <a:pt x="165735" y="914400"/>
                  </a:lnTo>
                  <a:lnTo>
                    <a:pt x="500920" y="546640"/>
                  </a:lnTo>
                  <a:cubicBezTo>
                    <a:pt x="503820" y="545035"/>
                    <a:pt x="507158" y="544401"/>
                    <a:pt x="510445" y="544830"/>
                  </a:cubicBezTo>
                  <a:cubicBezTo>
                    <a:pt x="514650" y="545344"/>
                    <a:pt x="518466" y="547544"/>
                    <a:pt x="521017" y="550926"/>
                  </a:cubicBezTo>
                  <a:cubicBezTo>
                    <a:pt x="531068" y="564544"/>
                    <a:pt x="531068" y="583123"/>
                    <a:pt x="521017" y="596741"/>
                  </a:cubicBezTo>
                  <a:lnTo>
                    <a:pt x="343376" y="838581"/>
                  </a:lnTo>
                  <a:cubicBezTo>
                    <a:pt x="328415" y="860724"/>
                    <a:pt x="334237" y="890803"/>
                    <a:pt x="356380" y="905764"/>
                  </a:cubicBezTo>
                  <a:cubicBezTo>
                    <a:pt x="377340" y="919926"/>
                    <a:pt x="405671" y="915553"/>
                    <a:pt x="421386" y="895731"/>
                  </a:cubicBezTo>
                  <a:lnTo>
                    <a:pt x="599313" y="653510"/>
                  </a:lnTo>
                  <a:cubicBezTo>
                    <a:pt x="628431" y="613520"/>
                    <a:pt x="633468" y="560849"/>
                    <a:pt x="612458" y="516065"/>
                  </a:cubicBezTo>
                  <a:lnTo>
                    <a:pt x="728282" y="160877"/>
                  </a:lnTo>
                  <a:cubicBezTo>
                    <a:pt x="739045" y="133255"/>
                    <a:pt x="760762" y="103727"/>
                    <a:pt x="777621" y="103727"/>
                  </a:cubicBezTo>
                  <a:lnTo>
                    <a:pt x="777621" y="103727"/>
                  </a:lnTo>
                  <a:cubicBezTo>
                    <a:pt x="793052" y="103727"/>
                    <a:pt x="810482" y="129445"/>
                    <a:pt x="812197" y="140018"/>
                  </a:cubicBezTo>
                  <a:lnTo>
                    <a:pt x="810387" y="642176"/>
                  </a:lnTo>
                  <a:cubicBezTo>
                    <a:pt x="806196" y="689750"/>
                    <a:pt x="787210" y="734817"/>
                    <a:pt x="756095" y="771049"/>
                  </a:cubicBezTo>
                  <a:lnTo>
                    <a:pt x="479108" y="1077659"/>
                  </a:lnTo>
                  <a:cubicBezTo>
                    <a:pt x="431483" y="1127570"/>
                    <a:pt x="431483" y="1186625"/>
                    <a:pt x="431483" y="1233964"/>
                  </a:cubicBezTo>
                  <a:lnTo>
                    <a:pt x="431483" y="1351693"/>
                  </a:lnTo>
                  <a:cubicBezTo>
                    <a:pt x="432668" y="1378390"/>
                    <a:pt x="455271" y="1399071"/>
                    <a:pt x="481968" y="1397886"/>
                  </a:cubicBezTo>
                  <a:cubicBezTo>
                    <a:pt x="507005" y="1396774"/>
                    <a:pt x="527050" y="1376730"/>
                    <a:pt x="528161" y="1351693"/>
                  </a:cubicBezTo>
                  <a:lnTo>
                    <a:pt x="528161" y="1233964"/>
                  </a:lnTo>
                  <a:cubicBezTo>
                    <a:pt x="528161" y="1190816"/>
                    <a:pt x="529114" y="1165289"/>
                    <a:pt x="549593" y="1144334"/>
                  </a:cubicBezTo>
                  <a:lnTo>
                    <a:pt x="550736" y="1143000"/>
                  </a:lnTo>
                  <a:lnTo>
                    <a:pt x="828580" y="835247"/>
                  </a:lnTo>
                  <a:cubicBezTo>
                    <a:pt x="873805" y="782720"/>
                    <a:pt x="901157" y="717174"/>
                    <a:pt x="906685" y="648081"/>
                  </a:cubicBezTo>
                  <a:cubicBezTo>
                    <a:pt x="906685" y="646843"/>
                    <a:pt x="906685" y="645605"/>
                    <a:pt x="906685" y="644366"/>
                  </a:cubicBezTo>
                  <a:lnTo>
                    <a:pt x="908495" y="139541"/>
                  </a:lnTo>
                  <a:cubicBezTo>
                    <a:pt x="908780" y="109442"/>
                    <a:pt x="891540" y="72676"/>
                    <a:pt x="864775" y="458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5" name="Freeform: Shape 7">
              <a:extLst>
                <a:ext uri="{FF2B5EF4-FFF2-40B4-BE49-F238E27FC236}">
                  <a16:creationId xmlns:a16="http://schemas.microsoft.com/office/drawing/2014/main" id="{916E4128-510D-2542-8904-3030B4A4B6AD}"/>
                </a:ext>
              </a:extLst>
            </p:cNvPr>
            <p:cNvSpPr/>
            <p:nvPr/>
          </p:nvSpPr>
          <p:spPr>
            <a:xfrm>
              <a:off x="4983956" y="3119056"/>
              <a:ext cx="914400" cy="1400175"/>
            </a:xfrm>
            <a:custGeom>
              <a:avLst/>
              <a:gdLst>
                <a:gd name="connsiteX0" fmla="*/ 482727 w 914400"/>
                <a:gd name="connsiteY0" fmla="*/ 477488 h 1400175"/>
                <a:gd name="connsiteX1" fmla="*/ 476822 w 914400"/>
                <a:gd name="connsiteY1" fmla="*/ 472059 h 1400175"/>
                <a:gd name="connsiteX2" fmla="*/ 393002 w 914400"/>
                <a:gd name="connsiteY2" fmla="*/ 448913 h 1400175"/>
                <a:gd name="connsiteX3" fmla="*/ 383953 w 914400"/>
                <a:gd name="connsiteY3" fmla="*/ 450532 h 1400175"/>
                <a:gd name="connsiteX4" fmla="*/ 279178 w 914400"/>
                <a:gd name="connsiteY4" fmla="*/ 129731 h 1400175"/>
                <a:gd name="connsiteX5" fmla="*/ 278416 w 914400"/>
                <a:gd name="connsiteY5" fmla="*/ 127540 h 1400175"/>
                <a:gd name="connsiteX6" fmla="*/ 138303 w 914400"/>
                <a:gd name="connsiteY6" fmla="*/ 7144 h 1400175"/>
                <a:gd name="connsiteX7" fmla="*/ 138303 w 914400"/>
                <a:gd name="connsiteY7" fmla="*/ 7144 h 1400175"/>
                <a:gd name="connsiteX8" fmla="*/ 50864 w 914400"/>
                <a:gd name="connsiteY8" fmla="*/ 45815 h 1400175"/>
                <a:gd name="connsiteX9" fmla="*/ 7144 w 914400"/>
                <a:gd name="connsiteY9" fmla="*/ 139637 h 1400175"/>
                <a:gd name="connsiteX10" fmla="*/ 8954 w 914400"/>
                <a:gd name="connsiteY10" fmla="*/ 644461 h 1400175"/>
                <a:gd name="connsiteX11" fmla="*/ 8954 w 914400"/>
                <a:gd name="connsiteY11" fmla="*/ 648176 h 1400175"/>
                <a:gd name="connsiteX12" fmla="*/ 88011 w 914400"/>
                <a:gd name="connsiteY12" fmla="*/ 835914 h 1400175"/>
                <a:gd name="connsiteX13" fmla="*/ 365379 w 914400"/>
                <a:gd name="connsiteY13" fmla="*/ 1143381 h 1400175"/>
                <a:gd name="connsiteX14" fmla="*/ 366617 w 914400"/>
                <a:gd name="connsiteY14" fmla="*/ 1144715 h 1400175"/>
                <a:gd name="connsiteX15" fmla="*/ 388144 w 914400"/>
                <a:gd name="connsiteY15" fmla="*/ 1233964 h 1400175"/>
                <a:gd name="connsiteX16" fmla="*/ 388144 w 914400"/>
                <a:gd name="connsiteY16" fmla="*/ 1351693 h 1400175"/>
                <a:gd name="connsiteX17" fmla="*/ 436531 w 914400"/>
                <a:gd name="connsiteY17" fmla="*/ 1400080 h 1400175"/>
                <a:gd name="connsiteX18" fmla="*/ 484918 w 914400"/>
                <a:gd name="connsiteY18" fmla="*/ 1351693 h 1400175"/>
                <a:gd name="connsiteX19" fmla="*/ 484918 w 914400"/>
                <a:gd name="connsiteY19" fmla="*/ 1233964 h 1400175"/>
                <a:gd name="connsiteX20" fmla="*/ 437293 w 914400"/>
                <a:gd name="connsiteY20" fmla="*/ 1077659 h 1400175"/>
                <a:gd name="connsiteX21" fmla="*/ 160592 w 914400"/>
                <a:gd name="connsiteY21" fmla="*/ 771906 h 1400175"/>
                <a:gd name="connsiteX22" fmla="*/ 105632 w 914400"/>
                <a:gd name="connsiteY22" fmla="*/ 642366 h 1400175"/>
                <a:gd name="connsiteX23" fmla="*/ 103823 w 914400"/>
                <a:gd name="connsiteY23" fmla="*/ 140208 h 1400175"/>
                <a:gd name="connsiteX24" fmla="*/ 138398 w 914400"/>
                <a:gd name="connsiteY24" fmla="*/ 103918 h 1400175"/>
                <a:gd name="connsiteX25" fmla="*/ 138398 w 914400"/>
                <a:gd name="connsiteY25" fmla="*/ 103918 h 1400175"/>
                <a:gd name="connsiteX26" fmla="*/ 187738 w 914400"/>
                <a:gd name="connsiteY26" fmla="*/ 161068 h 1400175"/>
                <a:gd name="connsiteX27" fmla="*/ 303467 w 914400"/>
                <a:gd name="connsiteY27" fmla="*/ 516255 h 1400175"/>
                <a:gd name="connsiteX28" fmla="*/ 316421 w 914400"/>
                <a:gd name="connsiteY28" fmla="*/ 654177 h 1400175"/>
                <a:gd name="connsiteX29" fmla="*/ 494348 w 914400"/>
                <a:gd name="connsiteY29" fmla="*/ 896398 h 1400175"/>
                <a:gd name="connsiteX30" fmla="*/ 562453 w 914400"/>
                <a:gd name="connsiteY30" fmla="*/ 903055 h 1400175"/>
                <a:gd name="connsiteX31" fmla="*/ 572262 w 914400"/>
                <a:gd name="connsiteY31" fmla="*/ 839248 h 1400175"/>
                <a:gd name="connsiteX32" fmla="*/ 394430 w 914400"/>
                <a:gd name="connsiteY32" fmla="*/ 596741 h 1400175"/>
                <a:gd name="connsiteX33" fmla="*/ 394430 w 914400"/>
                <a:gd name="connsiteY33" fmla="*/ 550926 h 1400175"/>
                <a:gd name="connsiteX34" fmla="*/ 405098 w 914400"/>
                <a:gd name="connsiteY34" fmla="*/ 544830 h 1400175"/>
                <a:gd name="connsiteX35" fmla="*/ 414623 w 914400"/>
                <a:gd name="connsiteY35" fmla="*/ 546640 h 1400175"/>
                <a:gd name="connsiteX36" fmla="*/ 750094 w 914400"/>
                <a:gd name="connsiteY36" fmla="*/ 914781 h 1400175"/>
                <a:gd name="connsiteX37" fmla="*/ 752665 w 914400"/>
                <a:gd name="connsiteY37" fmla="*/ 917448 h 1400175"/>
                <a:gd name="connsiteX38" fmla="*/ 811911 w 914400"/>
                <a:gd name="connsiteY38" fmla="*/ 1039749 h 1400175"/>
                <a:gd name="connsiteX39" fmla="*/ 811911 w 914400"/>
                <a:gd name="connsiteY39" fmla="*/ 1352074 h 1400175"/>
                <a:gd name="connsiteX40" fmla="*/ 862397 w 914400"/>
                <a:gd name="connsiteY40" fmla="*/ 1398267 h 1400175"/>
                <a:gd name="connsiteX41" fmla="*/ 908590 w 914400"/>
                <a:gd name="connsiteY41" fmla="*/ 1352074 h 1400175"/>
                <a:gd name="connsiteX42" fmla="*/ 908590 w 914400"/>
                <a:gd name="connsiteY42" fmla="*/ 1039368 h 1400175"/>
                <a:gd name="connsiteX43" fmla="*/ 820388 w 914400"/>
                <a:gd name="connsiteY43" fmla="*/ 848011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 h="1400175">
                  <a:moveTo>
                    <a:pt x="482727" y="477488"/>
                  </a:moveTo>
                  <a:cubicBezTo>
                    <a:pt x="480923" y="475508"/>
                    <a:pt x="478947" y="473691"/>
                    <a:pt x="476822" y="472059"/>
                  </a:cubicBezTo>
                  <a:cubicBezTo>
                    <a:pt x="453158" y="453332"/>
                    <a:pt x="422921" y="444982"/>
                    <a:pt x="393002" y="448913"/>
                  </a:cubicBezTo>
                  <a:cubicBezTo>
                    <a:pt x="389954" y="448913"/>
                    <a:pt x="386906" y="449961"/>
                    <a:pt x="383953" y="450532"/>
                  </a:cubicBezTo>
                  <a:lnTo>
                    <a:pt x="279178" y="129731"/>
                  </a:lnTo>
                  <a:cubicBezTo>
                    <a:pt x="279178" y="128969"/>
                    <a:pt x="278606" y="128206"/>
                    <a:pt x="278416" y="127540"/>
                  </a:cubicBezTo>
                  <a:cubicBezTo>
                    <a:pt x="256223" y="69342"/>
                    <a:pt x="207836" y="7144"/>
                    <a:pt x="138303" y="7144"/>
                  </a:cubicBezTo>
                  <a:lnTo>
                    <a:pt x="138303" y="7144"/>
                  </a:lnTo>
                  <a:cubicBezTo>
                    <a:pt x="105155" y="7808"/>
                    <a:pt x="73657" y="21738"/>
                    <a:pt x="50864" y="45815"/>
                  </a:cubicBezTo>
                  <a:cubicBezTo>
                    <a:pt x="24289" y="72676"/>
                    <a:pt x="7144" y="109442"/>
                    <a:pt x="7144" y="139637"/>
                  </a:cubicBezTo>
                  <a:lnTo>
                    <a:pt x="8954" y="644461"/>
                  </a:lnTo>
                  <a:cubicBezTo>
                    <a:pt x="8859" y="645698"/>
                    <a:pt x="8859" y="646940"/>
                    <a:pt x="8954" y="648176"/>
                  </a:cubicBezTo>
                  <a:cubicBezTo>
                    <a:pt x="14638" y="717579"/>
                    <a:pt x="42336" y="783352"/>
                    <a:pt x="88011" y="835914"/>
                  </a:cubicBezTo>
                  <a:lnTo>
                    <a:pt x="365379" y="1143381"/>
                  </a:lnTo>
                  <a:lnTo>
                    <a:pt x="366617" y="1144715"/>
                  </a:lnTo>
                  <a:cubicBezTo>
                    <a:pt x="387001" y="1165289"/>
                    <a:pt x="388144" y="1191006"/>
                    <a:pt x="388144" y="1233964"/>
                  </a:cubicBezTo>
                  <a:lnTo>
                    <a:pt x="388144" y="1351693"/>
                  </a:lnTo>
                  <a:cubicBezTo>
                    <a:pt x="388144" y="1378416"/>
                    <a:pt x="409807" y="1400080"/>
                    <a:pt x="436531" y="1400080"/>
                  </a:cubicBezTo>
                  <a:cubicBezTo>
                    <a:pt x="463254" y="1400080"/>
                    <a:pt x="484918" y="1378416"/>
                    <a:pt x="484918" y="1351693"/>
                  </a:cubicBezTo>
                  <a:lnTo>
                    <a:pt x="484918" y="1233964"/>
                  </a:lnTo>
                  <a:cubicBezTo>
                    <a:pt x="484918" y="1186339"/>
                    <a:pt x="484918" y="1127570"/>
                    <a:pt x="437293" y="1077659"/>
                  </a:cubicBezTo>
                  <a:lnTo>
                    <a:pt x="160592" y="771906"/>
                  </a:lnTo>
                  <a:cubicBezTo>
                    <a:pt x="129151" y="735551"/>
                    <a:pt x="109927" y="690238"/>
                    <a:pt x="105632" y="642366"/>
                  </a:cubicBezTo>
                  <a:lnTo>
                    <a:pt x="103823" y="140208"/>
                  </a:lnTo>
                  <a:cubicBezTo>
                    <a:pt x="105537" y="129635"/>
                    <a:pt x="122873" y="103918"/>
                    <a:pt x="138398" y="103918"/>
                  </a:cubicBezTo>
                  <a:lnTo>
                    <a:pt x="138398" y="103918"/>
                  </a:lnTo>
                  <a:cubicBezTo>
                    <a:pt x="155258" y="103918"/>
                    <a:pt x="176975" y="133350"/>
                    <a:pt x="187738" y="161068"/>
                  </a:cubicBezTo>
                  <a:lnTo>
                    <a:pt x="303467" y="516255"/>
                  </a:lnTo>
                  <a:cubicBezTo>
                    <a:pt x="282212" y="561134"/>
                    <a:pt x="287181" y="614041"/>
                    <a:pt x="316421" y="654177"/>
                  </a:cubicBezTo>
                  <a:lnTo>
                    <a:pt x="494348" y="896398"/>
                  </a:lnTo>
                  <a:cubicBezTo>
                    <a:pt x="511316" y="917043"/>
                    <a:pt x="541808" y="920023"/>
                    <a:pt x="562453" y="903055"/>
                  </a:cubicBezTo>
                  <a:cubicBezTo>
                    <a:pt x="581506" y="887394"/>
                    <a:pt x="585732" y="859909"/>
                    <a:pt x="572262" y="839248"/>
                  </a:cubicBezTo>
                  <a:lnTo>
                    <a:pt x="394430" y="596741"/>
                  </a:lnTo>
                  <a:cubicBezTo>
                    <a:pt x="384379" y="583123"/>
                    <a:pt x="384379" y="564544"/>
                    <a:pt x="394430" y="550926"/>
                  </a:cubicBezTo>
                  <a:cubicBezTo>
                    <a:pt x="397019" y="547539"/>
                    <a:pt x="400866" y="545341"/>
                    <a:pt x="405098" y="544830"/>
                  </a:cubicBezTo>
                  <a:cubicBezTo>
                    <a:pt x="408385" y="544408"/>
                    <a:pt x="411721" y="545042"/>
                    <a:pt x="414623" y="546640"/>
                  </a:cubicBezTo>
                  <a:lnTo>
                    <a:pt x="750094" y="914781"/>
                  </a:lnTo>
                  <a:lnTo>
                    <a:pt x="752665" y="917448"/>
                  </a:lnTo>
                  <a:cubicBezTo>
                    <a:pt x="791337" y="953834"/>
                    <a:pt x="811911" y="1011841"/>
                    <a:pt x="811911" y="1039749"/>
                  </a:cubicBezTo>
                  <a:lnTo>
                    <a:pt x="811911" y="1352074"/>
                  </a:lnTo>
                  <a:cubicBezTo>
                    <a:pt x="813096" y="1378771"/>
                    <a:pt x="835700" y="1399452"/>
                    <a:pt x="862397" y="1398267"/>
                  </a:cubicBezTo>
                  <a:cubicBezTo>
                    <a:pt x="887434" y="1397155"/>
                    <a:pt x="907478" y="1377111"/>
                    <a:pt x="908590" y="1352074"/>
                  </a:cubicBezTo>
                  <a:lnTo>
                    <a:pt x="908590" y="1039368"/>
                  </a:lnTo>
                  <a:cubicBezTo>
                    <a:pt x="908590" y="985933"/>
                    <a:pt x="878300" y="903351"/>
                    <a:pt x="820388" y="8480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6" name="Freeform: Shape 8">
              <a:extLst>
                <a:ext uri="{FF2B5EF4-FFF2-40B4-BE49-F238E27FC236}">
                  <a16:creationId xmlns:a16="http://schemas.microsoft.com/office/drawing/2014/main" id="{0BBA7F69-C838-DA4E-9EFD-D35593770798}"/>
                </a:ext>
              </a:extLst>
            </p:cNvPr>
            <p:cNvSpPr/>
            <p:nvPr/>
          </p:nvSpPr>
          <p:spPr>
            <a:xfrm>
              <a:off x="6288061" y="2918830"/>
              <a:ext cx="409575" cy="647700"/>
            </a:xfrm>
            <a:custGeom>
              <a:avLst/>
              <a:gdLst>
                <a:gd name="connsiteX0" fmla="*/ 36539 w 409575"/>
                <a:gd name="connsiteY0" fmla="*/ 100119 h 647700"/>
                <a:gd name="connsiteX1" fmla="*/ 220848 w 409575"/>
                <a:gd name="connsiteY1" fmla="*/ 177747 h 647700"/>
                <a:gd name="connsiteX2" fmla="*/ 309526 w 409575"/>
                <a:gd name="connsiteY2" fmla="*/ 311097 h 647700"/>
                <a:gd name="connsiteX3" fmla="*/ 309526 w 409575"/>
                <a:gd name="connsiteY3" fmla="*/ 598086 h 647700"/>
                <a:gd name="connsiteX4" fmla="*/ 360012 w 409575"/>
                <a:gd name="connsiteY4" fmla="*/ 644279 h 647700"/>
                <a:gd name="connsiteX5" fmla="*/ 406205 w 409575"/>
                <a:gd name="connsiteY5" fmla="*/ 598086 h 647700"/>
                <a:gd name="connsiteX6" fmla="*/ 406205 w 409575"/>
                <a:gd name="connsiteY6" fmla="*/ 310621 h 647700"/>
                <a:gd name="connsiteX7" fmla="*/ 258186 w 409575"/>
                <a:gd name="connsiteY7" fmla="*/ 88594 h 647700"/>
                <a:gd name="connsiteX8" fmla="*/ 74639 w 409575"/>
                <a:gd name="connsiteY8" fmla="*/ 11060 h 647700"/>
                <a:gd name="connsiteX9" fmla="*/ 11060 w 409575"/>
                <a:gd name="connsiteY9" fmla="*/ 36539 h 647700"/>
                <a:gd name="connsiteX10" fmla="*/ 36539 w 409575"/>
                <a:gd name="connsiteY10" fmla="*/ 100119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647700">
                  <a:moveTo>
                    <a:pt x="36539" y="100119"/>
                  </a:moveTo>
                  <a:lnTo>
                    <a:pt x="220848" y="177747"/>
                  </a:lnTo>
                  <a:cubicBezTo>
                    <a:pt x="274795" y="200004"/>
                    <a:pt x="309865" y="252741"/>
                    <a:pt x="309526" y="311097"/>
                  </a:cubicBezTo>
                  <a:lnTo>
                    <a:pt x="309526" y="598086"/>
                  </a:lnTo>
                  <a:cubicBezTo>
                    <a:pt x="310711" y="624783"/>
                    <a:pt x="333314" y="645464"/>
                    <a:pt x="360012" y="644279"/>
                  </a:cubicBezTo>
                  <a:cubicBezTo>
                    <a:pt x="385048" y="643167"/>
                    <a:pt x="405093" y="623123"/>
                    <a:pt x="406205" y="598086"/>
                  </a:cubicBezTo>
                  <a:lnTo>
                    <a:pt x="406205" y="310621"/>
                  </a:lnTo>
                  <a:cubicBezTo>
                    <a:pt x="406417" y="213455"/>
                    <a:pt x="347960" y="125769"/>
                    <a:pt x="258186" y="88594"/>
                  </a:cubicBezTo>
                  <a:lnTo>
                    <a:pt x="74639" y="11060"/>
                  </a:lnTo>
                  <a:cubicBezTo>
                    <a:pt x="50047" y="539"/>
                    <a:pt x="21581" y="11946"/>
                    <a:pt x="11060" y="36539"/>
                  </a:cubicBezTo>
                  <a:cubicBezTo>
                    <a:pt x="539" y="61132"/>
                    <a:pt x="11946" y="89598"/>
                    <a:pt x="36539" y="1001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7" name="Freeform: Shape 9">
              <a:extLst>
                <a:ext uri="{FF2B5EF4-FFF2-40B4-BE49-F238E27FC236}">
                  <a16:creationId xmlns:a16="http://schemas.microsoft.com/office/drawing/2014/main" id="{DFBC5D64-4C4B-B243-9D24-9182B7967EDF}"/>
                </a:ext>
              </a:extLst>
            </p:cNvPr>
            <p:cNvSpPr/>
            <p:nvPr/>
          </p:nvSpPr>
          <p:spPr>
            <a:xfrm>
              <a:off x="5491353" y="2331243"/>
              <a:ext cx="857250" cy="1238250"/>
            </a:xfrm>
            <a:custGeom>
              <a:avLst/>
              <a:gdLst>
                <a:gd name="connsiteX0" fmla="*/ 814197 w 857250"/>
                <a:gd name="connsiteY0" fmla="*/ 113348 h 1238250"/>
                <a:gd name="connsiteX1" fmla="*/ 601694 w 857250"/>
                <a:gd name="connsiteY1" fmla="*/ 7144 h 1238250"/>
                <a:gd name="connsiteX2" fmla="*/ 389382 w 857250"/>
                <a:gd name="connsiteY2" fmla="*/ 113348 h 1238250"/>
                <a:gd name="connsiteX3" fmla="*/ 344519 w 857250"/>
                <a:gd name="connsiteY3" fmla="*/ 308324 h 1238250"/>
                <a:gd name="connsiteX4" fmla="*/ 418814 w 857250"/>
                <a:gd name="connsiteY4" fmla="*/ 555974 h 1238250"/>
                <a:gd name="connsiteX5" fmla="*/ 422053 w 857250"/>
                <a:gd name="connsiteY5" fmla="*/ 560070 h 1238250"/>
                <a:gd name="connsiteX6" fmla="*/ 155353 w 857250"/>
                <a:gd name="connsiteY6" fmla="*/ 676370 h 1238250"/>
                <a:gd name="connsiteX7" fmla="*/ 7144 w 857250"/>
                <a:gd name="connsiteY7" fmla="*/ 898208 h 1238250"/>
                <a:gd name="connsiteX8" fmla="*/ 7144 w 857250"/>
                <a:gd name="connsiteY8" fmla="*/ 1185196 h 1238250"/>
                <a:gd name="connsiteX9" fmla="*/ 57630 w 857250"/>
                <a:gd name="connsiteY9" fmla="*/ 1231389 h 1238250"/>
                <a:gd name="connsiteX10" fmla="*/ 103823 w 857250"/>
                <a:gd name="connsiteY10" fmla="*/ 1185196 h 1238250"/>
                <a:gd name="connsiteX11" fmla="*/ 103823 w 857250"/>
                <a:gd name="connsiteY11" fmla="*/ 898208 h 1238250"/>
                <a:gd name="connsiteX12" fmla="*/ 193262 w 857250"/>
                <a:gd name="connsiteY12" fmla="*/ 764858 h 1238250"/>
                <a:gd name="connsiteX13" fmla="*/ 505587 w 857250"/>
                <a:gd name="connsiteY13" fmla="*/ 628650 h 1238250"/>
                <a:gd name="connsiteX14" fmla="*/ 601694 w 857250"/>
                <a:gd name="connsiteY14" fmla="*/ 652272 h 1238250"/>
                <a:gd name="connsiteX15" fmla="*/ 858869 w 857250"/>
                <a:gd name="connsiteY15" fmla="*/ 308134 h 1238250"/>
                <a:gd name="connsiteX16" fmla="*/ 814197 w 857250"/>
                <a:gd name="connsiteY16" fmla="*/ 113348 h 1238250"/>
                <a:gd name="connsiteX17" fmla="*/ 601694 w 857250"/>
                <a:gd name="connsiteY17" fmla="*/ 555784 h 1238250"/>
                <a:gd name="connsiteX18" fmla="*/ 441198 w 857250"/>
                <a:gd name="connsiteY18" fmla="*/ 308134 h 1238250"/>
                <a:gd name="connsiteX19" fmla="*/ 601694 w 857250"/>
                <a:gd name="connsiteY19" fmla="*/ 103632 h 1238250"/>
                <a:gd name="connsiteX20" fmla="*/ 762191 w 857250"/>
                <a:gd name="connsiteY20" fmla="*/ 308324 h 1238250"/>
                <a:gd name="connsiteX21" fmla="*/ 601694 w 857250"/>
                <a:gd name="connsiteY21" fmla="*/ 555784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7250" h="1238250">
                  <a:moveTo>
                    <a:pt x="814197" y="113348"/>
                  </a:moveTo>
                  <a:cubicBezTo>
                    <a:pt x="784289" y="64865"/>
                    <a:pt x="723329" y="7144"/>
                    <a:pt x="601694" y="7144"/>
                  </a:cubicBezTo>
                  <a:cubicBezTo>
                    <a:pt x="480060" y="7144"/>
                    <a:pt x="419100" y="64865"/>
                    <a:pt x="389382" y="113348"/>
                  </a:cubicBezTo>
                  <a:cubicBezTo>
                    <a:pt x="359664" y="161830"/>
                    <a:pt x="344519" y="226219"/>
                    <a:pt x="344519" y="308324"/>
                  </a:cubicBezTo>
                  <a:cubicBezTo>
                    <a:pt x="344519" y="406813"/>
                    <a:pt x="370237" y="492347"/>
                    <a:pt x="418814" y="555974"/>
                  </a:cubicBezTo>
                  <a:cubicBezTo>
                    <a:pt x="419862" y="557403"/>
                    <a:pt x="421005" y="558641"/>
                    <a:pt x="422053" y="560070"/>
                  </a:cubicBezTo>
                  <a:lnTo>
                    <a:pt x="155353" y="676370"/>
                  </a:lnTo>
                  <a:cubicBezTo>
                    <a:pt x="65586" y="713481"/>
                    <a:pt x="7066" y="801072"/>
                    <a:pt x="7144" y="898208"/>
                  </a:cubicBezTo>
                  <a:lnTo>
                    <a:pt x="7144" y="1185196"/>
                  </a:lnTo>
                  <a:cubicBezTo>
                    <a:pt x="8329" y="1211893"/>
                    <a:pt x="30932" y="1232574"/>
                    <a:pt x="57630" y="1231389"/>
                  </a:cubicBezTo>
                  <a:cubicBezTo>
                    <a:pt x="82666" y="1230277"/>
                    <a:pt x="102711" y="1210233"/>
                    <a:pt x="103823" y="1185196"/>
                  </a:cubicBezTo>
                  <a:lnTo>
                    <a:pt x="103823" y="898208"/>
                  </a:lnTo>
                  <a:cubicBezTo>
                    <a:pt x="103714" y="839696"/>
                    <a:pt x="139086" y="786959"/>
                    <a:pt x="193262" y="764858"/>
                  </a:cubicBezTo>
                  <a:lnTo>
                    <a:pt x="505587" y="628650"/>
                  </a:lnTo>
                  <a:cubicBezTo>
                    <a:pt x="535310" y="643999"/>
                    <a:pt x="568243" y="652093"/>
                    <a:pt x="601694" y="652272"/>
                  </a:cubicBezTo>
                  <a:cubicBezTo>
                    <a:pt x="726377" y="652272"/>
                    <a:pt x="858869" y="531590"/>
                    <a:pt x="858869" y="308134"/>
                  </a:cubicBezTo>
                  <a:cubicBezTo>
                    <a:pt x="858869" y="226219"/>
                    <a:pt x="844201" y="162401"/>
                    <a:pt x="814197" y="113348"/>
                  </a:cubicBezTo>
                  <a:close/>
                  <a:moveTo>
                    <a:pt x="601694" y="555784"/>
                  </a:moveTo>
                  <a:cubicBezTo>
                    <a:pt x="523875" y="555784"/>
                    <a:pt x="441198" y="469011"/>
                    <a:pt x="441198" y="308134"/>
                  </a:cubicBezTo>
                  <a:cubicBezTo>
                    <a:pt x="441198" y="206978"/>
                    <a:pt x="460248" y="103632"/>
                    <a:pt x="601694" y="103632"/>
                  </a:cubicBezTo>
                  <a:cubicBezTo>
                    <a:pt x="743141" y="103632"/>
                    <a:pt x="762191" y="207169"/>
                    <a:pt x="762191" y="308324"/>
                  </a:cubicBezTo>
                  <a:cubicBezTo>
                    <a:pt x="762191" y="429959"/>
                    <a:pt x="702183" y="555784"/>
                    <a:pt x="601694" y="5557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sp>
        <p:nvSpPr>
          <p:cNvPr id="19" name="Footer Placeholder 4">
            <a:extLst>
              <a:ext uri="{FF2B5EF4-FFF2-40B4-BE49-F238E27FC236}">
                <a16:creationId xmlns:a16="http://schemas.microsoft.com/office/drawing/2014/main" id="{EC7E76D4-ACCD-3904-5DCE-8A0E4D1B03B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Meeting Street Schools</a:t>
            </a:r>
          </a:p>
        </p:txBody>
      </p:sp>
    </p:spTree>
    <p:extLst>
      <p:ext uri="{BB962C8B-B14F-4D97-AF65-F5344CB8AC3E}">
        <p14:creationId xmlns:p14="http://schemas.microsoft.com/office/powerpoint/2010/main" val="1200131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55CC870E-5A9F-6547-A88C-454A407513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3F5E"/>
                </a:solidFill>
                <a:effectLst/>
                <a:uLnTx/>
                <a:uFillTx/>
                <a:latin typeface="Effra"/>
                <a:ea typeface="+mn-ea"/>
                <a:cs typeface="+mn-cs"/>
              </a:rPr>
              <a:t>Enrollment   |   Meeting Street Schools</a:t>
            </a:r>
          </a:p>
        </p:txBody>
      </p:sp>
      <p:sp>
        <p:nvSpPr>
          <p:cNvPr id="10" name="Slide Number Placeholder 9">
            <a:extLst>
              <a:ext uri="{FF2B5EF4-FFF2-40B4-BE49-F238E27FC236}">
                <a16:creationId xmlns:a16="http://schemas.microsoft.com/office/drawing/2014/main" id="{1433FB48-C32F-AB46-BFB7-83D9B229FA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A061E553-8CB0-0E45-8B86-1DF3E2F02A1A}"/>
              </a:ext>
            </a:extLst>
          </p:cNvPr>
          <p:cNvSpPr>
            <a:spLocks noGrp="1"/>
          </p:cNvSpPr>
          <p:nvPr>
            <p:ph type="title"/>
          </p:nvPr>
        </p:nvSpPr>
        <p:spPr>
          <a:xfrm>
            <a:off x="778598" y="365125"/>
            <a:ext cx="10575202" cy="1325563"/>
          </a:xfrm>
        </p:spPr>
        <p:txBody>
          <a:bodyPr/>
          <a:lstStyle/>
          <a:p>
            <a:r>
              <a:rPr lang="en-US" dirty="0"/>
              <a:t>Connect to an EAP counselor for free support services</a:t>
            </a:r>
          </a:p>
        </p:txBody>
      </p:sp>
      <p:sp>
        <p:nvSpPr>
          <p:cNvPr id="13" name="Text Placeholder 6">
            <a:extLst>
              <a:ext uri="{FF2B5EF4-FFF2-40B4-BE49-F238E27FC236}">
                <a16:creationId xmlns:a16="http://schemas.microsoft.com/office/drawing/2014/main" id="{4656EBEE-AF35-48AB-97A7-DB89F91EC99E}"/>
              </a:ext>
            </a:extLst>
          </p:cNvPr>
          <p:cNvSpPr>
            <a:spLocks noGrp="1"/>
          </p:cNvSpPr>
          <p:nvPr>
            <p:ph type="body" sz="quarter" idx="13"/>
          </p:nvPr>
        </p:nvSpPr>
        <p:spPr>
          <a:xfrm>
            <a:off x="457200" y="1485495"/>
            <a:ext cx="11277600" cy="121340"/>
          </a:xfrm>
        </p:spPr>
        <p:txBody>
          <a:bodyPr>
            <a:noAutofit/>
          </a:bodyPr>
          <a:lstStyle/>
          <a:p>
            <a:pPr marL="0" indent="0">
              <a:buNone/>
            </a:pPr>
            <a:r>
              <a:rPr lang="en-US" sz="2000" dirty="0"/>
              <a:t>Support and guidance how and when you need it</a:t>
            </a:r>
          </a:p>
        </p:txBody>
      </p:sp>
      <p:sp>
        <p:nvSpPr>
          <p:cNvPr id="4" name="Text Placeholder 3">
            <a:extLst>
              <a:ext uri="{FF2B5EF4-FFF2-40B4-BE49-F238E27FC236}">
                <a16:creationId xmlns:a16="http://schemas.microsoft.com/office/drawing/2014/main" id="{3412B94C-9F3F-5680-0D80-059F30830753}"/>
              </a:ext>
            </a:extLst>
          </p:cNvPr>
          <p:cNvSpPr>
            <a:spLocks noGrp="1"/>
          </p:cNvSpPr>
          <p:nvPr>
            <p:ph type="body" sz="quarter" idx="14"/>
          </p:nvPr>
        </p:nvSpPr>
        <p:spPr/>
        <p:txBody>
          <a:bodyPr/>
          <a:lstStyle/>
          <a:p>
            <a:r>
              <a:rPr lang="en-US">
                <a:latin typeface="Effra" panose="020B0603020203020204" pitchFamily="34" charset="0"/>
                <a:cs typeface="Effra" panose="020B0603020203020204" pitchFamily="34" charset="0"/>
              </a:rPr>
              <a:t>*Regular office  hours: Monday-Friday 9am-8pm EST</a:t>
            </a:r>
            <a:r>
              <a:rPr lang="en-US"/>
              <a:t>.</a:t>
            </a:r>
          </a:p>
        </p:txBody>
      </p:sp>
      <p:sp>
        <p:nvSpPr>
          <p:cNvPr id="14" name="TextBox 13">
            <a:extLst>
              <a:ext uri="{FF2B5EF4-FFF2-40B4-BE49-F238E27FC236}">
                <a16:creationId xmlns:a16="http://schemas.microsoft.com/office/drawing/2014/main" id="{22F7A9E5-7764-FB42-98DC-DB956E6B5235}"/>
              </a:ext>
            </a:extLst>
          </p:cNvPr>
          <p:cNvSpPr txBox="1"/>
          <p:nvPr/>
        </p:nvSpPr>
        <p:spPr>
          <a:xfrm>
            <a:off x="2786332" y="6003985"/>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pic>
        <p:nvPicPr>
          <p:cNvPr id="15" name="Picture 14">
            <a:extLst>
              <a:ext uri="{FF2B5EF4-FFF2-40B4-BE49-F238E27FC236}">
                <a16:creationId xmlns:a16="http://schemas.microsoft.com/office/drawing/2014/main" id="{A1A79873-75E9-4E7C-9AA8-D9B4995FF0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2144991"/>
            <a:ext cx="7239706" cy="3535331"/>
          </a:xfrm>
          <a:prstGeom prst="rect">
            <a:avLst/>
          </a:prstGeom>
          <a:ln>
            <a:solidFill>
              <a:schemeClr val="accent3"/>
            </a:solidFill>
          </a:ln>
        </p:spPr>
      </p:pic>
      <p:grpSp>
        <p:nvGrpSpPr>
          <p:cNvPr id="3" name="Group 2">
            <a:extLst>
              <a:ext uri="{FF2B5EF4-FFF2-40B4-BE49-F238E27FC236}">
                <a16:creationId xmlns:a16="http://schemas.microsoft.com/office/drawing/2014/main" id="{8EA18F9E-B0A3-4115-BA73-03A40758EA3C}"/>
              </a:ext>
            </a:extLst>
          </p:cNvPr>
          <p:cNvGrpSpPr/>
          <p:nvPr/>
        </p:nvGrpSpPr>
        <p:grpSpPr>
          <a:xfrm>
            <a:off x="7917007" y="1747785"/>
            <a:ext cx="3817793" cy="2529926"/>
            <a:chOff x="7896224" y="1758885"/>
            <a:chExt cx="3817793" cy="2529926"/>
          </a:xfrm>
        </p:grpSpPr>
        <p:sp>
          <p:nvSpPr>
            <p:cNvPr id="16" name="TextBox 15">
              <a:extLst>
                <a:ext uri="{FF2B5EF4-FFF2-40B4-BE49-F238E27FC236}">
                  <a16:creationId xmlns:a16="http://schemas.microsoft.com/office/drawing/2014/main" id="{B2E90DDE-2780-41E9-AF45-C8B31A960A5F}"/>
                </a:ext>
              </a:extLst>
            </p:cNvPr>
            <p:cNvSpPr txBox="1"/>
            <p:nvPr/>
          </p:nvSpPr>
          <p:spPr>
            <a:xfrm>
              <a:off x="7896224" y="1758885"/>
              <a:ext cx="3817793" cy="2529926"/>
            </a:xfrm>
            <a:prstGeom prst="rect">
              <a:avLst/>
            </a:prstGeom>
            <a:solidFill>
              <a:srgbClr val="E2EFF3"/>
            </a:solidFill>
          </p:spPr>
          <p:txBody>
            <a:bodyPr wrap="square" lIns="274320" tIns="274320" rIns="274320" bIns="2743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3F5E"/>
                  </a:solidFill>
                  <a:effectLst/>
                  <a:uLnTx/>
                  <a:uFillTx/>
                  <a:latin typeface="Effra"/>
                  <a:ea typeface="+mn-ea"/>
                  <a:cs typeface="+mn-cs"/>
                </a:rPr>
                <a:t>Employee Assistance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Phone: 1-800-386-7055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Available 24 hours a day, 7 days a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D3F5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Web:  </a:t>
              </a:r>
              <a:r>
                <a:rPr kumimoji="0" lang="en-US" sz="1600" b="1" i="0" u="sng" strike="noStrike" kern="1200" cap="none" spc="0" normalizeH="0" baseline="0" noProof="0">
                  <a:ln>
                    <a:noFill/>
                  </a:ln>
                  <a:solidFill>
                    <a:srgbClr val="0D3F5E"/>
                  </a:solidFill>
                  <a:effectLst/>
                  <a:uLnTx/>
                  <a:uFillTx/>
                  <a:latin typeface="Effra"/>
                  <a:ea typeface="+mn-ea"/>
                  <a:cs typeface="+mn-cs"/>
                  <a:hlinkClick r:id="rId4"/>
                </a:rPr>
                <a:t>worklife.uprisehealth.com</a:t>
              </a:r>
              <a:endParaRPr kumimoji="0" lang="en-US" sz="1600" b="1" i="0" u="sng" strike="noStrike" kern="1200" cap="none" spc="0" normalizeH="0" baseline="0" noProof="0">
                <a:ln>
                  <a:noFill/>
                </a:ln>
                <a:solidFill>
                  <a:srgbClr val="0D3F5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Access code: </a:t>
              </a:r>
              <a:r>
                <a:rPr kumimoji="0" lang="en-US" sz="1600" b="1" i="0" u="none" strike="noStrike" kern="1200" cap="none" spc="0" normalizeH="0" baseline="0" noProof="0" err="1">
                  <a:ln>
                    <a:noFill/>
                  </a:ln>
                  <a:solidFill>
                    <a:srgbClr val="0D3F5E"/>
                  </a:solidFill>
                  <a:effectLst/>
                  <a:uLnTx/>
                  <a:uFillTx/>
                  <a:latin typeface="Effra"/>
                  <a:ea typeface="+mn-ea"/>
                  <a:cs typeface="+mn-cs"/>
                </a:rPr>
                <a:t>worklife</a:t>
              </a:r>
              <a:endParaRPr kumimoji="0" lang="en-US" sz="1600" b="1" i="0" u="none" strike="noStrike" kern="1200" cap="none" spc="0" normalizeH="0" baseline="0" noProof="0">
                <a:ln>
                  <a:noFill/>
                </a:ln>
                <a:solidFill>
                  <a:srgbClr val="0D3F5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D3F5E"/>
                </a:solidFill>
                <a:effectLst/>
                <a:uLnTx/>
                <a:uFillTx/>
                <a:latin typeface="Effra"/>
                <a:ea typeface="+mn-ea"/>
                <a:cs typeface="+mn-cs"/>
              </a:endParaRPr>
            </a:p>
          </p:txBody>
        </p:sp>
        <p:cxnSp>
          <p:nvCxnSpPr>
            <p:cNvPr id="27" name="Straight Connector 26">
              <a:extLst>
                <a:ext uri="{FF2B5EF4-FFF2-40B4-BE49-F238E27FC236}">
                  <a16:creationId xmlns:a16="http://schemas.microsoft.com/office/drawing/2014/main" id="{F90DD21C-7C15-46AC-AC3D-BC2356CFDA2D}"/>
                </a:ext>
              </a:extLst>
            </p:cNvPr>
            <p:cNvCxnSpPr>
              <a:cxnSpLocks/>
            </p:cNvCxnSpPr>
            <p:nvPr/>
          </p:nvCxnSpPr>
          <p:spPr>
            <a:xfrm>
              <a:off x="8038306" y="2398906"/>
              <a:ext cx="3581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8045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 name="Slide Number Placeholder 4">
            <a:extLst>
              <a:ext uri="{FF2B5EF4-FFF2-40B4-BE49-F238E27FC236}">
                <a16:creationId xmlns:a16="http://schemas.microsoft.com/office/drawing/2014/main" id="{9A32BE08-FA0C-C946-9F11-115DA0706C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prstClr val="white"/>
              </a:solidFill>
              <a:effectLst/>
              <a:uLnTx/>
              <a:uFillTx/>
              <a:latin typeface="Effra"/>
              <a:ea typeface="+mn-ea"/>
              <a:cs typeface="+mn-cs"/>
            </a:endParaRPr>
          </a:p>
        </p:txBody>
      </p:sp>
      <p:sp>
        <p:nvSpPr>
          <p:cNvPr id="2" name="Title 1">
            <a:extLst>
              <a:ext uri="{FF2B5EF4-FFF2-40B4-BE49-F238E27FC236}">
                <a16:creationId xmlns:a16="http://schemas.microsoft.com/office/drawing/2014/main" id="{001DAA62-EEDF-2553-66A6-A23760863B03}"/>
              </a:ext>
            </a:extLst>
          </p:cNvPr>
          <p:cNvSpPr>
            <a:spLocks noGrp="1"/>
          </p:cNvSpPr>
          <p:nvPr>
            <p:ph type="title"/>
          </p:nvPr>
        </p:nvSpPr>
        <p:spPr>
          <a:xfrm>
            <a:off x="304046" y="199504"/>
            <a:ext cx="10515600" cy="1325563"/>
          </a:xfrm>
        </p:spPr>
        <p:txBody>
          <a:bodyPr>
            <a:normAutofit/>
          </a:bodyPr>
          <a:lstStyle/>
          <a:p>
            <a:pPr lvl="0"/>
            <a:r>
              <a:rPr lang="en-US" sz="2800" dirty="0"/>
              <a:t>How to register for and access your benefits </a:t>
            </a:r>
            <a:br>
              <a:rPr lang="en-US" sz="2800" dirty="0"/>
            </a:br>
            <a:r>
              <a:rPr lang="en-US" sz="2800" dirty="0"/>
              <a:t>on Guardian Anytime</a:t>
            </a:r>
          </a:p>
        </p:txBody>
      </p:sp>
      <p:sp>
        <p:nvSpPr>
          <p:cNvPr id="5" name="Content Placeholder 4">
            <a:extLst>
              <a:ext uri="{FF2B5EF4-FFF2-40B4-BE49-F238E27FC236}">
                <a16:creationId xmlns:a16="http://schemas.microsoft.com/office/drawing/2014/main" id="{1388A2A8-6CD8-C050-DA71-9914E95E6AA4}"/>
              </a:ext>
            </a:extLst>
          </p:cNvPr>
          <p:cNvSpPr>
            <a:spLocks noGrp="1"/>
          </p:cNvSpPr>
          <p:nvPr>
            <p:ph idx="1"/>
          </p:nvPr>
        </p:nvSpPr>
        <p:spPr>
          <a:xfrm>
            <a:off x="457200" y="1600200"/>
            <a:ext cx="7460855" cy="1828800"/>
          </a:xfrm>
        </p:spPr>
        <p:txBody>
          <a:bodyPr>
            <a:normAutofit/>
          </a:bodyPr>
          <a:lstStyle/>
          <a:p>
            <a:pPr marL="342900" lvl="0" indent="-342900">
              <a:spcBef>
                <a:spcPts val="600"/>
              </a:spcBef>
              <a:spcAft>
                <a:spcPts val="0"/>
              </a:spcAft>
              <a:buClrTx/>
              <a:buFont typeface="+mj-lt"/>
              <a:buAutoNum type="arabicPeriod"/>
              <a:defRPr/>
            </a:pPr>
            <a:r>
              <a:rPr lang="en-US">
                <a:latin typeface="Effra-Regular"/>
              </a:rPr>
              <a:t>Go to </a:t>
            </a:r>
            <a:r>
              <a:rPr lang="en-US">
                <a:solidFill>
                  <a:schemeClr val="accent2"/>
                </a:solidFill>
                <a:latin typeface="Effra-Regular"/>
                <a:hlinkClick r:id="rId3">
                  <a:extLst>
                    <a:ext uri="{A12FA001-AC4F-418D-AE19-62706E023703}">
                      <ahyp:hlinkClr xmlns:ahyp="http://schemas.microsoft.com/office/drawing/2018/hyperlinkcolor" val="tx"/>
                    </a:ext>
                  </a:extLst>
                </a:hlinkClick>
              </a:rPr>
              <a:t>guardianlife.com </a:t>
            </a:r>
            <a:r>
              <a:rPr lang="en-US">
                <a:latin typeface="Effra-Regular"/>
              </a:rPr>
              <a:t>and click on “Log in” </a:t>
            </a:r>
          </a:p>
          <a:p>
            <a:pPr marL="342900" lvl="0" indent="-342900">
              <a:spcBef>
                <a:spcPts val="600"/>
              </a:spcBef>
              <a:spcAft>
                <a:spcPts val="0"/>
              </a:spcAft>
              <a:buClrTx/>
              <a:buFontTx/>
              <a:buAutoNum type="arabicPeriod" startAt="2"/>
              <a:defRPr/>
            </a:pPr>
            <a:r>
              <a:rPr lang="en-US">
                <a:latin typeface="Effra-Regular"/>
              </a:rPr>
              <a:t>Choose “Register now” and select “</a:t>
            </a:r>
            <a:r>
              <a:rPr lang="en-US">
                <a:latin typeface="Effra-Bold"/>
              </a:rPr>
              <a:t>Guardian Anytime”</a:t>
            </a:r>
            <a:endParaRPr lang="en-US" b="1">
              <a:latin typeface="Effra-Bold"/>
            </a:endParaRPr>
          </a:p>
          <a:p>
            <a:pPr marL="342900" lvl="0" indent="-342900">
              <a:spcBef>
                <a:spcPts val="600"/>
              </a:spcBef>
              <a:spcAft>
                <a:spcPts val="0"/>
              </a:spcAft>
              <a:buClrTx/>
              <a:buFontTx/>
              <a:buAutoNum type="arabicPeriod" startAt="3"/>
              <a:defRPr/>
            </a:pPr>
            <a:r>
              <a:rPr lang="en-US">
                <a:latin typeface="Effra-Regular"/>
              </a:rPr>
              <a:t>Select “employee” for yourself or “child, spouse or partner” for your dependents</a:t>
            </a:r>
          </a:p>
          <a:p>
            <a:pPr marL="342900" lvl="0" indent="-342900">
              <a:spcBef>
                <a:spcPts val="600"/>
              </a:spcBef>
              <a:spcAft>
                <a:spcPts val="0"/>
              </a:spcAft>
              <a:buClrTx/>
              <a:buFontTx/>
              <a:buAutoNum type="arabicPeriod" startAt="3"/>
              <a:defRPr/>
            </a:pPr>
            <a:r>
              <a:rPr lang="en-US">
                <a:latin typeface="Effra-Regular"/>
              </a:rPr>
              <a:t>Complete the self registration process, click </a:t>
            </a:r>
            <a:r>
              <a:rPr lang="en-US" b="1">
                <a:latin typeface="Effra-Bold"/>
              </a:rPr>
              <a:t>Submit</a:t>
            </a:r>
            <a:r>
              <a:rPr lang="en-US">
                <a:latin typeface="Effra-Regular"/>
              </a:rPr>
              <a:t>, and you’re done.</a:t>
            </a:r>
          </a:p>
        </p:txBody>
      </p:sp>
      <p:sp>
        <p:nvSpPr>
          <p:cNvPr id="12" name="Rectangle 11">
            <a:extLst>
              <a:ext uri="{FF2B5EF4-FFF2-40B4-BE49-F238E27FC236}">
                <a16:creationId xmlns:a16="http://schemas.microsoft.com/office/drawing/2014/main" id="{2565A3A3-A58B-5041-83DD-508CE8DC06FC}"/>
              </a:ext>
            </a:extLst>
          </p:cNvPr>
          <p:cNvSpPr/>
          <p:nvPr/>
        </p:nvSpPr>
        <p:spPr>
          <a:xfrm>
            <a:off x="8104552" y="893"/>
            <a:ext cx="4085860"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Effra"/>
              <a:ea typeface="+mn-ea"/>
              <a:cs typeface="+mn-cs"/>
            </a:endParaRPr>
          </a:p>
        </p:txBody>
      </p:sp>
      <p:sp>
        <p:nvSpPr>
          <p:cNvPr id="7" name="TextBox 6">
            <a:extLst>
              <a:ext uri="{FF2B5EF4-FFF2-40B4-BE49-F238E27FC236}">
                <a16:creationId xmlns:a16="http://schemas.microsoft.com/office/drawing/2014/main" id="{74529FFA-68B9-401E-9458-943AF4B0FC01}"/>
              </a:ext>
            </a:extLst>
          </p:cNvPr>
          <p:cNvSpPr txBox="1"/>
          <p:nvPr/>
        </p:nvSpPr>
        <p:spPr>
          <a:xfrm>
            <a:off x="8373667" y="803850"/>
            <a:ext cx="3361133"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Effra-Bold"/>
                <a:ea typeface="+mn-ea"/>
                <a:cs typeface="+mn-cs"/>
              </a:rPr>
              <a:t>Services available to you on Guardian Anytime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Find a provider and estimate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Check claim status and receive emails when claims are paid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View, download and print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Benefit summaries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Certificate booklets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Member ID cards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Effra-Regular"/>
                <a:ea typeface="+mn-ea"/>
                <a:cs typeface="+mn-cs"/>
              </a:rPr>
              <a:t>Provider directories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Effra-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5526"/>
                </a:solidFill>
                <a:effectLst/>
                <a:uLnTx/>
                <a:uFillTx/>
                <a:latin typeface="Effra"/>
                <a:ea typeface="+mn-ea"/>
                <a:cs typeface="+mn-cs"/>
              </a:rPr>
              <a:t>For assistance, contact Guardian’s Customer Response Unit</a:t>
            </a:r>
            <a:br>
              <a:rPr kumimoji="0" lang="en-US" sz="1400" b="0" i="0" u="none" strike="noStrike" kern="1200" cap="none" spc="0" normalizeH="0" baseline="0" noProof="0" dirty="0">
                <a:ln>
                  <a:noFill/>
                </a:ln>
                <a:solidFill>
                  <a:srgbClr val="008EB1"/>
                </a:solidFill>
                <a:effectLst/>
                <a:uLnTx/>
                <a:uFillTx/>
                <a:latin typeface="Effra"/>
                <a:ea typeface="+mn-ea"/>
                <a:cs typeface="+mn-cs"/>
              </a:rPr>
            </a:br>
            <a:r>
              <a:rPr kumimoji="0" lang="en-US" sz="1400" b="0" i="0" u="none" strike="noStrike" kern="1200" cap="none" spc="0" normalizeH="0" baseline="0" noProof="0" dirty="0">
                <a:ln>
                  <a:noFill/>
                </a:ln>
                <a:solidFill>
                  <a:srgbClr val="FFFFFF"/>
                </a:solidFill>
                <a:effectLst/>
                <a:uLnTx/>
                <a:uFillTx/>
                <a:latin typeface="Effra"/>
                <a:ea typeface="+mn-ea"/>
                <a:cs typeface="+mn-cs"/>
              </a:rPr>
              <a:t>Helpline (800) 627-4200</a:t>
            </a:r>
            <a:br>
              <a:rPr kumimoji="0" lang="en-US" sz="1400" b="0" i="0" u="none" strike="noStrike" kern="1200" cap="none" spc="0" normalizeH="0" baseline="0" noProof="0" dirty="0">
                <a:ln>
                  <a:noFill/>
                </a:ln>
                <a:solidFill>
                  <a:srgbClr val="FFFFFF"/>
                </a:solidFill>
                <a:effectLst/>
                <a:uLnTx/>
                <a:uFillTx/>
                <a:latin typeface="Effra"/>
                <a:ea typeface="+mn-ea"/>
                <a:cs typeface="+mn-cs"/>
              </a:rPr>
            </a:br>
            <a:r>
              <a:rPr kumimoji="0" lang="en-US" sz="1400" b="0" i="0" u="none" strike="noStrike" kern="1200" cap="none" spc="0" normalizeH="0" baseline="0" noProof="0" dirty="0">
                <a:ln>
                  <a:noFill/>
                </a:ln>
                <a:solidFill>
                  <a:srgbClr val="FFFFFF"/>
                </a:solidFill>
                <a:effectLst/>
                <a:uLnTx/>
                <a:uFillTx/>
                <a:latin typeface="Effra"/>
                <a:ea typeface="+mn-ea"/>
                <a:cs typeface="+mn-cs"/>
              </a:rPr>
              <a:t>Monday - Friday, 8:00am – 8:00 pm EST</a:t>
            </a:r>
            <a:br>
              <a:rPr kumimoji="0" lang="en-US" sz="1400" b="0" i="0" u="none" strike="noStrike" kern="1200" cap="none" spc="0" normalizeH="0" baseline="0" noProof="0" dirty="0">
                <a:ln>
                  <a:noFill/>
                </a:ln>
                <a:solidFill>
                  <a:srgbClr val="FFFFFF"/>
                </a:solidFill>
                <a:effectLst/>
                <a:uLnTx/>
                <a:uFillTx/>
                <a:latin typeface="Effra"/>
                <a:ea typeface="+mn-ea"/>
                <a:cs typeface="+mn-cs"/>
              </a:rPr>
            </a:br>
            <a:r>
              <a:rPr kumimoji="0" lang="en-US" sz="1400" b="0" i="0" u="none" strike="noStrike" kern="1200" cap="none" spc="0" normalizeH="0" baseline="0" noProof="0" dirty="0">
                <a:ln>
                  <a:noFill/>
                </a:ln>
                <a:solidFill>
                  <a:srgbClr val="FFFFFF"/>
                </a:solidFill>
                <a:effectLst/>
                <a:uLnTx/>
                <a:uFillTx/>
                <a:latin typeface="Effra"/>
                <a:ea typeface="+mn-ea"/>
                <a:cs typeface="+mn-cs"/>
              </a:rPr>
              <a:t>Refer to your plan </a:t>
            </a:r>
            <a:r>
              <a:rPr kumimoji="0" lang="en-US" sz="1400" b="0" i="0" u="none" strike="noStrike" kern="1200" cap="none" spc="0" normalizeH="0" baseline="0" noProof="0" dirty="0">
                <a:ln>
                  <a:noFill/>
                </a:ln>
                <a:solidFill>
                  <a:schemeClr val="bg1"/>
                </a:solidFill>
                <a:effectLst/>
                <a:uLnTx/>
                <a:uFillTx/>
                <a:latin typeface="Effra"/>
                <a:ea typeface="+mn-ea"/>
                <a:cs typeface="+mn-cs"/>
              </a:rPr>
              <a:t>number:  501207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Effra"/>
              <a:ea typeface="+mn-ea"/>
              <a:cs typeface="+mn-cs"/>
            </a:endParaRPr>
          </a:p>
        </p:txBody>
      </p:sp>
      <p:sp>
        <p:nvSpPr>
          <p:cNvPr id="4" name="TextBox 3">
            <a:extLst>
              <a:ext uri="{FF2B5EF4-FFF2-40B4-BE49-F238E27FC236}">
                <a16:creationId xmlns:a16="http://schemas.microsoft.com/office/drawing/2014/main" id="{DCDC6AC6-2886-4F44-AC48-70F5BB9FC0F7}"/>
              </a:ext>
            </a:extLst>
          </p:cNvPr>
          <p:cNvSpPr txBox="1"/>
          <p:nvPr/>
        </p:nvSpPr>
        <p:spPr>
          <a:xfrm>
            <a:off x="457200" y="-330346"/>
            <a:ext cx="7363604" cy="641748"/>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F646A"/>
              </a:solidFill>
              <a:effectLst/>
              <a:uLnTx/>
              <a:uFillTx/>
              <a:latin typeface="Effra-Regular"/>
              <a:ea typeface="+mn-ea"/>
              <a:cs typeface="+mn-cs"/>
            </a:endParaRPr>
          </a:p>
        </p:txBody>
      </p:sp>
      <p:grpSp>
        <p:nvGrpSpPr>
          <p:cNvPr id="6" name="Group 5">
            <a:extLst>
              <a:ext uri="{FF2B5EF4-FFF2-40B4-BE49-F238E27FC236}">
                <a16:creationId xmlns:a16="http://schemas.microsoft.com/office/drawing/2014/main" id="{8FEA612C-1103-E0A4-6C42-825E6F7B1053}"/>
              </a:ext>
            </a:extLst>
          </p:cNvPr>
          <p:cNvGrpSpPr/>
          <p:nvPr/>
        </p:nvGrpSpPr>
        <p:grpSpPr>
          <a:xfrm>
            <a:off x="1285280" y="3545434"/>
            <a:ext cx="1501995" cy="2435289"/>
            <a:chOff x="1285280" y="3545434"/>
            <a:chExt cx="1501995" cy="2435289"/>
          </a:xfrm>
        </p:grpSpPr>
        <p:pic>
          <p:nvPicPr>
            <p:cNvPr id="34" name="Picture 33" descr="A picture containing mirror&#10;&#10;Description automatically generated">
              <a:extLst>
                <a:ext uri="{FF2B5EF4-FFF2-40B4-BE49-F238E27FC236}">
                  <a16:creationId xmlns:a16="http://schemas.microsoft.com/office/drawing/2014/main" id="{5F57E6A8-C607-4C7C-AC44-FDBE359DF1D1}"/>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5280" y="3545434"/>
              <a:ext cx="1501995" cy="2435289"/>
            </a:xfrm>
            <a:prstGeom prst="rect">
              <a:avLst/>
            </a:prstGeom>
          </p:spPr>
        </p:pic>
        <p:pic>
          <p:nvPicPr>
            <p:cNvPr id="30" name="Picture 29">
              <a:extLst>
                <a:ext uri="{FF2B5EF4-FFF2-40B4-BE49-F238E27FC236}">
                  <a16:creationId xmlns:a16="http://schemas.microsoft.com/office/drawing/2014/main" id="{931CFA36-204B-4539-B715-85FFF7EC21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4392" y="3695699"/>
              <a:ext cx="1094880" cy="2191915"/>
            </a:xfrm>
            <a:prstGeom prst="rect">
              <a:avLst/>
            </a:prstGeom>
          </p:spPr>
        </p:pic>
      </p:grpSp>
      <p:grpSp>
        <p:nvGrpSpPr>
          <p:cNvPr id="3" name="Group 2">
            <a:extLst>
              <a:ext uri="{FF2B5EF4-FFF2-40B4-BE49-F238E27FC236}">
                <a16:creationId xmlns:a16="http://schemas.microsoft.com/office/drawing/2014/main" id="{B7D32144-9BCB-588D-1AAB-EABBEBD631FC}"/>
              </a:ext>
            </a:extLst>
          </p:cNvPr>
          <p:cNvGrpSpPr/>
          <p:nvPr/>
        </p:nvGrpSpPr>
        <p:grpSpPr>
          <a:xfrm>
            <a:off x="3524249" y="3545434"/>
            <a:ext cx="3457575" cy="2473878"/>
            <a:chOff x="3524250" y="3724276"/>
            <a:chExt cx="3143250" cy="2295036"/>
          </a:xfrm>
        </p:grpSpPr>
        <p:pic>
          <p:nvPicPr>
            <p:cNvPr id="32" name="Picture 31">
              <a:extLst>
                <a:ext uri="{FF2B5EF4-FFF2-40B4-BE49-F238E27FC236}">
                  <a16:creationId xmlns:a16="http://schemas.microsoft.com/office/drawing/2014/main" id="{35E949C5-947C-4D10-8FEA-7174038C53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4250" y="3724276"/>
              <a:ext cx="3143250" cy="2295036"/>
            </a:xfrm>
            <a:prstGeom prst="rect">
              <a:avLst/>
            </a:prstGeom>
            <a:solidFill>
              <a:schemeClr val="bg1"/>
            </a:solidFill>
            <a:ln>
              <a:noFill/>
            </a:ln>
          </p:spPr>
        </p:pic>
        <p:pic>
          <p:nvPicPr>
            <p:cNvPr id="17" name="Picture 16">
              <a:extLst>
                <a:ext uri="{FF2B5EF4-FFF2-40B4-BE49-F238E27FC236}">
                  <a16:creationId xmlns:a16="http://schemas.microsoft.com/office/drawing/2014/main" id="{000C702C-0DC7-2FB6-9EDA-0420A67ED42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91498" y="3923879"/>
              <a:ext cx="2363900" cy="1802906"/>
            </a:xfrm>
            <a:prstGeom prst="rect">
              <a:avLst/>
            </a:prstGeom>
            <a:ln>
              <a:noFill/>
            </a:ln>
          </p:spPr>
        </p:pic>
      </p:grpSp>
      <p:sp>
        <p:nvSpPr>
          <p:cNvPr id="15" name="Footer Placeholder 4">
            <a:extLst>
              <a:ext uri="{FF2B5EF4-FFF2-40B4-BE49-F238E27FC236}">
                <a16:creationId xmlns:a16="http://schemas.microsoft.com/office/drawing/2014/main" id="{5FB74A74-7D60-5F2B-4CEF-55837834CC9A}"/>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Meeting Street Schools</a:t>
            </a:r>
          </a:p>
        </p:txBody>
      </p:sp>
    </p:spTree>
    <p:extLst>
      <p:ext uri="{BB962C8B-B14F-4D97-AF65-F5344CB8AC3E}">
        <p14:creationId xmlns:p14="http://schemas.microsoft.com/office/powerpoint/2010/main" val="325620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85C03C-42AE-DF3B-C3C7-5A01CDB073FF}"/>
              </a:ext>
            </a:extLst>
          </p:cNvPr>
          <p:cNvPicPr>
            <a:picLocks noChangeAspect="1"/>
          </p:cNvPicPr>
          <p:nvPr/>
        </p:nvPicPr>
        <p:blipFill rotWithShape="1">
          <a:blip r:embed="rId3"/>
          <a:srcRect l="4954" t="4737" r="10969"/>
          <a:stretch/>
        </p:blipFill>
        <p:spPr>
          <a:xfrm>
            <a:off x="9502771" y="3794078"/>
            <a:ext cx="2689230" cy="3088000"/>
          </a:xfrm>
          <a:prstGeom prst="rect">
            <a:avLst/>
          </a:prstGeom>
        </p:spPr>
      </p:pic>
      <p:sp>
        <p:nvSpPr>
          <p:cNvPr id="2" name="Content Placeholder 1">
            <a:extLst>
              <a:ext uri="{FF2B5EF4-FFF2-40B4-BE49-F238E27FC236}">
                <a16:creationId xmlns:a16="http://schemas.microsoft.com/office/drawing/2014/main" id="{78112694-6F47-7031-E9E6-F58804133FBF}"/>
              </a:ext>
            </a:extLst>
          </p:cNvPr>
          <p:cNvSpPr>
            <a:spLocks noGrp="1"/>
          </p:cNvSpPr>
          <p:nvPr>
            <p:ph sz="half" idx="1"/>
          </p:nvPr>
        </p:nvSpPr>
        <p:spPr>
          <a:xfrm>
            <a:off x="853000" y="1622295"/>
            <a:ext cx="6189324" cy="4351338"/>
          </a:xfrm>
        </p:spPr>
        <p:txBody>
          <a:bodyPr>
            <a:normAutofit/>
          </a:bodyPr>
          <a:lstStyle/>
          <a:p>
            <a:pPr marL="0" indent="0">
              <a:lnSpc>
                <a:spcPct val="110000"/>
              </a:lnSpc>
              <a:buNone/>
            </a:pPr>
            <a:r>
              <a:rPr lang="en-US" sz="1800" b="1" dirty="0">
                <a:solidFill>
                  <a:schemeClr val="accent1"/>
                </a:solidFill>
                <a:latin typeface="+mj-lt"/>
              </a:rPr>
              <a:t>Discounts and perks are fun!  </a:t>
            </a:r>
          </a:p>
          <a:p>
            <a:pPr marL="0" indent="0">
              <a:lnSpc>
                <a:spcPct val="110000"/>
              </a:lnSpc>
              <a:buNone/>
            </a:pPr>
            <a:r>
              <a:rPr lang="en-US" sz="1800" dirty="0"/>
              <a:t>With </a:t>
            </a:r>
            <a:r>
              <a:rPr lang="en-US" sz="1800" dirty="0" err="1"/>
              <a:t>BenefitHub</a:t>
            </a:r>
            <a:r>
              <a:rPr lang="en-US" sz="1800" dirty="0"/>
              <a:t>, enjoy discounts, rewards, and perks on thousands of the brands you love in a variety of categories: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en-US" sz="1800" dirty="0"/>
          </a:p>
        </p:txBody>
      </p:sp>
      <p:sp>
        <p:nvSpPr>
          <p:cNvPr id="3" name="Title 2">
            <a:extLst>
              <a:ext uri="{FF2B5EF4-FFF2-40B4-BE49-F238E27FC236}">
                <a16:creationId xmlns:a16="http://schemas.microsoft.com/office/drawing/2014/main" id="{C6B5BB79-72AD-D381-2784-26D44A618CDA}"/>
              </a:ext>
            </a:extLst>
          </p:cNvPr>
          <p:cNvSpPr>
            <a:spLocks noGrp="1"/>
          </p:cNvSpPr>
          <p:nvPr>
            <p:ph type="title"/>
          </p:nvPr>
        </p:nvSpPr>
        <p:spPr/>
        <p:txBody>
          <a:bodyPr/>
          <a:lstStyle/>
          <a:p>
            <a:r>
              <a:rPr lang="en-US"/>
              <a:t>Employee Discount Program</a:t>
            </a:r>
          </a:p>
        </p:txBody>
      </p:sp>
      <p:graphicFrame>
        <p:nvGraphicFramePr>
          <p:cNvPr id="4" name="Table 3">
            <a:extLst>
              <a:ext uri="{FF2B5EF4-FFF2-40B4-BE49-F238E27FC236}">
                <a16:creationId xmlns:a16="http://schemas.microsoft.com/office/drawing/2014/main" id="{1A740D41-E198-7FE2-E41C-03719C2724F8}"/>
              </a:ext>
            </a:extLst>
          </p:cNvPr>
          <p:cNvGraphicFramePr>
            <a:graphicFrameLocks noGrp="1"/>
          </p:cNvGraphicFramePr>
          <p:nvPr>
            <p:extLst>
              <p:ext uri="{D42A27DB-BD31-4B8C-83A1-F6EECF244321}">
                <p14:modId xmlns:p14="http://schemas.microsoft.com/office/powerpoint/2010/main" val="3714408052"/>
              </p:ext>
            </p:extLst>
          </p:nvPr>
        </p:nvGraphicFramePr>
        <p:xfrm>
          <a:off x="950831" y="3119263"/>
          <a:ext cx="5571460" cy="2424930"/>
        </p:xfrm>
        <a:graphic>
          <a:graphicData uri="http://schemas.openxmlformats.org/drawingml/2006/table">
            <a:tbl>
              <a:tblPr firstRow="1" bandRow="1">
                <a:effectLst/>
                <a:tableStyleId>{5C22544A-7EE6-4342-B048-85BDC9FD1C3A}</a:tableStyleId>
              </a:tblPr>
              <a:tblGrid>
                <a:gridCol w="2373974">
                  <a:extLst>
                    <a:ext uri="{9D8B030D-6E8A-4147-A177-3AD203B41FA5}">
                      <a16:colId xmlns:a16="http://schemas.microsoft.com/office/drawing/2014/main" val="3564602120"/>
                    </a:ext>
                  </a:extLst>
                </a:gridCol>
                <a:gridCol w="3197486">
                  <a:extLst>
                    <a:ext uri="{9D8B030D-6E8A-4147-A177-3AD203B41FA5}">
                      <a16:colId xmlns:a16="http://schemas.microsoft.com/office/drawing/2014/main" val="2998868281"/>
                    </a:ext>
                  </a:extLst>
                </a:gridCol>
              </a:tblGrid>
              <a:tr h="442285">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Travel</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a:solidFill>
                            <a:schemeClr val="accent5"/>
                          </a:solidFill>
                          <a:latin typeface="Raleway SemiBold" pitchFamily="2" charset="0"/>
                        </a:rPr>
                        <a:t>Entertainment</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9871214"/>
                  </a:ext>
                </a:extLst>
              </a:tr>
              <a:tr h="396529">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dirty="0">
                          <a:solidFill>
                            <a:schemeClr val="accent5"/>
                          </a:solidFill>
                          <a:latin typeface="Raleway SemiBold" pitchFamily="2" charset="0"/>
                        </a:rPr>
                        <a:t>Auto</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Restaurants</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6728224"/>
                  </a:ext>
                </a:extLst>
              </a:tr>
              <a:tr h="396529">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accent5"/>
                          </a:solidFill>
                          <a:latin typeface="Raleway SemiBold" pitchFamily="2" charset="0"/>
                        </a:rPr>
                        <a:t>Electronics</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Health</a:t>
                      </a:r>
                      <a:r>
                        <a:rPr lang="en-US" sz="1600" b="0" baseline="0" dirty="0">
                          <a:solidFill>
                            <a:schemeClr val="accent5"/>
                          </a:solidFill>
                          <a:latin typeface="Raleway SemiBold" pitchFamily="2" charset="0"/>
                        </a:rPr>
                        <a:t> and Wellness</a:t>
                      </a:r>
                      <a:endParaRPr lang="en-US" sz="1600" b="0" dirty="0">
                        <a:solidFill>
                          <a:schemeClr val="accent5"/>
                        </a:solidFill>
                        <a:latin typeface="Raleway SemiBold" pitchFamily="2" charset="0"/>
                      </a:endParaRP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8079140"/>
                  </a:ext>
                </a:extLst>
              </a:tr>
              <a:tr h="396529">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accent5"/>
                          </a:solidFill>
                          <a:latin typeface="Raleway SemiBold" pitchFamily="2" charset="0"/>
                        </a:rPr>
                        <a:t>Apparel</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Beauty and Spa</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74749629"/>
                  </a:ext>
                </a:extLst>
              </a:tr>
              <a:tr h="396529">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accent5"/>
                          </a:solidFill>
                          <a:latin typeface="Raleway SemiBold" pitchFamily="2" charset="0"/>
                        </a:rPr>
                        <a:t>Local Deals</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Tickets</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1108317"/>
                  </a:ext>
                </a:extLst>
              </a:tr>
              <a:tr h="396529">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accent5"/>
                          </a:solidFill>
                          <a:latin typeface="Raleway SemiBold" pitchFamily="2" charset="0"/>
                        </a:rPr>
                        <a:t>Education</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r>
                        <a:rPr lang="en-US" sz="1600" b="0" dirty="0">
                          <a:solidFill>
                            <a:schemeClr val="accent5"/>
                          </a:solidFill>
                          <a:latin typeface="Raleway SemiBold" pitchFamily="2" charset="0"/>
                        </a:rPr>
                        <a:t>Sports and Outdoors</a:t>
                      </a:r>
                    </a:p>
                  </a:txBody>
                  <a:tcPr marL="99132" marR="99132" marT="49566" marB="4956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4426028"/>
                  </a:ext>
                </a:extLst>
              </a:tr>
            </a:tbl>
          </a:graphicData>
        </a:graphic>
      </p:graphicFrame>
      <p:sp>
        <p:nvSpPr>
          <p:cNvPr id="6" name="TextBox 5">
            <a:extLst>
              <a:ext uri="{FF2B5EF4-FFF2-40B4-BE49-F238E27FC236}">
                <a16:creationId xmlns:a16="http://schemas.microsoft.com/office/drawing/2014/main" id="{08CB9960-2BE1-2990-7DF5-A9AEC490C667}"/>
              </a:ext>
            </a:extLst>
          </p:cNvPr>
          <p:cNvSpPr txBox="1"/>
          <p:nvPr/>
        </p:nvSpPr>
        <p:spPr>
          <a:xfrm>
            <a:off x="7042324" y="2412117"/>
            <a:ext cx="5160931" cy="1200329"/>
          </a:xfrm>
          <a:prstGeom prst="rect">
            <a:avLst/>
          </a:prstGeom>
          <a:noFill/>
        </p:spPr>
        <p:txBody>
          <a:bodyPr wrap="square">
            <a:spAutoFit/>
          </a:bodyPr>
          <a:lstStyle/>
          <a:p>
            <a:pPr marL="0" indent="0">
              <a:buNone/>
            </a:pPr>
            <a:r>
              <a:rPr lang="en-US" sz="1800" kern="0" dirty="0">
                <a:solidFill>
                  <a:schemeClr val="accent5"/>
                </a:solidFill>
              </a:rPr>
              <a:t>Access your discounts at </a:t>
            </a:r>
            <a:r>
              <a:rPr lang="en-US" sz="1800" kern="0" dirty="0">
                <a:solidFill>
                  <a:schemeClr val="tx1"/>
                </a:solidFill>
                <a:hlinkClick r:id="rId4"/>
              </a:rPr>
              <a:t>https://meetingstreetschools.benefithub.com</a:t>
            </a:r>
            <a:r>
              <a:rPr lang="en-US" sz="1800" kern="0" dirty="0">
                <a:solidFill>
                  <a:schemeClr val="tx1"/>
                </a:solidFill>
              </a:rPr>
              <a:t> </a:t>
            </a:r>
            <a:r>
              <a:rPr lang="en-US" sz="1800" kern="0" dirty="0">
                <a:solidFill>
                  <a:schemeClr val="accent5"/>
                </a:solidFill>
              </a:rPr>
              <a:t>and create an account using referral code: GT4A5E</a:t>
            </a:r>
            <a:endParaRPr lang="en-US" sz="1800" kern="0" dirty="0">
              <a:solidFill>
                <a:schemeClr val="accent5"/>
              </a:solidFill>
              <a:highlight>
                <a:srgbClr val="FFFF00"/>
              </a:highlight>
            </a:endParaRPr>
          </a:p>
        </p:txBody>
      </p:sp>
      <p:cxnSp>
        <p:nvCxnSpPr>
          <p:cNvPr id="8" name="Straight Connector 7">
            <a:extLst>
              <a:ext uri="{FF2B5EF4-FFF2-40B4-BE49-F238E27FC236}">
                <a16:creationId xmlns:a16="http://schemas.microsoft.com/office/drawing/2014/main" id="{308C8289-1E51-9888-A492-315CA0333184}"/>
              </a:ext>
            </a:extLst>
          </p:cNvPr>
          <p:cNvCxnSpPr>
            <a:cxnSpLocks/>
          </p:cNvCxnSpPr>
          <p:nvPr/>
        </p:nvCxnSpPr>
        <p:spPr>
          <a:xfrm>
            <a:off x="6924180" y="1861153"/>
            <a:ext cx="0" cy="3944679"/>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7AEA371-A45D-CEB2-1D6B-40FCD21FCC1E}"/>
              </a:ext>
            </a:extLst>
          </p:cNvPr>
          <p:cNvPicPr>
            <a:picLocks noChangeAspect="1"/>
          </p:cNvPicPr>
          <p:nvPr/>
        </p:nvPicPr>
        <p:blipFill rotWithShape="1">
          <a:blip r:embed="rId5"/>
          <a:srcRect t="-17385" b="-17385"/>
          <a:stretch/>
        </p:blipFill>
        <p:spPr>
          <a:xfrm>
            <a:off x="7634178" y="488396"/>
            <a:ext cx="2317860" cy="645909"/>
          </a:xfrm>
          <a:prstGeom prst="rect">
            <a:avLst/>
          </a:prstGeom>
        </p:spPr>
      </p:pic>
      <p:sp>
        <p:nvSpPr>
          <p:cNvPr id="13" name="TextBox 12">
            <a:extLst>
              <a:ext uri="{FF2B5EF4-FFF2-40B4-BE49-F238E27FC236}">
                <a16:creationId xmlns:a16="http://schemas.microsoft.com/office/drawing/2014/main" id="{867C25BE-81F7-0353-B28C-A37A1DF8F828}"/>
              </a:ext>
            </a:extLst>
          </p:cNvPr>
          <p:cNvSpPr txBox="1"/>
          <p:nvPr/>
        </p:nvSpPr>
        <p:spPr>
          <a:xfrm>
            <a:off x="7554168" y="1861153"/>
            <a:ext cx="2763475" cy="369332"/>
          </a:xfrm>
          <a:prstGeom prst="rect">
            <a:avLst/>
          </a:prstGeom>
          <a:noFill/>
        </p:spPr>
        <p:txBody>
          <a:bodyPr wrap="square">
            <a:spAutoFit/>
          </a:bodyPr>
          <a:lstStyle/>
          <a:p>
            <a:r>
              <a:rPr lang="en-US" sz="1800" b="1">
                <a:solidFill>
                  <a:schemeClr val="accent1"/>
                </a:solidFill>
              </a:rPr>
              <a:t>Getting started is easy!</a:t>
            </a:r>
            <a:endParaRPr lang="en-US"/>
          </a:p>
        </p:txBody>
      </p:sp>
    </p:spTree>
    <p:extLst>
      <p:ext uri="{BB962C8B-B14F-4D97-AF65-F5344CB8AC3E}">
        <p14:creationId xmlns:p14="http://schemas.microsoft.com/office/powerpoint/2010/main" val="95133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AB79-381B-65E3-926C-AC83883B5C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6085E-D4E5-1927-8373-A7A6A3CBECAE}"/>
              </a:ext>
            </a:extLst>
          </p:cNvPr>
          <p:cNvSpPr>
            <a:spLocks noGrp="1"/>
          </p:cNvSpPr>
          <p:nvPr>
            <p:ph sz="half" idx="1"/>
          </p:nvPr>
        </p:nvSpPr>
        <p:spPr/>
        <p:txBody>
          <a:bodyPr>
            <a:normAutofit/>
          </a:bodyPr>
          <a:lstStyle/>
          <a:p>
            <a:pPr marL="0" indent="0">
              <a:spcBef>
                <a:spcPts val="1400"/>
              </a:spcBef>
              <a:buNone/>
            </a:pPr>
            <a:r>
              <a:rPr lang="en-US" dirty="0">
                <a:latin typeface="Raleway Medium" pitchFamily="2" charset="0"/>
              </a:rPr>
              <a:t>Meeting Street Schools offers medical and prescription drug coverage through Cigna.</a:t>
            </a:r>
          </a:p>
          <a:p>
            <a:pPr marL="465138" indent="-241300">
              <a:buFont typeface="Wingdings" panose="05000000000000000000" pitchFamily="2" charset="2"/>
              <a:buChar char="à"/>
            </a:pPr>
            <a:r>
              <a:rPr lang="en-US" dirty="0">
                <a:latin typeface="Raleway Medium" pitchFamily="2" charset="0"/>
              </a:rPr>
              <a:t>Access your member account at </a:t>
            </a:r>
            <a:r>
              <a:rPr lang="en-US" dirty="0">
                <a:latin typeface="Raleway Medium" pitchFamily="2" charset="0"/>
                <a:hlinkClick r:id="rId4"/>
              </a:rPr>
              <a:t>www.mycigna.com</a:t>
            </a:r>
            <a:r>
              <a:rPr lang="en-US" dirty="0">
                <a:latin typeface="Raleway Medium" pitchFamily="2" charset="0"/>
              </a:rPr>
              <a:t> </a:t>
            </a:r>
          </a:p>
          <a:p>
            <a:endParaRPr lang="en-US" dirty="0">
              <a:latin typeface="Raleway Medium" pitchFamily="2" charset="0"/>
            </a:endParaRPr>
          </a:p>
          <a:p>
            <a:pPr marL="0" indent="0">
              <a:buNone/>
            </a:pPr>
            <a:r>
              <a:rPr lang="en-US" dirty="0">
                <a:latin typeface="Raleway Medium" pitchFamily="2" charset="0"/>
              </a:rPr>
              <a:t>Set-up your member account to easily manage your plan:</a:t>
            </a:r>
          </a:p>
          <a:p>
            <a:pPr marL="512763" indent="-228600">
              <a:buFont typeface="Arial" panose="020B0604020202020204" pitchFamily="34" charset="0"/>
              <a:buChar char="•"/>
            </a:pPr>
            <a:r>
              <a:rPr lang="en-US" dirty="0">
                <a:latin typeface="Raleway Medium" pitchFamily="2" charset="0"/>
              </a:rPr>
              <a:t>Search for in-network providers</a:t>
            </a:r>
          </a:p>
          <a:p>
            <a:pPr marL="512763" indent="-228600">
              <a:buFont typeface="Arial" panose="020B0604020202020204" pitchFamily="34" charset="0"/>
              <a:buChar char="•"/>
            </a:pPr>
            <a:r>
              <a:rPr lang="en-US" dirty="0">
                <a:latin typeface="Raleway Medium" pitchFamily="2" charset="0"/>
              </a:rPr>
              <a:t>View plan claims</a:t>
            </a:r>
          </a:p>
          <a:p>
            <a:pPr marL="512763" indent="-228600">
              <a:buFont typeface="Arial" panose="020B0604020202020204" pitchFamily="34" charset="0"/>
              <a:buChar char="•"/>
            </a:pPr>
            <a:r>
              <a:rPr lang="en-US" dirty="0">
                <a:latin typeface="Raleway Medium" pitchFamily="2" charset="0"/>
              </a:rPr>
              <a:t>Estimate cost of care</a:t>
            </a:r>
          </a:p>
          <a:p>
            <a:pPr marL="512763" indent="-228600">
              <a:buFont typeface="Arial" panose="020B0604020202020204" pitchFamily="34" charset="0"/>
              <a:buChar char="•"/>
            </a:pPr>
            <a:r>
              <a:rPr lang="en-US" dirty="0">
                <a:latin typeface="Raleway Medium" pitchFamily="2" charset="0"/>
              </a:rPr>
              <a:t>Track progress toward your deductible</a:t>
            </a:r>
          </a:p>
          <a:p>
            <a:pPr marL="0" indent="0">
              <a:buNone/>
            </a:pPr>
            <a:endParaRPr lang="en-US" sz="2000" dirty="0"/>
          </a:p>
        </p:txBody>
      </p:sp>
      <p:sp>
        <p:nvSpPr>
          <p:cNvPr id="8" name="Title 7">
            <a:extLst>
              <a:ext uri="{FF2B5EF4-FFF2-40B4-BE49-F238E27FC236}">
                <a16:creationId xmlns:a16="http://schemas.microsoft.com/office/drawing/2014/main" id="{A08F7C69-3506-0284-C3F3-DC8993CAF8A2}"/>
              </a:ext>
            </a:extLst>
          </p:cNvPr>
          <p:cNvSpPr>
            <a:spLocks noGrp="1"/>
          </p:cNvSpPr>
          <p:nvPr>
            <p:ph type="title"/>
          </p:nvPr>
        </p:nvSpPr>
        <p:spPr/>
        <p:txBody>
          <a:bodyPr/>
          <a:lstStyle/>
          <a:p>
            <a:r>
              <a:rPr lang="en-US"/>
              <a:t>Medical Plan Overview</a:t>
            </a:r>
          </a:p>
        </p:txBody>
      </p:sp>
      <p:grpSp>
        <p:nvGrpSpPr>
          <p:cNvPr id="2" name="Group 1">
            <a:extLst>
              <a:ext uri="{FF2B5EF4-FFF2-40B4-BE49-F238E27FC236}">
                <a16:creationId xmlns:a16="http://schemas.microsoft.com/office/drawing/2014/main" id="{0E688CDF-A886-9CED-C680-712F5B627A5B}"/>
              </a:ext>
            </a:extLst>
          </p:cNvPr>
          <p:cNvGrpSpPr/>
          <p:nvPr/>
        </p:nvGrpSpPr>
        <p:grpSpPr>
          <a:xfrm>
            <a:off x="8283639" y="2617886"/>
            <a:ext cx="6962140" cy="7483475"/>
            <a:chOff x="-120327" y="855079"/>
            <a:chExt cx="6962775" cy="7483475"/>
          </a:xfrm>
        </p:grpSpPr>
        <p:sp>
          <p:nvSpPr>
            <p:cNvPr id="4" name="Oval 3">
              <a:extLst>
                <a:ext uri="{FF2B5EF4-FFF2-40B4-BE49-F238E27FC236}">
                  <a16:creationId xmlns:a16="http://schemas.microsoft.com/office/drawing/2014/main" id="{5F1FB577-2036-C1D4-595B-9EC5F55CC5E8}"/>
                </a:ext>
              </a:extLst>
            </p:cNvPr>
            <p:cNvSpPr/>
            <p:nvPr userDrawn="1"/>
          </p:nvSpPr>
          <p:spPr>
            <a:xfrm>
              <a:off x="0" y="1158240"/>
              <a:ext cx="5171440" cy="5807710"/>
            </a:xfrm>
            <a:prstGeom prst="ellipse">
              <a:avLst/>
            </a:prstGeom>
            <a:blipFill>
              <a:blip r:embed="rId5" cstate="screen">
                <a:extLst>
                  <a:ext uri="{28A0092B-C50C-407E-A947-70E740481C1C}">
                    <a14:useLocalDpi xmlns:a14="http://schemas.microsoft.com/office/drawing/2010/main"/>
                  </a:ext>
                </a:extLst>
              </a:blip>
              <a:srcRect/>
              <a:stretch>
                <a:fillRect l="-39785" t="-263" r="-7459" b="14492"/>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sp>
          <p:nvSpPr>
            <p:cNvPr id="5" name="Oval 4">
              <a:extLst>
                <a:ext uri="{FF2B5EF4-FFF2-40B4-BE49-F238E27FC236}">
                  <a16:creationId xmlns:a16="http://schemas.microsoft.com/office/drawing/2014/main" id="{D3568DF3-69E9-DD3C-58A3-72EF10D3B87E}"/>
                </a:ext>
              </a:extLst>
            </p:cNvPr>
            <p:cNvSpPr/>
            <p:nvPr userDrawn="1"/>
          </p:nvSpPr>
          <p:spPr>
            <a:xfrm>
              <a:off x="-120327" y="855079"/>
              <a:ext cx="6962775" cy="748347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731411070"/>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C79F91-028E-41D3-C74E-9DF55AF36DE7}"/>
              </a:ext>
            </a:extLst>
          </p:cNvPr>
          <p:cNvSpPr>
            <a:spLocks noGrp="1"/>
          </p:cNvSpPr>
          <p:nvPr>
            <p:ph sz="half" idx="1"/>
          </p:nvPr>
        </p:nvSpPr>
        <p:spPr>
          <a:xfrm>
            <a:off x="838200" y="1825625"/>
            <a:ext cx="6827874" cy="4351338"/>
          </a:xfrm>
        </p:spPr>
        <p:txBody>
          <a:bodyPr>
            <a:normAutofit/>
          </a:bodyPr>
          <a:lstStyle/>
          <a:p>
            <a:pPr marL="0" indent="0">
              <a:lnSpc>
                <a:spcPct val="100000"/>
              </a:lnSpc>
              <a:buNone/>
            </a:pPr>
            <a:r>
              <a:rPr lang="en-US" sz="1800" dirty="0"/>
              <a:t>Meeting Street Schools offers a 403(b) retirement plan through Empower.</a:t>
            </a:r>
          </a:p>
          <a:p>
            <a:pPr marL="0" indent="0">
              <a:lnSpc>
                <a:spcPct val="100000"/>
              </a:lnSpc>
              <a:buNone/>
            </a:pPr>
            <a:r>
              <a:rPr lang="en-US" sz="1800" dirty="0"/>
              <a:t>Save for a financially secure future!</a:t>
            </a:r>
          </a:p>
          <a:p>
            <a:pPr marL="515938" indent="-279400">
              <a:lnSpc>
                <a:spcPct val="100000"/>
              </a:lnSpc>
              <a:buFont typeface="Arial" panose="020B0604020202020204" pitchFamily="34" charset="0"/>
              <a:buChar char="•"/>
            </a:pPr>
            <a:r>
              <a:rPr lang="en-US" sz="1800" dirty="0"/>
              <a:t>Contribute up to $23,000 per year                                  ($30,500 if you’re age 50 or older)</a:t>
            </a:r>
          </a:p>
          <a:p>
            <a:pPr marL="515938" indent="-279400">
              <a:lnSpc>
                <a:spcPct val="100000"/>
              </a:lnSpc>
              <a:buFont typeface="Arial" panose="020B0604020202020204" pitchFamily="34" charset="0"/>
              <a:buChar char="•"/>
            </a:pPr>
            <a:r>
              <a:rPr lang="en-US" sz="1800" dirty="0"/>
              <a:t>Company will match the following amounts:</a:t>
            </a:r>
          </a:p>
          <a:p>
            <a:pPr marL="973138" lvl="1" indent="-285750">
              <a:lnSpc>
                <a:spcPct val="100000"/>
              </a:lnSpc>
              <a:buFont typeface="Wingdings" panose="05000000000000000000" pitchFamily="2" charset="2"/>
              <a:buChar char="ü"/>
            </a:pPr>
            <a:r>
              <a:rPr lang="en-US" sz="1800" dirty="0"/>
              <a:t>50% of the first 6% of your eligible compensation</a:t>
            </a:r>
          </a:p>
          <a:p>
            <a:pPr marL="515938" indent="-285750">
              <a:lnSpc>
                <a:spcPct val="100000"/>
              </a:lnSpc>
            </a:pPr>
            <a:r>
              <a:rPr lang="en-US" sz="1800" dirty="0"/>
              <a:t>You are 100% vested in all of the funds you choose to contribute as well as any fund from a rolled over plan</a:t>
            </a:r>
          </a:p>
          <a:p>
            <a:pPr marL="230188" indent="0">
              <a:lnSpc>
                <a:spcPct val="100000"/>
              </a:lnSpc>
              <a:buNone/>
            </a:pPr>
            <a:r>
              <a:rPr lang="en-US" sz="1800" dirty="0"/>
              <a:t>	</a:t>
            </a:r>
          </a:p>
        </p:txBody>
      </p:sp>
      <p:sp>
        <p:nvSpPr>
          <p:cNvPr id="3" name="Title 2">
            <a:extLst>
              <a:ext uri="{FF2B5EF4-FFF2-40B4-BE49-F238E27FC236}">
                <a16:creationId xmlns:a16="http://schemas.microsoft.com/office/drawing/2014/main" id="{C2DD956D-6C44-49EE-CAF3-3116E025158B}"/>
              </a:ext>
            </a:extLst>
          </p:cNvPr>
          <p:cNvSpPr>
            <a:spLocks noGrp="1"/>
          </p:cNvSpPr>
          <p:nvPr>
            <p:ph type="title"/>
          </p:nvPr>
        </p:nvSpPr>
        <p:spPr/>
        <p:txBody>
          <a:bodyPr/>
          <a:lstStyle/>
          <a:p>
            <a:r>
              <a:rPr lang="en-US"/>
              <a:t>Retirement Savings Plan</a:t>
            </a:r>
          </a:p>
        </p:txBody>
      </p:sp>
      <p:cxnSp>
        <p:nvCxnSpPr>
          <p:cNvPr id="5" name="Straight Connector 4">
            <a:extLst>
              <a:ext uri="{FF2B5EF4-FFF2-40B4-BE49-F238E27FC236}">
                <a16:creationId xmlns:a16="http://schemas.microsoft.com/office/drawing/2014/main" id="{1935B4B1-3DF2-2DF1-D013-AD016E154FB3}"/>
              </a:ext>
            </a:extLst>
          </p:cNvPr>
          <p:cNvCxnSpPr/>
          <p:nvPr/>
        </p:nvCxnSpPr>
        <p:spPr>
          <a:xfrm>
            <a:off x="7910623" y="1690577"/>
            <a:ext cx="0" cy="42423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00920F7-9BA3-2A13-299C-026F80D9CC8B}"/>
              </a:ext>
            </a:extLst>
          </p:cNvPr>
          <p:cNvSpPr txBox="1"/>
          <p:nvPr/>
        </p:nvSpPr>
        <p:spPr>
          <a:xfrm>
            <a:off x="8155173" y="1825625"/>
            <a:ext cx="3028507" cy="4312527"/>
          </a:xfrm>
          <a:prstGeom prst="rect">
            <a:avLst/>
          </a:prstGeom>
          <a:noFill/>
        </p:spPr>
        <p:txBody>
          <a:bodyPr wrap="square" rtlCol="0">
            <a:spAutoFit/>
          </a:bodyPr>
          <a:lstStyle/>
          <a:p>
            <a:r>
              <a:rPr lang="en-US" sz="2000" b="1" dirty="0">
                <a:solidFill>
                  <a:schemeClr val="accent1"/>
                </a:solidFill>
              </a:rPr>
              <a:t>Did you know?</a:t>
            </a:r>
          </a:p>
          <a:p>
            <a:endParaRPr lang="en-US" dirty="0"/>
          </a:p>
          <a:p>
            <a:pPr>
              <a:lnSpc>
                <a:spcPct val="110000"/>
              </a:lnSpc>
            </a:pPr>
            <a:r>
              <a:rPr lang="en-US" b="0" i="0" dirty="0">
                <a:solidFill>
                  <a:srgbClr val="1F2937"/>
                </a:solidFill>
                <a:effectLst/>
              </a:rPr>
              <a:t>According to the World Health Organization, </a:t>
            </a:r>
            <a:r>
              <a:rPr lang="en-US" b="1" i="0" dirty="0">
                <a:solidFill>
                  <a:srgbClr val="1F2937"/>
                </a:solidFill>
                <a:effectLst/>
              </a:rPr>
              <a:t>the global average life expectancy is now over 73 years. </a:t>
            </a:r>
          </a:p>
          <a:p>
            <a:pPr>
              <a:lnSpc>
                <a:spcPct val="110000"/>
              </a:lnSpc>
            </a:pPr>
            <a:endParaRPr lang="en-US" b="1" dirty="0">
              <a:solidFill>
                <a:srgbClr val="1F2937"/>
              </a:solidFill>
            </a:endParaRPr>
          </a:p>
          <a:p>
            <a:pPr>
              <a:lnSpc>
                <a:spcPct val="110000"/>
              </a:lnSpc>
            </a:pPr>
            <a:r>
              <a:rPr lang="en-US" b="0" i="0" dirty="0">
                <a:solidFill>
                  <a:srgbClr val="1F2937"/>
                </a:solidFill>
                <a:effectLst/>
              </a:rPr>
              <a:t>This means that individuals need to plan for a longer retirement period and ensure they have enough savings to support themselves.</a:t>
            </a:r>
            <a:endParaRPr lang="en-US" dirty="0"/>
          </a:p>
        </p:txBody>
      </p:sp>
      <p:pic>
        <p:nvPicPr>
          <p:cNvPr id="7" name="Picture 6">
            <a:extLst>
              <a:ext uri="{FF2B5EF4-FFF2-40B4-BE49-F238E27FC236}">
                <a16:creationId xmlns:a16="http://schemas.microsoft.com/office/drawing/2014/main" id="{8B7045D6-ADC6-65CA-5FAF-418CEC30F621}"/>
              </a:ext>
            </a:extLst>
          </p:cNvPr>
          <p:cNvPicPr>
            <a:picLocks noChangeAspect="1"/>
          </p:cNvPicPr>
          <p:nvPr/>
        </p:nvPicPr>
        <p:blipFill>
          <a:blip r:embed="rId3"/>
          <a:stretch>
            <a:fillRect/>
          </a:stretch>
        </p:blipFill>
        <p:spPr>
          <a:xfrm>
            <a:off x="2902671" y="5072357"/>
            <a:ext cx="3420152" cy="1207113"/>
          </a:xfrm>
          <a:prstGeom prst="rect">
            <a:avLst/>
          </a:prstGeom>
        </p:spPr>
      </p:pic>
      <p:pic>
        <p:nvPicPr>
          <p:cNvPr id="9" name="Picture 8">
            <a:extLst>
              <a:ext uri="{FF2B5EF4-FFF2-40B4-BE49-F238E27FC236}">
                <a16:creationId xmlns:a16="http://schemas.microsoft.com/office/drawing/2014/main" id="{387747C8-2427-E9E9-EB1B-9A146E9589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91" b="7639"/>
          <a:stretch/>
        </p:blipFill>
        <p:spPr>
          <a:xfrm>
            <a:off x="8699698" y="278601"/>
            <a:ext cx="1939456" cy="768050"/>
          </a:xfrm>
          <a:prstGeom prst="rect">
            <a:avLst/>
          </a:prstGeom>
        </p:spPr>
      </p:pic>
    </p:spTree>
    <p:extLst>
      <p:ext uri="{BB962C8B-B14F-4D97-AF65-F5344CB8AC3E}">
        <p14:creationId xmlns:p14="http://schemas.microsoft.com/office/powerpoint/2010/main" val="3359395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5BB79-72AD-D381-2784-26D44A618CDA}"/>
              </a:ext>
            </a:extLst>
          </p:cNvPr>
          <p:cNvSpPr>
            <a:spLocks noGrp="1"/>
          </p:cNvSpPr>
          <p:nvPr>
            <p:ph type="title"/>
          </p:nvPr>
        </p:nvSpPr>
        <p:spPr/>
        <p:txBody>
          <a:bodyPr/>
          <a:lstStyle/>
          <a:p>
            <a:r>
              <a:rPr lang="en-US" dirty="0"/>
              <a:t>Pet Insurance</a:t>
            </a:r>
          </a:p>
        </p:txBody>
      </p:sp>
      <p:grpSp>
        <p:nvGrpSpPr>
          <p:cNvPr id="9" name="Graphic 2350">
            <a:extLst>
              <a:ext uri="{FF2B5EF4-FFF2-40B4-BE49-F238E27FC236}">
                <a16:creationId xmlns:a16="http://schemas.microsoft.com/office/drawing/2014/main" id="{C2178D9E-E6B5-A07A-F262-FC8B1F9B8FB6}"/>
              </a:ext>
            </a:extLst>
          </p:cNvPr>
          <p:cNvGrpSpPr>
            <a:grpSpLocks noChangeAspect="1"/>
          </p:cNvGrpSpPr>
          <p:nvPr/>
        </p:nvGrpSpPr>
        <p:grpSpPr>
          <a:xfrm>
            <a:off x="10399673" y="280973"/>
            <a:ext cx="608549" cy="608707"/>
            <a:chOff x="6401499" y="5569451"/>
            <a:chExt cx="365125" cy="365220"/>
          </a:xfrm>
          <a:solidFill>
            <a:srgbClr val="002060"/>
          </a:solidFill>
        </p:grpSpPr>
        <p:sp>
          <p:nvSpPr>
            <p:cNvPr id="10" name="Freeform 36">
              <a:extLst>
                <a:ext uri="{FF2B5EF4-FFF2-40B4-BE49-F238E27FC236}">
                  <a16:creationId xmlns:a16="http://schemas.microsoft.com/office/drawing/2014/main" id="{26512970-AA88-A48B-2970-2F8EAEAB9C4A}"/>
                </a:ext>
              </a:extLst>
            </p:cNvPr>
            <p:cNvSpPr/>
            <p:nvPr/>
          </p:nvSpPr>
          <p:spPr>
            <a:xfrm>
              <a:off x="6588912" y="5569737"/>
              <a:ext cx="100599" cy="119900"/>
            </a:xfrm>
            <a:custGeom>
              <a:avLst/>
              <a:gdLst>
                <a:gd name="connsiteX0" fmla="*/ 31661 w 100599"/>
                <a:gd name="connsiteY0" fmla="*/ 116857 h 119900"/>
                <a:gd name="connsiteX1" fmla="*/ 46875 w 100599"/>
                <a:gd name="connsiteY1" fmla="*/ 119900 h 119900"/>
                <a:gd name="connsiteX2" fmla="*/ 63610 w 100599"/>
                <a:gd name="connsiteY2" fmla="*/ 116857 h 119900"/>
                <a:gd name="connsiteX3" fmla="*/ 89473 w 100599"/>
                <a:gd name="connsiteY3" fmla="*/ 87952 h 119900"/>
                <a:gd name="connsiteX4" fmla="*/ 98601 w 100599"/>
                <a:gd name="connsiteY4" fmla="*/ 59046 h 119900"/>
                <a:gd name="connsiteX5" fmla="*/ 95558 w 100599"/>
                <a:gd name="connsiteY5" fmla="*/ 24055 h 119900"/>
                <a:gd name="connsiteX6" fmla="*/ 68174 w 100599"/>
                <a:gd name="connsiteY6" fmla="*/ 2756 h 119900"/>
                <a:gd name="connsiteX7" fmla="*/ 33183 w 100599"/>
                <a:gd name="connsiteY7" fmla="*/ 4277 h 119900"/>
                <a:gd name="connsiteX8" fmla="*/ 10363 w 100599"/>
                <a:gd name="connsiteY8" fmla="*/ 31661 h 119900"/>
                <a:gd name="connsiteX9" fmla="*/ 2756 w 100599"/>
                <a:gd name="connsiteY9" fmla="*/ 60567 h 119900"/>
                <a:gd name="connsiteX10" fmla="*/ 4277 w 100599"/>
                <a:gd name="connsiteY10" fmla="*/ 95558 h 119900"/>
                <a:gd name="connsiteX11" fmla="*/ 31661 w 100599"/>
                <a:gd name="connsiteY11" fmla="*/ 116857 h 119900"/>
                <a:gd name="connsiteX12" fmla="*/ 31661 w 100599"/>
                <a:gd name="connsiteY12" fmla="*/ 69695 h 119900"/>
                <a:gd name="connsiteX13" fmla="*/ 40790 w 100599"/>
                <a:gd name="connsiteY13" fmla="*/ 40790 h 119900"/>
                <a:gd name="connsiteX14" fmla="*/ 48396 w 100599"/>
                <a:gd name="connsiteY14" fmla="*/ 31661 h 119900"/>
                <a:gd name="connsiteX15" fmla="*/ 52960 w 100599"/>
                <a:gd name="connsiteY15" fmla="*/ 30140 h 119900"/>
                <a:gd name="connsiteX16" fmla="*/ 59046 w 100599"/>
                <a:gd name="connsiteY16" fmla="*/ 31661 h 119900"/>
                <a:gd name="connsiteX17" fmla="*/ 68174 w 100599"/>
                <a:gd name="connsiteY17" fmla="*/ 39268 h 119900"/>
                <a:gd name="connsiteX18" fmla="*/ 68174 w 100599"/>
                <a:gd name="connsiteY18" fmla="*/ 51439 h 119900"/>
                <a:gd name="connsiteX19" fmla="*/ 59046 w 100599"/>
                <a:gd name="connsiteY19" fmla="*/ 80345 h 119900"/>
                <a:gd name="connsiteX20" fmla="*/ 49918 w 100599"/>
                <a:gd name="connsiteY20" fmla="*/ 90994 h 119900"/>
                <a:gd name="connsiteX21" fmla="*/ 40790 w 100599"/>
                <a:gd name="connsiteY21" fmla="*/ 90994 h 119900"/>
                <a:gd name="connsiteX22" fmla="*/ 39268 w 100599"/>
                <a:gd name="connsiteY22" fmla="*/ 90994 h 119900"/>
                <a:gd name="connsiteX23" fmla="*/ 30140 w 100599"/>
                <a:gd name="connsiteY23" fmla="*/ 83388 h 119900"/>
                <a:gd name="connsiteX24" fmla="*/ 31661 w 100599"/>
                <a:gd name="connsiteY24" fmla="*/ 69695 h 1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599" h="119900">
                  <a:moveTo>
                    <a:pt x="31661" y="116857"/>
                  </a:moveTo>
                  <a:cubicBezTo>
                    <a:pt x="36226" y="118379"/>
                    <a:pt x="40790" y="119900"/>
                    <a:pt x="46875" y="119900"/>
                  </a:cubicBezTo>
                  <a:cubicBezTo>
                    <a:pt x="52960" y="119900"/>
                    <a:pt x="59046" y="118379"/>
                    <a:pt x="63610" y="116857"/>
                  </a:cubicBezTo>
                  <a:cubicBezTo>
                    <a:pt x="75781" y="112293"/>
                    <a:pt x="84909" y="101644"/>
                    <a:pt x="89473" y="87952"/>
                  </a:cubicBezTo>
                  <a:lnTo>
                    <a:pt x="98601" y="59046"/>
                  </a:lnTo>
                  <a:cubicBezTo>
                    <a:pt x="101644" y="48396"/>
                    <a:pt x="101644" y="34704"/>
                    <a:pt x="95558" y="24055"/>
                  </a:cubicBezTo>
                  <a:cubicBezTo>
                    <a:pt x="89473" y="13405"/>
                    <a:pt x="80345" y="5798"/>
                    <a:pt x="68174" y="2756"/>
                  </a:cubicBezTo>
                  <a:cubicBezTo>
                    <a:pt x="56003" y="-1808"/>
                    <a:pt x="43832" y="-287"/>
                    <a:pt x="33183" y="4277"/>
                  </a:cubicBezTo>
                  <a:cubicBezTo>
                    <a:pt x="22533" y="10363"/>
                    <a:pt x="14927" y="19491"/>
                    <a:pt x="10363" y="31661"/>
                  </a:cubicBezTo>
                  <a:lnTo>
                    <a:pt x="2756" y="60567"/>
                  </a:lnTo>
                  <a:cubicBezTo>
                    <a:pt x="-1808" y="72738"/>
                    <a:pt x="-287" y="84909"/>
                    <a:pt x="4277" y="95558"/>
                  </a:cubicBezTo>
                  <a:cubicBezTo>
                    <a:pt x="10363" y="106208"/>
                    <a:pt x="19491" y="113815"/>
                    <a:pt x="31661" y="116857"/>
                  </a:cubicBezTo>
                  <a:close/>
                  <a:moveTo>
                    <a:pt x="31661" y="69695"/>
                  </a:moveTo>
                  <a:lnTo>
                    <a:pt x="40790" y="40790"/>
                  </a:lnTo>
                  <a:cubicBezTo>
                    <a:pt x="42311" y="36226"/>
                    <a:pt x="43832" y="33183"/>
                    <a:pt x="48396" y="31661"/>
                  </a:cubicBezTo>
                  <a:cubicBezTo>
                    <a:pt x="48396" y="30140"/>
                    <a:pt x="51439" y="30140"/>
                    <a:pt x="52960" y="30140"/>
                  </a:cubicBezTo>
                  <a:cubicBezTo>
                    <a:pt x="54482" y="30140"/>
                    <a:pt x="57525" y="30140"/>
                    <a:pt x="59046" y="31661"/>
                  </a:cubicBezTo>
                  <a:cubicBezTo>
                    <a:pt x="63610" y="33183"/>
                    <a:pt x="66653" y="34704"/>
                    <a:pt x="68174" y="39268"/>
                  </a:cubicBezTo>
                  <a:cubicBezTo>
                    <a:pt x="69695" y="42311"/>
                    <a:pt x="69695" y="46875"/>
                    <a:pt x="68174" y="51439"/>
                  </a:cubicBezTo>
                  <a:lnTo>
                    <a:pt x="59046" y="80345"/>
                  </a:lnTo>
                  <a:cubicBezTo>
                    <a:pt x="57525" y="84909"/>
                    <a:pt x="54482" y="89473"/>
                    <a:pt x="49918" y="90994"/>
                  </a:cubicBezTo>
                  <a:cubicBezTo>
                    <a:pt x="46875" y="92516"/>
                    <a:pt x="43832" y="92516"/>
                    <a:pt x="40790" y="90994"/>
                  </a:cubicBezTo>
                  <a:cubicBezTo>
                    <a:pt x="40790" y="90994"/>
                    <a:pt x="39268" y="90994"/>
                    <a:pt x="39268" y="90994"/>
                  </a:cubicBezTo>
                  <a:cubicBezTo>
                    <a:pt x="34704" y="89473"/>
                    <a:pt x="31661" y="87952"/>
                    <a:pt x="30140" y="83388"/>
                  </a:cubicBezTo>
                  <a:cubicBezTo>
                    <a:pt x="30140" y="78823"/>
                    <a:pt x="28619" y="74259"/>
                    <a:pt x="31661" y="69695"/>
                  </a:cubicBezTo>
                  <a:close/>
                </a:path>
              </a:pathLst>
            </a:custGeom>
            <a:grpFill/>
            <a:ln w="15081" cap="flat">
              <a:noFill/>
              <a:prstDash val="solid"/>
              <a:miter/>
            </a:ln>
          </p:spPr>
          <p:txBody>
            <a:bodyPr rtlCol="0" anchor="ctr"/>
            <a:lstStyle/>
            <a:p>
              <a:endParaRPr lang="en-US"/>
            </a:p>
          </p:txBody>
        </p:sp>
        <p:sp>
          <p:nvSpPr>
            <p:cNvPr id="11" name="Freeform 37">
              <a:extLst>
                <a:ext uri="{FF2B5EF4-FFF2-40B4-BE49-F238E27FC236}">
                  <a16:creationId xmlns:a16="http://schemas.microsoft.com/office/drawing/2014/main" id="{393EBC95-3AC9-6585-9DE8-DAAB642620EA}"/>
                </a:ext>
              </a:extLst>
            </p:cNvPr>
            <p:cNvSpPr/>
            <p:nvPr/>
          </p:nvSpPr>
          <p:spPr>
            <a:xfrm>
              <a:off x="6668912" y="5648269"/>
              <a:ext cx="97711" cy="99179"/>
            </a:xfrm>
            <a:custGeom>
              <a:avLst/>
              <a:gdLst>
                <a:gd name="connsiteX0" fmla="*/ 82498 w 97711"/>
                <a:gd name="connsiteY0" fmla="*/ 10941 h 99179"/>
                <a:gd name="connsiteX1" fmla="*/ 49028 w 97711"/>
                <a:gd name="connsiteY1" fmla="*/ 291 h 99179"/>
                <a:gd name="connsiteX2" fmla="*/ 17079 w 97711"/>
                <a:gd name="connsiteY2" fmla="*/ 15505 h 99179"/>
                <a:gd name="connsiteX3" fmla="*/ 10994 w 97711"/>
                <a:gd name="connsiteY3" fmla="*/ 23112 h 99179"/>
                <a:gd name="connsiteX4" fmla="*/ 15558 w 97711"/>
                <a:gd name="connsiteY4" fmla="*/ 87009 h 99179"/>
                <a:gd name="connsiteX5" fmla="*/ 45985 w 97711"/>
                <a:gd name="connsiteY5" fmla="*/ 99180 h 99179"/>
                <a:gd name="connsiteX6" fmla="*/ 49028 w 97711"/>
                <a:gd name="connsiteY6" fmla="*/ 99180 h 99179"/>
                <a:gd name="connsiteX7" fmla="*/ 80976 w 97711"/>
                <a:gd name="connsiteY7" fmla="*/ 82445 h 99179"/>
                <a:gd name="connsiteX8" fmla="*/ 87062 w 97711"/>
                <a:gd name="connsiteY8" fmla="*/ 74838 h 99179"/>
                <a:gd name="connsiteX9" fmla="*/ 97711 w 97711"/>
                <a:gd name="connsiteY9" fmla="*/ 42889 h 99179"/>
                <a:gd name="connsiteX10" fmla="*/ 82498 w 97711"/>
                <a:gd name="connsiteY10" fmla="*/ 10941 h 99179"/>
                <a:gd name="connsiteX11" fmla="*/ 62720 w 97711"/>
                <a:gd name="connsiteY11" fmla="*/ 56582 h 99179"/>
                <a:gd name="connsiteX12" fmla="*/ 56635 w 97711"/>
                <a:gd name="connsiteY12" fmla="*/ 64188 h 99179"/>
                <a:gd name="connsiteX13" fmla="*/ 45985 w 97711"/>
                <a:gd name="connsiteY13" fmla="*/ 70274 h 99179"/>
                <a:gd name="connsiteX14" fmla="*/ 36857 w 97711"/>
                <a:gd name="connsiteY14" fmla="*/ 67231 h 99179"/>
                <a:gd name="connsiteX15" fmla="*/ 36857 w 97711"/>
                <a:gd name="connsiteY15" fmla="*/ 67231 h 99179"/>
                <a:gd name="connsiteX16" fmla="*/ 35336 w 97711"/>
                <a:gd name="connsiteY16" fmla="*/ 45932 h 99179"/>
                <a:gd name="connsiteX17" fmla="*/ 41421 w 97711"/>
                <a:gd name="connsiteY17" fmla="*/ 38325 h 99179"/>
                <a:gd name="connsiteX18" fmla="*/ 53592 w 97711"/>
                <a:gd name="connsiteY18" fmla="*/ 33761 h 99179"/>
                <a:gd name="connsiteX19" fmla="*/ 62720 w 97711"/>
                <a:gd name="connsiteY19" fmla="*/ 36804 h 99179"/>
                <a:gd name="connsiteX20" fmla="*/ 67284 w 97711"/>
                <a:gd name="connsiteY20" fmla="*/ 47453 h 99179"/>
                <a:gd name="connsiteX21" fmla="*/ 62720 w 97711"/>
                <a:gd name="connsiteY21" fmla="*/ 56582 h 9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711" h="99179">
                  <a:moveTo>
                    <a:pt x="82498" y="10941"/>
                  </a:moveTo>
                  <a:cubicBezTo>
                    <a:pt x="73369" y="3334"/>
                    <a:pt x="61199" y="-1230"/>
                    <a:pt x="49028" y="291"/>
                  </a:cubicBezTo>
                  <a:cubicBezTo>
                    <a:pt x="36857" y="1813"/>
                    <a:pt x="26207" y="6377"/>
                    <a:pt x="17079" y="15505"/>
                  </a:cubicBezTo>
                  <a:lnTo>
                    <a:pt x="10994" y="23112"/>
                  </a:lnTo>
                  <a:cubicBezTo>
                    <a:pt x="-5741" y="41368"/>
                    <a:pt x="-2698" y="70274"/>
                    <a:pt x="15558" y="87009"/>
                  </a:cubicBezTo>
                  <a:cubicBezTo>
                    <a:pt x="23165" y="94615"/>
                    <a:pt x="33814" y="99180"/>
                    <a:pt x="45985" y="99180"/>
                  </a:cubicBezTo>
                  <a:cubicBezTo>
                    <a:pt x="47506" y="99180"/>
                    <a:pt x="47506" y="99180"/>
                    <a:pt x="49028" y="99180"/>
                  </a:cubicBezTo>
                  <a:cubicBezTo>
                    <a:pt x="61199" y="97658"/>
                    <a:pt x="73369" y="91573"/>
                    <a:pt x="80976" y="82445"/>
                  </a:cubicBezTo>
                  <a:lnTo>
                    <a:pt x="87062" y="74838"/>
                  </a:lnTo>
                  <a:cubicBezTo>
                    <a:pt x="94668" y="67231"/>
                    <a:pt x="97711" y="55060"/>
                    <a:pt x="97711" y="42889"/>
                  </a:cubicBezTo>
                  <a:cubicBezTo>
                    <a:pt x="96190" y="30719"/>
                    <a:pt x="90104" y="20069"/>
                    <a:pt x="82498" y="10941"/>
                  </a:cubicBezTo>
                  <a:close/>
                  <a:moveTo>
                    <a:pt x="62720" y="56582"/>
                  </a:moveTo>
                  <a:lnTo>
                    <a:pt x="56635" y="64188"/>
                  </a:lnTo>
                  <a:cubicBezTo>
                    <a:pt x="53592" y="67231"/>
                    <a:pt x="50549" y="68752"/>
                    <a:pt x="45985" y="70274"/>
                  </a:cubicBezTo>
                  <a:cubicBezTo>
                    <a:pt x="41421" y="70274"/>
                    <a:pt x="38378" y="68752"/>
                    <a:pt x="36857" y="67231"/>
                  </a:cubicBezTo>
                  <a:cubicBezTo>
                    <a:pt x="36857" y="67231"/>
                    <a:pt x="36857" y="67231"/>
                    <a:pt x="36857" y="67231"/>
                  </a:cubicBezTo>
                  <a:cubicBezTo>
                    <a:pt x="30772" y="62667"/>
                    <a:pt x="30772" y="52018"/>
                    <a:pt x="35336" y="45932"/>
                  </a:cubicBezTo>
                  <a:lnTo>
                    <a:pt x="41421" y="38325"/>
                  </a:lnTo>
                  <a:cubicBezTo>
                    <a:pt x="44464" y="35283"/>
                    <a:pt x="49028" y="33761"/>
                    <a:pt x="53592" y="33761"/>
                  </a:cubicBezTo>
                  <a:cubicBezTo>
                    <a:pt x="56635" y="33761"/>
                    <a:pt x="61199" y="35283"/>
                    <a:pt x="62720" y="36804"/>
                  </a:cubicBezTo>
                  <a:cubicBezTo>
                    <a:pt x="65763" y="39847"/>
                    <a:pt x="67284" y="42889"/>
                    <a:pt x="67284" y="47453"/>
                  </a:cubicBezTo>
                  <a:cubicBezTo>
                    <a:pt x="67284" y="48975"/>
                    <a:pt x="65763" y="53539"/>
                    <a:pt x="62720" y="56582"/>
                  </a:cubicBezTo>
                  <a:close/>
                </a:path>
              </a:pathLst>
            </a:custGeom>
            <a:grpFill/>
            <a:ln w="15081" cap="flat">
              <a:noFill/>
              <a:prstDash val="solid"/>
              <a:miter/>
            </a:ln>
          </p:spPr>
          <p:txBody>
            <a:bodyPr rtlCol="0" anchor="ctr"/>
            <a:lstStyle/>
            <a:p>
              <a:endParaRPr lang="en-US"/>
            </a:p>
          </p:txBody>
        </p:sp>
        <p:sp>
          <p:nvSpPr>
            <p:cNvPr id="12" name="Freeform 38">
              <a:extLst>
                <a:ext uri="{FF2B5EF4-FFF2-40B4-BE49-F238E27FC236}">
                  <a16:creationId xmlns:a16="http://schemas.microsoft.com/office/drawing/2014/main" id="{8A0DA1B9-6234-E9C0-086B-AD694E932B3B}"/>
                </a:ext>
              </a:extLst>
            </p:cNvPr>
            <p:cNvSpPr/>
            <p:nvPr/>
          </p:nvSpPr>
          <p:spPr>
            <a:xfrm>
              <a:off x="6401499" y="5648561"/>
              <a:ext cx="97090" cy="98888"/>
            </a:xfrm>
            <a:custGeom>
              <a:avLst/>
              <a:gdLst>
                <a:gd name="connsiteX0" fmla="*/ 82153 w 97090"/>
                <a:gd name="connsiteY0" fmla="*/ 86717 h 98888"/>
                <a:gd name="connsiteX1" fmla="*/ 86717 w 97090"/>
                <a:gd name="connsiteY1" fmla="*/ 22820 h 98888"/>
                <a:gd name="connsiteX2" fmla="*/ 80632 w 97090"/>
                <a:gd name="connsiteY2" fmla="*/ 15214 h 98888"/>
                <a:gd name="connsiteX3" fmla="*/ 50205 w 97090"/>
                <a:gd name="connsiteY3" fmla="*/ 0 h 98888"/>
                <a:gd name="connsiteX4" fmla="*/ 15214 w 97090"/>
                <a:gd name="connsiteY4" fmla="*/ 10649 h 98888"/>
                <a:gd name="connsiteX5" fmla="*/ 0 w 97090"/>
                <a:gd name="connsiteY5" fmla="*/ 42598 h 98888"/>
                <a:gd name="connsiteX6" fmla="*/ 10649 w 97090"/>
                <a:gd name="connsiteY6" fmla="*/ 74546 h 98888"/>
                <a:gd name="connsiteX7" fmla="*/ 16735 w 97090"/>
                <a:gd name="connsiteY7" fmla="*/ 82153 h 98888"/>
                <a:gd name="connsiteX8" fmla="*/ 48683 w 97090"/>
                <a:gd name="connsiteY8" fmla="*/ 98888 h 98888"/>
                <a:gd name="connsiteX9" fmla="*/ 51726 w 97090"/>
                <a:gd name="connsiteY9" fmla="*/ 98888 h 98888"/>
                <a:gd name="connsiteX10" fmla="*/ 82153 w 97090"/>
                <a:gd name="connsiteY10" fmla="*/ 86717 h 98888"/>
                <a:gd name="connsiteX11" fmla="*/ 41077 w 97090"/>
                <a:gd name="connsiteY11" fmla="*/ 63897 h 98888"/>
                <a:gd name="connsiteX12" fmla="*/ 34991 w 97090"/>
                <a:gd name="connsiteY12" fmla="*/ 54769 h 98888"/>
                <a:gd name="connsiteX13" fmla="*/ 30427 w 97090"/>
                <a:gd name="connsiteY13" fmla="*/ 44119 h 98888"/>
                <a:gd name="connsiteX14" fmla="*/ 34991 w 97090"/>
                <a:gd name="connsiteY14" fmla="*/ 33470 h 98888"/>
                <a:gd name="connsiteX15" fmla="*/ 45641 w 97090"/>
                <a:gd name="connsiteY15" fmla="*/ 30427 h 98888"/>
                <a:gd name="connsiteX16" fmla="*/ 56290 w 97090"/>
                <a:gd name="connsiteY16" fmla="*/ 34991 h 98888"/>
                <a:gd name="connsiteX17" fmla="*/ 62376 w 97090"/>
                <a:gd name="connsiteY17" fmla="*/ 42598 h 98888"/>
                <a:gd name="connsiteX18" fmla="*/ 60854 w 97090"/>
                <a:gd name="connsiteY18" fmla="*/ 63897 h 98888"/>
                <a:gd name="connsiteX19" fmla="*/ 60854 w 97090"/>
                <a:gd name="connsiteY19" fmla="*/ 63897 h 98888"/>
                <a:gd name="connsiteX20" fmla="*/ 50205 w 97090"/>
                <a:gd name="connsiteY20" fmla="*/ 68461 h 98888"/>
                <a:gd name="connsiteX21" fmla="*/ 41077 w 97090"/>
                <a:gd name="connsiteY21" fmla="*/ 63897 h 9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090" h="98888">
                  <a:moveTo>
                    <a:pt x="82153" y="86717"/>
                  </a:moveTo>
                  <a:cubicBezTo>
                    <a:pt x="100409" y="69982"/>
                    <a:pt x="101931" y="41077"/>
                    <a:pt x="86717" y="22820"/>
                  </a:cubicBezTo>
                  <a:lnTo>
                    <a:pt x="80632" y="15214"/>
                  </a:lnTo>
                  <a:cubicBezTo>
                    <a:pt x="73025" y="6085"/>
                    <a:pt x="60854" y="1521"/>
                    <a:pt x="50205" y="0"/>
                  </a:cubicBezTo>
                  <a:cubicBezTo>
                    <a:pt x="36513" y="0"/>
                    <a:pt x="24342" y="3043"/>
                    <a:pt x="15214" y="10649"/>
                  </a:cubicBezTo>
                  <a:cubicBezTo>
                    <a:pt x="7607" y="19778"/>
                    <a:pt x="1521" y="30427"/>
                    <a:pt x="0" y="42598"/>
                  </a:cubicBezTo>
                  <a:cubicBezTo>
                    <a:pt x="0" y="54769"/>
                    <a:pt x="3043" y="66940"/>
                    <a:pt x="10649" y="74546"/>
                  </a:cubicBezTo>
                  <a:lnTo>
                    <a:pt x="16735" y="82153"/>
                  </a:lnTo>
                  <a:cubicBezTo>
                    <a:pt x="24342" y="92803"/>
                    <a:pt x="36513" y="98888"/>
                    <a:pt x="48683" y="98888"/>
                  </a:cubicBezTo>
                  <a:cubicBezTo>
                    <a:pt x="50205" y="98888"/>
                    <a:pt x="50205" y="98888"/>
                    <a:pt x="51726" y="98888"/>
                  </a:cubicBezTo>
                  <a:cubicBezTo>
                    <a:pt x="62376" y="98888"/>
                    <a:pt x="73025" y="95845"/>
                    <a:pt x="82153" y="86717"/>
                  </a:cubicBezTo>
                  <a:close/>
                  <a:moveTo>
                    <a:pt x="41077" y="63897"/>
                  </a:moveTo>
                  <a:lnTo>
                    <a:pt x="34991" y="54769"/>
                  </a:lnTo>
                  <a:cubicBezTo>
                    <a:pt x="31948" y="53247"/>
                    <a:pt x="30427" y="48683"/>
                    <a:pt x="30427" y="44119"/>
                  </a:cubicBezTo>
                  <a:cubicBezTo>
                    <a:pt x="30427" y="39555"/>
                    <a:pt x="31948" y="36513"/>
                    <a:pt x="34991" y="33470"/>
                  </a:cubicBezTo>
                  <a:cubicBezTo>
                    <a:pt x="38034" y="31948"/>
                    <a:pt x="42598" y="30427"/>
                    <a:pt x="45641" y="30427"/>
                  </a:cubicBezTo>
                  <a:cubicBezTo>
                    <a:pt x="50205" y="30427"/>
                    <a:pt x="54769" y="31948"/>
                    <a:pt x="56290" y="34991"/>
                  </a:cubicBezTo>
                  <a:lnTo>
                    <a:pt x="62376" y="42598"/>
                  </a:lnTo>
                  <a:cubicBezTo>
                    <a:pt x="66940" y="48683"/>
                    <a:pt x="66940" y="57811"/>
                    <a:pt x="60854" y="63897"/>
                  </a:cubicBezTo>
                  <a:cubicBezTo>
                    <a:pt x="60854" y="63897"/>
                    <a:pt x="60854" y="63897"/>
                    <a:pt x="60854" y="63897"/>
                  </a:cubicBezTo>
                  <a:cubicBezTo>
                    <a:pt x="57811" y="68461"/>
                    <a:pt x="54769" y="69982"/>
                    <a:pt x="50205" y="68461"/>
                  </a:cubicBezTo>
                  <a:cubicBezTo>
                    <a:pt x="47162" y="68461"/>
                    <a:pt x="44119" y="66940"/>
                    <a:pt x="41077" y="63897"/>
                  </a:cubicBezTo>
                  <a:close/>
                </a:path>
              </a:pathLst>
            </a:custGeom>
            <a:grpFill/>
            <a:ln w="15081" cap="flat">
              <a:noFill/>
              <a:prstDash val="solid"/>
              <a:miter/>
            </a:ln>
          </p:spPr>
          <p:txBody>
            <a:bodyPr rtlCol="0" anchor="ctr"/>
            <a:lstStyle/>
            <a:p>
              <a:endParaRPr lang="en-US"/>
            </a:p>
          </p:txBody>
        </p:sp>
        <p:sp>
          <p:nvSpPr>
            <p:cNvPr id="14" name="Freeform 39">
              <a:extLst>
                <a:ext uri="{FF2B5EF4-FFF2-40B4-BE49-F238E27FC236}">
                  <a16:creationId xmlns:a16="http://schemas.microsoft.com/office/drawing/2014/main" id="{D754F67C-3524-BC28-BA15-D41BF8AC49D5}"/>
                </a:ext>
              </a:extLst>
            </p:cNvPr>
            <p:cNvSpPr/>
            <p:nvPr/>
          </p:nvSpPr>
          <p:spPr>
            <a:xfrm>
              <a:off x="6480685" y="5569451"/>
              <a:ext cx="99023" cy="121708"/>
            </a:xfrm>
            <a:custGeom>
              <a:avLst/>
              <a:gdLst>
                <a:gd name="connsiteX0" fmla="*/ 10574 w 99023"/>
                <a:gd name="connsiteY0" fmla="*/ 88239 h 121708"/>
                <a:gd name="connsiteX1" fmla="*/ 33394 w 99023"/>
                <a:gd name="connsiteY1" fmla="*/ 117144 h 121708"/>
                <a:gd name="connsiteX2" fmla="*/ 51650 w 99023"/>
                <a:gd name="connsiteY2" fmla="*/ 121708 h 121708"/>
                <a:gd name="connsiteX3" fmla="*/ 66864 w 99023"/>
                <a:gd name="connsiteY3" fmla="*/ 118666 h 121708"/>
                <a:gd name="connsiteX4" fmla="*/ 94248 w 99023"/>
                <a:gd name="connsiteY4" fmla="*/ 95845 h 121708"/>
                <a:gd name="connsiteX5" fmla="*/ 95770 w 99023"/>
                <a:gd name="connsiteY5" fmla="*/ 60854 h 121708"/>
                <a:gd name="connsiteX6" fmla="*/ 88163 w 99023"/>
                <a:gd name="connsiteY6" fmla="*/ 31948 h 121708"/>
                <a:gd name="connsiteX7" fmla="*/ 69907 w 99023"/>
                <a:gd name="connsiteY7" fmla="*/ 6085 h 121708"/>
                <a:gd name="connsiteX8" fmla="*/ 31873 w 99023"/>
                <a:gd name="connsiteY8" fmla="*/ 1521 h 121708"/>
                <a:gd name="connsiteX9" fmla="*/ 1446 w 99023"/>
                <a:gd name="connsiteY9" fmla="*/ 59333 h 121708"/>
                <a:gd name="connsiteX10" fmla="*/ 10574 w 99023"/>
                <a:gd name="connsiteY10" fmla="*/ 88239 h 121708"/>
                <a:gd name="connsiteX11" fmla="*/ 41001 w 99023"/>
                <a:gd name="connsiteY11" fmla="*/ 31948 h 121708"/>
                <a:gd name="connsiteX12" fmla="*/ 45565 w 99023"/>
                <a:gd name="connsiteY12" fmla="*/ 30427 h 121708"/>
                <a:gd name="connsiteX13" fmla="*/ 53172 w 99023"/>
                <a:gd name="connsiteY13" fmla="*/ 31948 h 121708"/>
                <a:gd name="connsiteX14" fmla="*/ 57736 w 99023"/>
                <a:gd name="connsiteY14" fmla="*/ 39555 h 121708"/>
                <a:gd name="connsiteX15" fmla="*/ 57736 w 99023"/>
                <a:gd name="connsiteY15" fmla="*/ 41077 h 121708"/>
                <a:gd name="connsiteX16" fmla="*/ 66864 w 99023"/>
                <a:gd name="connsiteY16" fmla="*/ 69982 h 121708"/>
                <a:gd name="connsiteX17" fmla="*/ 66864 w 99023"/>
                <a:gd name="connsiteY17" fmla="*/ 80632 h 121708"/>
                <a:gd name="connsiteX18" fmla="*/ 57736 w 99023"/>
                <a:gd name="connsiteY18" fmla="*/ 88239 h 121708"/>
                <a:gd name="connsiteX19" fmla="*/ 56214 w 99023"/>
                <a:gd name="connsiteY19" fmla="*/ 88239 h 121708"/>
                <a:gd name="connsiteX20" fmla="*/ 47086 w 99023"/>
                <a:gd name="connsiteY20" fmla="*/ 88239 h 121708"/>
                <a:gd name="connsiteX21" fmla="*/ 41001 w 99023"/>
                <a:gd name="connsiteY21" fmla="*/ 79110 h 121708"/>
                <a:gd name="connsiteX22" fmla="*/ 31873 w 99023"/>
                <a:gd name="connsiteY22" fmla="*/ 50205 h 121708"/>
                <a:gd name="connsiteX23" fmla="*/ 41001 w 99023"/>
                <a:gd name="connsiteY23" fmla="*/ 31948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023" h="121708">
                  <a:moveTo>
                    <a:pt x="10574" y="88239"/>
                  </a:moveTo>
                  <a:cubicBezTo>
                    <a:pt x="13617" y="100409"/>
                    <a:pt x="22745" y="111059"/>
                    <a:pt x="33394" y="117144"/>
                  </a:cubicBezTo>
                  <a:cubicBezTo>
                    <a:pt x="39480" y="120187"/>
                    <a:pt x="45565" y="121708"/>
                    <a:pt x="51650" y="121708"/>
                  </a:cubicBezTo>
                  <a:cubicBezTo>
                    <a:pt x="56214" y="121708"/>
                    <a:pt x="60779" y="120187"/>
                    <a:pt x="66864" y="118666"/>
                  </a:cubicBezTo>
                  <a:cubicBezTo>
                    <a:pt x="79035" y="114102"/>
                    <a:pt x="88163" y="106495"/>
                    <a:pt x="94248" y="95845"/>
                  </a:cubicBezTo>
                  <a:cubicBezTo>
                    <a:pt x="100334" y="85196"/>
                    <a:pt x="100334" y="73025"/>
                    <a:pt x="95770" y="60854"/>
                  </a:cubicBezTo>
                  <a:lnTo>
                    <a:pt x="88163" y="31948"/>
                  </a:lnTo>
                  <a:cubicBezTo>
                    <a:pt x="85120" y="21299"/>
                    <a:pt x="79035" y="12171"/>
                    <a:pt x="69907" y="6085"/>
                  </a:cubicBezTo>
                  <a:cubicBezTo>
                    <a:pt x="57736" y="0"/>
                    <a:pt x="45565" y="-1521"/>
                    <a:pt x="31873" y="1521"/>
                  </a:cubicBezTo>
                  <a:cubicBezTo>
                    <a:pt x="9053" y="9128"/>
                    <a:pt x="-4640" y="33470"/>
                    <a:pt x="1446" y="59333"/>
                  </a:cubicBezTo>
                  <a:lnTo>
                    <a:pt x="10574" y="88239"/>
                  </a:lnTo>
                  <a:close/>
                  <a:moveTo>
                    <a:pt x="41001" y="31948"/>
                  </a:moveTo>
                  <a:cubicBezTo>
                    <a:pt x="42522" y="30427"/>
                    <a:pt x="44044" y="30427"/>
                    <a:pt x="45565" y="30427"/>
                  </a:cubicBezTo>
                  <a:cubicBezTo>
                    <a:pt x="48608" y="30427"/>
                    <a:pt x="51650" y="30427"/>
                    <a:pt x="53172" y="31948"/>
                  </a:cubicBezTo>
                  <a:cubicBezTo>
                    <a:pt x="54693" y="33470"/>
                    <a:pt x="57736" y="36513"/>
                    <a:pt x="57736" y="39555"/>
                  </a:cubicBezTo>
                  <a:cubicBezTo>
                    <a:pt x="57736" y="39555"/>
                    <a:pt x="57736" y="41077"/>
                    <a:pt x="57736" y="41077"/>
                  </a:cubicBezTo>
                  <a:lnTo>
                    <a:pt x="66864" y="69982"/>
                  </a:lnTo>
                  <a:cubicBezTo>
                    <a:pt x="68385" y="74546"/>
                    <a:pt x="68385" y="77589"/>
                    <a:pt x="66864" y="80632"/>
                  </a:cubicBezTo>
                  <a:cubicBezTo>
                    <a:pt x="65343" y="85196"/>
                    <a:pt x="62300" y="88239"/>
                    <a:pt x="57736" y="88239"/>
                  </a:cubicBezTo>
                  <a:cubicBezTo>
                    <a:pt x="57736" y="88239"/>
                    <a:pt x="56214" y="88239"/>
                    <a:pt x="56214" y="88239"/>
                  </a:cubicBezTo>
                  <a:cubicBezTo>
                    <a:pt x="53172" y="89760"/>
                    <a:pt x="48608" y="88239"/>
                    <a:pt x="47086" y="88239"/>
                  </a:cubicBezTo>
                  <a:cubicBezTo>
                    <a:pt x="44044" y="86717"/>
                    <a:pt x="41001" y="83674"/>
                    <a:pt x="41001" y="79110"/>
                  </a:cubicBezTo>
                  <a:lnTo>
                    <a:pt x="31873" y="50205"/>
                  </a:lnTo>
                  <a:cubicBezTo>
                    <a:pt x="28830" y="42598"/>
                    <a:pt x="33394" y="33470"/>
                    <a:pt x="41001" y="31948"/>
                  </a:cubicBezTo>
                  <a:close/>
                </a:path>
              </a:pathLst>
            </a:custGeom>
            <a:grpFill/>
            <a:ln w="15081" cap="flat">
              <a:noFill/>
              <a:prstDash val="solid"/>
              <a:miter/>
            </a:ln>
          </p:spPr>
          <p:txBody>
            <a:bodyPr rtlCol="0" anchor="ctr"/>
            <a:lstStyle/>
            <a:p>
              <a:endParaRPr lang="en-US"/>
            </a:p>
          </p:txBody>
        </p:sp>
        <p:sp>
          <p:nvSpPr>
            <p:cNvPr id="15" name="Freeform 40">
              <a:extLst>
                <a:ext uri="{FF2B5EF4-FFF2-40B4-BE49-F238E27FC236}">
                  <a16:creationId xmlns:a16="http://schemas.microsoft.com/office/drawing/2014/main" id="{642236B5-A6AD-3CF1-FD3E-A81A12D9F64A}"/>
                </a:ext>
              </a:extLst>
            </p:cNvPr>
            <p:cNvSpPr/>
            <p:nvPr/>
          </p:nvSpPr>
          <p:spPr>
            <a:xfrm>
              <a:off x="6449969" y="5721586"/>
              <a:ext cx="263620" cy="213084"/>
            </a:xfrm>
            <a:custGeom>
              <a:avLst/>
              <a:gdLst>
                <a:gd name="connsiteX0" fmla="*/ 219288 w 263620"/>
                <a:gd name="connsiteY0" fmla="*/ 44119 h 213084"/>
                <a:gd name="connsiteX1" fmla="*/ 134092 w 263620"/>
                <a:gd name="connsiteY1" fmla="*/ 0 h 213084"/>
                <a:gd name="connsiteX2" fmla="*/ 132571 w 263620"/>
                <a:gd name="connsiteY2" fmla="*/ 0 h 213084"/>
                <a:gd name="connsiteX3" fmla="*/ 45854 w 263620"/>
                <a:gd name="connsiteY3" fmla="*/ 44119 h 213084"/>
                <a:gd name="connsiteX4" fmla="*/ 45854 w 263620"/>
                <a:gd name="connsiteY4" fmla="*/ 45641 h 213084"/>
                <a:gd name="connsiteX5" fmla="*/ 10863 w 263620"/>
                <a:gd name="connsiteY5" fmla="*/ 101931 h 213084"/>
                <a:gd name="connsiteX6" fmla="*/ 16948 w 263620"/>
                <a:gd name="connsiteY6" fmla="*/ 185605 h 213084"/>
                <a:gd name="connsiteX7" fmla="*/ 102144 w 263620"/>
                <a:gd name="connsiteY7" fmla="*/ 208426 h 213084"/>
                <a:gd name="connsiteX8" fmla="*/ 103665 w 263620"/>
                <a:gd name="connsiteY8" fmla="*/ 208426 h 213084"/>
                <a:gd name="connsiteX9" fmla="*/ 105187 w 263620"/>
                <a:gd name="connsiteY9" fmla="*/ 206904 h 213084"/>
                <a:gd name="connsiteX10" fmla="*/ 158434 w 263620"/>
                <a:gd name="connsiteY10" fmla="*/ 206904 h 213084"/>
                <a:gd name="connsiteX11" fmla="*/ 159955 w 263620"/>
                <a:gd name="connsiteY11" fmla="*/ 208426 h 213084"/>
                <a:gd name="connsiteX12" fmla="*/ 161477 w 263620"/>
                <a:gd name="connsiteY12" fmla="*/ 208426 h 213084"/>
                <a:gd name="connsiteX13" fmla="*/ 188861 w 263620"/>
                <a:gd name="connsiteY13" fmla="*/ 212990 h 213084"/>
                <a:gd name="connsiteX14" fmla="*/ 246673 w 263620"/>
                <a:gd name="connsiteY14" fmla="*/ 185605 h 213084"/>
                <a:gd name="connsiteX15" fmla="*/ 252758 w 263620"/>
                <a:gd name="connsiteY15" fmla="*/ 101931 h 213084"/>
                <a:gd name="connsiteX16" fmla="*/ 219288 w 263620"/>
                <a:gd name="connsiteY16" fmla="*/ 44119 h 213084"/>
                <a:gd name="connsiteX17" fmla="*/ 225374 w 263620"/>
                <a:gd name="connsiteY17" fmla="*/ 165828 h 213084"/>
                <a:gd name="connsiteX18" fmla="*/ 175169 w 263620"/>
                <a:gd name="connsiteY18" fmla="*/ 179520 h 213084"/>
                <a:gd name="connsiteX19" fmla="*/ 173648 w 263620"/>
                <a:gd name="connsiteY19" fmla="*/ 177998 h 213084"/>
                <a:gd name="connsiteX20" fmla="*/ 172126 w 263620"/>
                <a:gd name="connsiteY20" fmla="*/ 177998 h 213084"/>
                <a:gd name="connsiteX21" fmla="*/ 96059 w 263620"/>
                <a:gd name="connsiteY21" fmla="*/ 177998 h 213084"/>
                <a:gd name="connsiteX22" fmla="*/ 94537 w 263620"/>
                <a:gd name="connsiteY22" fmla="*/ 177998 h 213084"/>
                <a:gd name="connsiteX23" fmla="*/ 93016 w 263620"/>
                <a:gd name="connsiteY23" fmla="*/ 179520 h 213084"/>
                <a:gd name="connsiteX24" fmla="*/ 42811 w 263620"/>
                <a:gd name="connsiteY24" fmla="*/ 165828 h 213084"/>
                <a:gd name="connsiteX25" fmla="*/ 39768 w 263620"/>
                <a:gd name="connsiteY25" fmla="*/ 117144 h 213084"/>
                <a:gd name="connsiteX26" fmla="*/ 74760 w 263620"/>
                <a:gd name="connsiteY26" fmla="*/ 60854 h 213084"/>
                <a:gd name="connsiteX27" fmla="*/ 137135 w 263620"/>
                <a:gd name="connsiteY27" fmla="*/ 30427 h 213084"/>
                <a:gd name="connsiteX28" fmla="*/ 138656 w 263620"/>
                <a:gd name="connsiteY28" fmla="*/ 30427 h 213084"/>
                <a:gd name="connsiteX29" fmla="*/ 197989 w 263620"/>
                <a:gd name="connsiteY29" fmla="*/ 60854 h 213084"/>
                <a:gd name="connsiteX30" fmla="*/ 232980 w 263620"/>
                <a:gd name="connsiteY30" fmla="*/ 117144 h 213084"/>
                <a:gd name="connsiteX31" fmla="*/ 225374 w 263620"/>
                <a:gd name="connsiteY31" fmla="*/ 165828 h 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3620" h="213084">
                  <a:moveTo>
                    <a:pt x="219288" y="44119"/>
                  </a:moveTo>
                  <a:cubicBezTo>
                    <a:pt x="199511" y="16735"/>
                    <a:pt x="169084" y="0"/>
                    <a:pt x="134092" y="0"/>
                  </a:cubicBezTo>
                  <a:cubicBezTo>
                    <a:pt x="134092" y="0"/>
                    <a:pt x="134092" y="0"/>
                    <a:pt x="132571" y="0"/>
                  </a:cubicBezTo>
                  <a:cubicBezTo>
                    <a:pt x="97580" y="0"/>
                    <a:pt x="65631" y="16735"/>
                    <a:pt x="45854" y="44119"/>
                  </a:cubicBezTo>
                  <a:cubicBezTo>
                    <a:pt x="45854" y="44119"/>
                    <a:pt x="45854" y="44119"/>
                    <a:pt x="45854" y="45641"/>
                  </a:cubicBezTo>
                  <a:lnTo>
                    <a:pt x="10863" y="101931"/>
                  </a:lnTo>
                  <a:cubicBezTo>
                    <a:pt x="-5872" y="127794"/>
                    <a:pt x="-2830" y="161264"/>
                    <a:pt x="16948" y="185605"/>
                  </a:cubicBezTo>
                  <a:cubicBezTo>
                    <a:pt x="38247" y="211468"/>
                    <a:pt x="71717" y="219075"/>
                    <a:pt x="102144" y="208426"/>
                  </a:cubicBezTo>
                  <a:cubicBezTo>
                    <a:pt x="102144" y="208426"/>
                    <a:pt x="103665" y="208426"/>
                    <a:pt x="103665" y="208426"/>
                  </a:cubicBezTo>
                  <a:lnTo>
                    <a:pt x="105187" y="206904"/>
                  </a:lnTo>
                  <a:cubicBezTo>
                    <a:pt x="123443" y="200819"/>
                    <a:pt x="141699" y="200819"/>
                    <a:pt x="158434" y="206904"/>
                  </a:cubicBezTo>
                  <a:lnTo>
                    <a:pt x="159955" y="208426"/>
                  </a:lnTo>
                  <a:cubicBezTo>
                    <a:pt x="159955" y="208426"/>
                    <a:pt x="161477" y="208426"/>
                    <a:pt x="161477" y="208426"/>
                  </a:cubicBezTo>
                  <a:cubicBezTo>
                    <a:pt x="170605" y="211468"/>
                    <a:pt x="179733" y="212990"/>
                    <a:pt x="188861" y="212990"/>
                  </a:cubicBezTo>
                  <a:cubicBezTo>
                    <a:pt x="211681" y="212990"/>
                    <a:pt x="231459" y="203861"/>
                    <a:pt x="246673" y="185605"/>
                  </a:cubicBezTo>
                  <a:cubicBezTo>
                    <a:pt x="266450" y="161264"/>
                    <a:pt x="269493" y="129315"/>
                    <a:pt x="252758" y="101931"/>
                  </a:cubicBezTo>
                  <a:lnTo>
                    <a:pt x="219288" y="44119"/>
                  </a:lnTo>
                  <a:close/>
                  <a:moveTo>
                    <a:pt x="225374" y="165828"/>
                  </a:moveTo>
                  <a:cubicBezTo>
                    <a:pt x="216245" y="177998"/>
                    <a:pt x="196468" y="187127"/>
                    <a:pt x="175169" y="179520"/>
                  </a:cubicBezTo>
                  <a:lnTo>
                    <a:pt x="173648" y="177998"/>
                  </a:lnTo>
                  <a:cubicBezTo>
                    <a:pt x="173648" y="177998"/>
                    <a:pt x="172126" y="177998"/>
                    <a:pt x="172126" y="177998"/>
                  </a:cubicBezTo>
                  <a:cubicBezTo>
                    <a:pt x="147785" y="168870"/>
                    <a:pt x="121922" y="168870"/>
                    <a:pt x="96059" y="177998"/>
                  </a:cubicBezTo>
                  <a:cubicBezTo>
                    <a:pt x="96059" y="177998"/>
                    <a:pt x="94537" y="177998"/>
                    <a:pt x="94537" y="177998"/>
                  </a:cubicBezTo>
                  <a:lnTo>
                    <a:pt x="93016" y="179520"/>
                  </a:lnTo>
                  <a:cubicBezTo>
                    <a:pt x="70196" y="187127"/>
                    <a:pt x="51939" y="177998"/>
                    <a:pt x="42811" y="165828"/>
                  </a:cubicBezTo>
                  <a:cubicBezTo>
                    <a:pt x="33683" y="155178"/>
                    <a:pt x="27598" y="136922"/>
                    <a:pt x="39768" y="117144"/>
                  </a:cubicBezTo>
                  <a:lnTo>
                    <a:pt x="74760" y="60854"/>
                  </a:lnTo>
                  <a:cubicBezTo>
                    <a:pt x="89973" y="41077"/>
                    <a:pt x="111272" y="30427"/>
                    <a:pt x="137135" y="30427"/>
                  </a:cubicBezTo>
                  <a:cubicBezTo>
                    <a:pt x="137135" y="30427"/>
                    <a:pt x="137135" y="30427"/>
                    <a:pt x="138656" y="30427"/>
                  </a:cubicBezTo>
                  <a:cubicBezTo>
                    <a:pt x="162998" y="30427"/>
                    <a:pt x="184297" y="42598"/>
                    <a:pt x="197989" y="60854"/>
                  </a:cubicBezTo>
                  <a:lnTo>
                    <a:pt x="232980" y="117144"/>
                  </a:lnTo>
                  <a:cubicBezTo>
                    <a:pt x="240587" y="135401"/>
                    <a:pt x="234502" y="155178"/>
                    <a:pt x="225374" y="165828"/>
                  </a:cubicBezTo>
                  <a:close/>
                </a:path>
              </a:pathLst>
            </a:custGeom>
            <a:grpFill/>
            <a:ln w="15081" cap="flat">
              <a:noFill/>
              <a:prstDash val="solid"/>
              <a:miter/>
            </a:ln>
          </p:spPr>
          <p:txBody>
            <a:bodyPr rtlCol="0" anchor="ctr"/>
            <a:lstStyle/>
            <a:p>
              <a:endParaRPr lang="en-US"/>
            </a:p>
          </p:txBody>
        </p:sp>
      </p:grpSp>
      <p:sp>
        <p:nvSpPr>
          <p:cNvPr id="19" name="TextBox 18">
            <a:extLst>
              <a:ext uri="{FF2B5EF4-FFF2-40B4-BE49-F238E27FC236}">
                <a16:creationId xmlns:a16="http://schemas.microsoft.com/office/drawing/2014/main" id="{8123BEBA-B84F-49B0-9338-D745DDB73C57}"/>
              </a:ext>
            </a:extLst>
          </p:cNvPr>
          <p:cNvSpPr txBox="1"/>
          <p:nvPr/>
        </p:nvSpPr>
        <p:spPr>
          <a:xfrm>
            <a:off x="979370" y="1597729"/>
            <a:ext cx="7021628" cy="4478149"/>
          </a:xfrm>
          <a:prstGeom prst="rect">
            <a:avLst/>
          </a:prstGeom>
          <a:noFill/>
        </p:spPr>
        <p:txBody>
          <a:bodyPr wrap="square">
            <a:spAutoFit/>
          </a:bodyPr>
          <a:lstStyle/>
          <a:p>
            <a:pPr>
              <a:spcBef>
                <a:spcPts val="600"/>
              </a:spcBef>
            </a:pPr>
            <a:r>
              <a:rPr lang="en-US" dirty="0">
                <a:solidFill>
                  <a:schemeClr val="accent5"/>
                </a:solidFill>
              </a:rPr>
              <a:t>Personalized insurance for your dogs and cats from </a:t>
            </a:r>
            <a:r>
              <a:rPr lang="en-US" b="1" dirty="0">
                <a:solidFill>
                  <a:schemeClr val="accent5"/>
                </a:solidFill>
              </a:rPr>
              <a:t>Spot Pet!</a:t>
            </a:r>
          </a:p>
          <a:p>
            <a:pPr>
              <a:spcBef>
                <a:spcPts val="600"/>
              </a:spcBef>
            </a:pPr>
            <a:endParaRPr lang="en-US" dirty="0">
              <a:solidFill>
                <a:schemeClr val="accent5"/>
              </a:solidFill>
            </a:endParaRPr>
          </a:p>
          <a:p>
            <a:pPr marL="169863" indent="-169863">
              <a:spcBef>
                <a:spcPts val="600"/>
              </a:spcBef>
              <a:buFont typeface="Arial" panose="020B0604020202020204" pitchFamily="34" charset="0"/>
              <a:buChar char="•"/>
            </a:pPr>
            <a:r>
              <a:rPr lang="en-US" dirty="0">
                <a:solidFill>
                  <a:schemeClr val="accent5"/>
                </a:solidFill>
              </a:rPr>
              <a:t>Customize your plan with wellness, accident, dental &amp; other coverages</a:t>
            </a:r>
          </a:p>
          <a:p>
            <a:pPr>
              <a:spcBef>
                <a:spcPts val="600"/>
              </a:spcBef>
            </a:pPr>
            <a:endParaRPr lang="en-US" dirty="0">
              <a:solidFill>
                <a:schemeClr val="accent5"/>
              </a:solidFill>
            </a:endParaRPr>
          </a:p>
          <a:p>
            <a:pPr marL="169863" indent="-169863">
              <a:buFont typeface="Arial" panose="020B0604020202020204" pitchFamily="34" charset="0"/>
              <a:buChar char="•"/>
            </a:pPr>
            <a:r>
              <a:rPr lang="en-US" dirty="0">
                <a:solidFill>
                  <a:schemeClr val="accent5"/>
                </a:solidFill>
              </a:rPr>
              <a:t>Plans vary by animal type and breed</a:t>
            </a:r>
          </a:p>
          <a:p>
            <a:pPr marL="169863" indent="-169863">
              <a:buFont typeface="Arial" panose="020B0604020202020204" pitchFamily="34" charset="0"/>
              <a:buChar char="•"/>
            </a:pPr>
            <a:endParaRPr lang="en-US" dirty="0">
              <a:solidFill>
                <a:schemeClr val="accent5"/>
              </a:solidFill>
            </a:endParaRPr>
          </a:p>
          <a:p>
            <a:pPr marL="169863" indent="-169863">
              <a:buFont typeface="Arial" panose="020B0604020202020204" pitchFamily="34" charset="0"/>
              <a:buChar char="•"/>
            </a:pPr>
            <a:r>
              <a:rPr lang="en-US" dirty="0">
                <a:solidFill>
                  <a:schemeClr val="accent5"/>
                </a:solidFill>
              </a:rPr>
              <a:t>Policies vary by state</a:t>
            </a:r>
          </a:p>
          <a:p>
            <a:pPr marL="169863" indent="-169863">
              <a:buFont typeface="Arial" panose="020B0604020202020204" pitchFamily="34" charset="0"/>
              <a:buChar char="•"/>
            </a:pPr>
            <a:endParaRPr lang="en-US" dirty="0">
              <a:solidFill>
                <a:schemeClr val="accent5"/>
              </a:solidFill>
            </a:endParaRPr>
          </a:p>
          <a:p>
            <a:pPr marL="169863" indent="-169863">
              <a:buFont typeface="Arial" panose="020B0604020202020204" pitchFamily="34" charset="0"/>
              <a:buChar char="•"/>
            </a:pPr>
            <a:r>
              <a:rPr lang="en-US" dirty="0">
                <a:solidFill>
                  <a:schemeClr val="accent5"/>
                </a:solidFill>
              </a:rPr>
              <a:t>Based solely on animal type and zip code</a:t>
            </a:r>
          </a:p>
          <a:p>
            <a:pPr marL="169863" indent="-169863">
              <a:buFont typeface="Arial" panose="020B0604020202020204" pitchFamily="34" charset="0"/>
              <a:buChar char="•"/>
            </a:pPr>
            <a:endParaRPr lang="en-US" dirty="0">
              <a:solidFill>
                <a:schemeClr val="accent5"/>
              </a:solidFill>
            </a:endParaRPr>
          </a:p>
          <a:p>
            <a:pPr marL="169863" indent="-169863">
              <a:buFont typeface="Arial" panose="020B0604020202020204" pitchFamily="34" charset="0"/>
              <a:buChar char="•"/>
            </a:pPr>
            <a:r>
              <a:rPr lang="en-US" dirty="0">
                <a:solidFill>
                  <a:schemeClr val="accent5"/>
                </a:solidFill>
              </a:rPr>
              <a:t>Learn more about voluntary pet insurance here</a:t>
            </a:r>
            <a:r>
              <a:rPr lang="en-US" sz="1800" kern="0" dirty="0">
                <a:solidFill>
                  <a:schemeClr val="tx1"/>
                </a:solidFill>
              </a:rPr>
              <a:t>: </a:t>
            </a:r>
          </a:p>
          <a:p>
            <a:endParaRPr lang="en-US" sz="1800" kern="0" dirty="0">
              <a:solidFill>
                <a:schemeClr val="tx1"/>
              </a:solidFill>
            </a:endParaRPr>
          </a:p>
          <a:p>
            <a:pPr marL="0" marR="0">
              <a:buNone/>
            </a:pPr>
            <a:r>
              <a:rPr lang="en-US" sz="1800" b="1" u="sng" dirty="0">
                <a:solidFill>
                  <a:srgbClr val="F5835B"/>
                </a:solidFill>
                <a:effectLst/>
                <a:latin typeface="Arial" panose="020B0604020202020204" pitchFamily="34" charset="0"/>
                <a:ea typeface="Times New Roman" panose="02020603050405020304" pitchFamily="18" charset="0"/>
                <a:cs typeface="Aptos" panose="020B0004020202020204" pitchFamily="34" charset="0"/>
                <a:hlinkClick r:id="rId3"/>
              </a:rPr>
              <a:t>Benefits.petinsurance.com/</a:t>
            </a:r>
            <a:r>
              <a:rPr lang="en-US" sz="1800" b="1" u="sng" dirty="0" err="1">
                <a:solidFill>
                  <a:srgbClr val="F5835B"/>
                </a:solidFill>
                <a:effectLst/>
                <a:latin typeface="Arial" panose="020B0604020202020204" pitchFamily="34" charset="0"/>
                <a:ea typeface="Times New Roman" panose="02020603050405020304" pitchFamily="18" charset="0"/>
                <a:cs typeface="Aptos" panose="020B0004020202020204" pitchFamily="34" charset="0"/>
                <a:hlinkClick r:id="rId3"/>
              </a:rPr>
              <a:t>meetingstreetschools</a:t>
            </a: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 </a:t>
            </a:r>
            <a:endParaRPr lang="en-US" dirty="0">
              <a:solidFill>
                <a:schemeClr val="accent5"/>
              </a:solidFill>
            </a:endParaRPr>
          </a:p>
          <a:p>
            <a:pPr marL="169863" indent="-169863">
              <a:buFont typeface="Arial" panose="020B0604020202020204" pitchFamily="34" charset="0"/>
              <a:buChar char="•"/>
            </a:pPr>
            <a:endParaRPr lang="en-US" dirty="0">
              <a:solidFill>
                <a:schemeClr val="accent5"/>
              </a:solidFill>
            </a:endParaRPr>
          </a:p>
        </p:txBody>
      </p:sp>
      <p:pic>
        <p:nvPicPr>
          <p:cNvPr id="4" name="Picture 3">
            <a:extLst>
              <a:ext uri="{FF2B5EF4-FFF2-40B4-BE49-F238E27FC236}">
                <a16:creationId xmlns:a16="http://schemas.microsoft.com/office/drawing/2014/main" id="{8A595690-C2AB-5077-BA20-9083B23A5DF5}"/>
              </a:ext>
            </a:extLst>
          </p:cNvPr>
          <p:cNvPicPr>
            <a:picLocks noChangeAspect="1"/>
          </p:cNvPicPr>
          <p:nvPr/>
        </p:nvPicPr>
        <p:blipFill>
          <a:blip r:embed="rId4"/>
          <a:stretch>
            <a:fillRect/>
          </a:stretch>
        </p:blipFill>
        <p:spPr>
          <a:xfrm>
            <a:off x="7916421" y="2149794"/>
            <a:ext cx="3437379" cy="3374018"/>
          </a:xfrm>
          <a:prstGeom prst="rect">
            <a:avLst/>
          </a:prstGeom>
        </p:spPr>
      </p:pic>
    </p:spTree>
    <p:extLst>
      <p:ext uri="{BB962C8B-B14F-4D97-AF65-F5344CB8AC3E}">
        <p14:creationId xmlns:p14="http://schemas.microsoft.com/office/powerpoint/2010/main" val="2496520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7ED7E-2494-64C2-E7F0-3B50B1838BE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BFD48CE-CF82-2A49-3FC5-2970F99110A8}"/>
              </a:ext>
            </a:extLst>
          </p:cNvPr>
          <p:cNvSpPr txBox="1"/>
          <p:nvPr/>
        </p:nvSpPr>
        <p:spPr>
          <a:xfrm>
            <a:off x="397488"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Information</a:t>
            </a:r>
          </a:p>
        </p:txBody>
      </p:sp>
      <p:pic>
        <p:nvPicPr>
          <p:cNvPr id="2" name="Graphic 1">
            <a:extLst>
              <a:ext uri="{FF2B5EF4-FFF2-40B4-BE49-F238E27FC236}">
                <a16:creationId xmlns:a16="http://schemas.microsoft.com/office/drawing/2014/main" id="{5638EDE9-4CA0-1D2A-CC37-D13A297BDCF0}"/>
              </a:ext>
            </a:extLst>
          </p:cNvPr>
          <p:cNvPicPr>
            <a:picLocks noChangeAspect="1"/>
          </p:cNvPicPr>
          <p:nvPr/>
        </p:nvPicPr>
        <p:blipFill>
          <a:blip r:embed="rId3">
            <a:alphaModFix am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21305823">
            <a:off x="7562890" y="562694"/>
            <a:ext cx="5230964" cy="5230964"/>
          </a:xfrm>
          <a:prstGeom prst="rect">
            <a:avLst/>
          </a:prstGeom>
        </p:spPr>
      </p:pic>
    </p:spTree>
    <p:extLst>
      <p:ext uri="{BB962C8B-B14F-4D97-AF65-F5344CB8AC3E}">
        <p14:creationId xmlns:p14="http://schemas.microsoft.com/office/powerpoint/2010/main" val="2401269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2F61D-81BE-70F9-74D4-61E82A546D65}"/>
              </a:ext>
            </a:extLst>
          </p:cNvPr>
          <p:cNvSpPr>
            <a:spLocks noGrp="1"/>
          </p:cNvSpPr>
          <p:nvPr>
            <p:ph type="title"/>
          </p:nvPr>
        </p:nvSpPr>
        <p:spPr/>
        <p:txBody>
          <a:bodyPr/>
          <a:lstStyle/>
          <a:p>
            <a:r>
              <a:rPr lang="en-US" dirty="0"/>
              <a:t>How to Enroll </a:t>
            </a:r>
            <a:endParaRPr lang="en-US" dirty="0">
              <a:highlight>
                <a:srgbClr val="FFFF00"/>
              </a:highlight>
            </a:endParaRPr>
          </a:p>
        </p:txBody>
      </p:sp>
      <p:sp>
        <p:nvSpPr>
          <p:cNvPr id="2" name="Rectangle 1">
            <a:extLst>
              <a:ext uri="{FF2B5EF4-FFF2-40B4-BE49-F238E27FC236}">
                <a16:creationId xmlns:a16="http://schemas.microsoft.com/office/drawing/2014/main" id="{0F50388E-DF8E-96AA-5469-CE704C9CF50A}"/>
              </a:ext>
            </a:extLst>
          </p:cNvPr>
          <p:cNvSpPr/>
          <p:nvPr/>
        </p:nvSpPr>
        <p:spPr bwMode="auto">
          <a:xfrm>
            <a:off x="712269" y="1489664"/>
            <a:ext cx="10753599" cy="448762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0" rIns="0" bIns="0" numCol="1" rtlCol="0" anchor="ctr" anchorCtr="0" compatLnSpc="1">
            <a:prstTxWarp prst="textNoShape">
              <a:avLst/>
            </a:prstTxWarp>
          </a:bodyPr>
          <a:lstStyle/>
          <a:p>
            <a:pPr marL="457200" indent="-457200" defTabSz="1219170" fontAlgn="base">
              <a:spcBef>
                <a:spcPct val="0"/>
              </a:spcBef>
              <a:spcAft>
                <a:spcPct val="0"/>
              </a:spcAft>
              <a:buFont typeface="+mj-lt"/>
              <a:buAutoNum type="arabicPeriod"/>
            </a:pPr>
            <a:r>
              <a:rPr lang="en-US" sz="2200" dirty="0">
                <a:solidFill>
                  <a:schemeClr val="accent5"/>
                </a:solidFill>
              </a:rPr>
              <a:t>Go to </a:t>
            </a:r>
            <a:r>
              <a:rPr lang="en-US" sz="2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https://wd5.myworkday.com/beemok/d/home.htmld</a:t>
            </a:r>
            <a:r>
              <a:rPr lang="en-US" sz="2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rPr>
              <a:t> </a:t>
            </a:r>
            <a:r>
              <a:rPr lang="en-US" sz="2200" dirty="0">
                <a:solidFill>
                  <a:schemeClr val="accent5"/>
                </a:solidFill>
              </a:rPr>
              <a:t>&amp; login with your Workday credentials.</a:t>
            </a:r>
          </a:p>
          <a:p>
            <a:pPr marL="457200" indent="-457200" defTabSz="1219170" fontAlgn="base">
              <a:spcBef>
                <a:spcPct val="0"/>
              </a:spcBef>
              <a:spcAft>
                <a:spcPct val="0"/>
              </a:spcAft>
              <a:buFont typeface="+mj-lt"/>
              <a:buAutoNum type="arabicPeriod"/>
            </a:pPr>
            <a:endParaRPr lang="en-US" sz="2200" dirty="0">
              <a:solidFill>
                <a:schemeClr val="accent5"/>
              </a:solidFill>
            </a:endParaRPr>
          </a:p>
          <a:p>
            <a:pPr marL="457200" indent="-457200" defTabSz="1219170" fontAlgn="base">
              <a:spcBef>
                <a:spcPct val="0"/>
              </a:spcBef>
              <a:spcAft>
                <a:spcPct val="0"/>
              </a:spcAft>
              <a:buFont typeface="+mj-lt"/>
              <a:buAutoNum type="arabicPeriod"/>
            </a:pPr>
            <a:r>
              <a:rPr lang="en-US" sz="2200" dirty="0">
                <a:solidFill>
                  <a:schemeClr val="accent5"/>
                </a:solidFill>
              </a:rPr>
              <a:t>Find the "Open Enrollment" task in your Task Inbox. </a:t>
            </a:r>
          </a:p>
          <a:p>
            <a:pPr marL="457200" indent="-457200" defTabSz="1219170" fontAlgn="base">
              <a:spcBef>
                <a:spcPct val="0"/>
              </a:spcBef>
              <a:spcAft>
                <a:spcPct val="0"/>
              </a:spcAft>
              <a:buFont typeface="+mj-lt"/>
              <a:buAutoNum type="arabicPeriod"/>
            </a:pPr>
            <a:endParaRPr lang="en-US" sz="2200" dirty="0">
              <a:solidFill>
                <a:schemeClr val="accent5"/>
              </a:solidFill>
              <a:effectLst/>
              <a:latin typeface="Aptos" panose="020B0004020202020204" pitchFamily="34" charset="0"/>
              <a:ea typeface="Times New Roman" panose="02020603050405020304" pitchFamily="18" charset="0"/>
              <a:cs typeface="Aptos" panose="020B0004020202020204" pitchFamily="34" charset="0"/>
            </a:endParaRPr>
          </a:p>
          <a:p>
            <a:pPr marL="457200" indent="-457200" defTabSz="1219170" fontAlgn="base">
              <a:spcBef>
                <a:spcPct val="0"/>
              </a:spcBef>
              <a:spcAft>
                <a:spcPct val="0"/>
              </a:spcAft>
              <a:buFont typeface="+mj-lt"/>
              <a:buAutoNum type="arabicPeriod"/>
            </a:pPr>
            <a:r>
              <a:rPr lang="en-US" sz="2200" dirty="0">
                <a:solidFill>
                  <a:schemeClr val="accent5"/>
                </a:solidFill>
              </a:rPr>
              <a:t>Follow the prompts to make your benefit elections. Double-check your selections as you go.</a:t>
            </a:r>
          </a:p>
          <a:p>
            <a:pPr marL="457200" indent="-457200" defTabSz="1219170" fontAlgn="base">
              <a:spcBef>
                <a:spcPct val="0"/>
              </a:spcBef>
              <a:spcAft>
                <a:spcPct val="0"/>
              </a:spcAft>
              <a:buFont typeface="+mj-lt"/>
              <a:buAutoNum type="arabicPeriod"/>
            </a:pPr>
            <a:endParaRPr lang="en-US" sz="2200" dirty="0">
              <a:solidFill>
                <a:schemeClr val="accent5"/>
              </a:solidFill>
            </a:endParaRPr>
          </a:p>
          <a:p>
            <a:pPr marL="457200" indent="-457200" defTabSz="1219170" fontAlgn="base">
              <a:spcBef>
                <a:spcPct val="0"/>
              </a:spcBef>
              <a:spcAft>
                <a:spcPct val="0"/>
              </a:spcAft>
              <a:buFont typeface="+mj-lt"/>
              <a:buAutoNum type="arabicPeriod"/>
            </a:pPr>
            <a:r>
              <a:rPr lang="en-US" sz="2200" dirty="0">
                <a:solidFill>
                  <a:schemeClr val="accent5"/>
                </a:solidFill>
              </a:rPr>
              <a:t>When you reach the final screen, click “Review and Submit” to confirm and finalize your benefit elections. </a:t>
            </a:r>
          </a:p>
        </p:txBody>
      </p:sp>
    </p:spTree>
    <p:extLst>
      <p:ext uri="{BB962C8B-B14F-4D97-AF65-F5344CB8AC3E}">
        <p14:creationId xmlns:p14="http://schemas.microsoft.com/office/powerpoint/2010/main" val="2056816451"/>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4DC9DF-D6D8-615E-F2B9-D3B6C9CAF0B7}"/>
              </a:ext>
            </a:extLst>
          </p:cNvPr>
          <p:cNvSpPr/>
          <p:nvPr/>
        </p:nvSpPr>
        <p:spPr>
          <a:xfrm>
            <a:off x="-177422" y="3131289"/>
            <a:ext cx="12651475" cy="3460898"/>
          </a:xfrm>
          <a:prstGeom prst="rect">
            <a:avLst/>
          </a:prstGeom>
          <a:solidFill>
            <a:srgbClr val="98DBCE">
              <a:alpha val="3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360627E-85DC-C54F-EFC7-C87247674222}"/>
              </a:ext>
            </a:extLst>
          </p:cNvPr>
          <p:cNvSpPr>
            <a:spLocks noGrp="1"/>
          </p:cNvSpPr>
          <p:nvPr>
            <p:ph type="title"/>
          </p:nvPr>
        </p:nvSpPr>
        <p:spPr/>
        <p:txBody>
          <a:bodyPr/>
          <a:lstStyle/>
          <a:p>
            <a:r>
              <a:rPr lang="en-US"/>
              <a:t>Mid-Year Benefit Changes</a:t>
            </a:r>
          </a:p>
        </p:txBody>
      </p:sp>
      <p:sp>
        <p:nvSpPr>
          <p:cNvPr id="44" name="Content Placeholder 12">
            <a:extLst>
              <a:ext uri="{FF2B5EF4-FFF2-40B4-BE49-F238E27FC236}">
                <a16:creationId xmlns:a16="http://schemas.microsoft.com/office/drawing/2014/main" id="{3CB700C5-B661-D226-D64A-8FD51481FBDB}"/>
              </a:ext>
            </a:extLst>
          </p:cNvPr>
          <p:cNvSpPr txBox="1">
            <a:spLocks/>
          </p:cNvSpPr>
          <p:nvPr/>
        </p:nvSpPr>
        <p:spPr>
          <a:xfrm>
            <a:off x="838200" y="1825625"/>
            <a:ext cx="10507548" cy="4494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solidFill>
                <a:effectLst/>
                <a:uLnTx/>
                <a:uFillTx/>
                <a:latin typeface="Raleway Medium"/>
                <a:ea typeface="+mn-ea"/>
                <a:cs typeface="+mn-cs"/>
              </a:rPr>
              <a:t>You cannot make benefit changes until next annual open enrollment period unless you experience a qualifying event.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5"/>
                </a:solidFill>
                <a:effectLst/>
                <a:uLnTx/>
                <a:uFillTx/>
                <a:latin typeface="Raleway Medium"/>
                <a:ea typeface="+mn-ea"/>
                <a:cs typeface="+mn-cs"/>
              </a:rPr>
              <a:t>Contact HR within 30 days </a:t>
            </a:r>
            <a:r>
              <a:rPr kumimoji="0" lang="en-US" sz="1800" b="0" i="0" u="none" strike="noStrike" kern="1200" cap="none" spc="0" normalizeH="0" baseline="0" noProof="0" dirty="0">
                <a:ln>
                  <a:noFill/>
                </a:ln>
                <a:solidFill>
                  <a:schemeClr val="accent5"/>
                </a:solidFill>
                <a:effectLst/>
                <a:uLnTx/>
                <a:uFillTx/>
                <a:latin typeface="Raleway Medium"/>
                <a:ea typeface="+mn-ea"/>
                <a:cs typeface="+mn-cs"/>
              </a:rPr>
              <a:t>if you experience one of the following events outside of open enrollment: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5"/>
              </a:solidFill>
              <a:effectLst/>
              <a:uLnTx/>
              <a:uFillTx/>
              <a:latin typeface="Raleway Medium"/>
              <a:ea typeface="+mn-ea"/>
              <a:cs typeface="+mn-cs"/>
            </a:endParaRPr>
          </a:p>
        </p:txBody>
      </p:sp>
      <p:grpSp>
        <p:nvGrpSpPr>
          <p:cNvPr id="45" name="Group 44">
            <a:extLst>
              <a:ext uri="{FF2B5EF4-FFF2-40B4-BE49-F238E27FC236}">
                <a16:creationId xmlns:a16="http://schemas.microsoft.com/office/drawing/2014/main" id="{3C5073AE-E3C0-FC06-FFA0-FD86C36AF26B}"/>
              </a:ext>
            </a:extLst>
          </p:cNvPr>
          <p:cNvGrpSpPr/>
          <p:nvPr/>
        </p:nvGrpSpPr>
        <p:grpSpPr>
          <a:xfrm>
            <a:off x="1084144" y="3567761"/>
            <a:ext cx="10031962" cy="2562640"/>
            <a:chOff x="619293" y="2546881"/>
            <a:chExt cx="7905414" cy="2019419"/>
          </a:xfrm>
        </p:grpSpPr>
        <p:grpSp>
          <p:nvGrpSpPr>
            <p:cNvPr id="46" name="Group 45">
              <a:extLst>
                <a:ext uri="{FF2B5EF4-FFF2-40B4-BE49-F238E27FC236}">
                  <a16:creationId xmlns:a16="http://schemas.microsoft.com/office/drawing/2014/main" id="{1A59FD30-C13D-B6CE-43DA-370E2A114C70}"/>
                </a:ext>
              </a:extLst>
            </p:cNvPr>
            <p:cNvGrpSpPr/>
            <p:nvPr/>
          </p:nvGrpSpPr>
          <p:grpSpPr>
            <a:xfrm>
              <a:off x="619293" y="3077827"/>
              <a:ext cx="7905414" cy="1488473"/>
              <a:chOff x="619293" y="3130992"/>
              <a:chExt cx="7905414" cy="1488473"/>
            </a:xfrm>
          </p:grpSpPr>
          <p:sp>
            <p:nvSpPr>
              <p:cNvPr id="74" name="TextBox 73">
                <a:extLst>
                  <a:ext uri="{FF2B5EF4-FFF2-40B4-BE49-F238E27FC236}">
                    <a16:creationId xmlns:a16="http://schemas.microsoft.com/office/drawing/2014/main" id="{8B10B464-D174-4A17-1852-669EAAC836DF}"/>
                  </a:ext>
                </a:extLst>
              </p:cNvPr>
              <p:cNvSpPr txBox="1"/>
              <p:nvPr/>
            </p:nvSpPr>
            <p:spPr>
              <a:xfrm>
                <a:off x="619293" y="3130992"/>
                <a:ext cx="1971880" cy="218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Loss of Essential Coverage</a:t>
                </a:r>
              </a:p>
            </p:txBody>
          </p:sp>
          <p:sp>
            <p:nvSpPr>
              <p:cNvPr id="75" name="TextBox 74">
                <a:extLst>
                  <a:ext uri="{FF2B5EF4-FFF2-40B4-BE49-F238E27FC236}">
                    <a16:creationId xmlns:a16="http://schemas.microsoft.com/office/drawing/2014/main" id="{DB647274-0F11-8A22-3DA5-ABA8EB08338B}"/>
                  </a:ext>
                </a:extLst>
              </p:cNvPr>
              <p:cNvSpPr txBox="1"/>
              <p:nvPr/>
            </p:nvSpPr>
            <p:spPr>
              <a:xfrm>
                <a:off x="2091246"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Loss of COBRA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Benefits</a:t>
                </a:r>
              </a:p>
            </p:txBody>
          </p:sp>
          <p:sp>
            <p:nvSpPr>
              <p:cNvPr id="76" name="TextBox 75">
                <a:extLst>
                  <a:ext uri="{FF2B5EF4-FFF2-40B4-BE49-F238E27FC236}">
                    <a16:creationId xmlns:a16="http://schemas.microsoft.com/office/drawing/2014/main" id="{E2BFB295-20B0-040F-D359-CE593DBC7CC4}"/>
                  </a:ext>
                </a:extLst>
              </p:cNvPr>
              <p:cNvSpPr txBox="1"/>
              <p:nvPr/>
            </p:nvSpPr>
            <p:spPr>
              <a:xfrm>
                <a:off x="3608919"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Marriage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or Divorce</a:t>
                </a:r>
              </a:p>
            </p:txBody>
          </p:sp>
          <p:sp>
            <p:nvSpPr>
              <p:cNvPr id="77" name="TextBox 76">
                <a:extLst>
                  <a:ext uri="{FF2B5EF4-FFF2-40B4-BE49-F238E27FC236}">
                    <a16:creationId xmlns:a16="http://schemas.microsoft.com/office/drawing/2014/main" id="{BCCA323D-4934-6C62-37D1-0D8206216B49}"/>
                  </a:ext>
                </a:extLst>
              </p:cNvPr>
              <p:cNvSpPr txBox="1"/>
              <p:nvPr/>
            </p:nvSpPr>
            <p:spPr>
              <a:xfrm>
                <a:off x="6552827"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Birth, Adoption,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or New Dependent</a:t>
                </a:r>
              </a:p>
            </p:txBody>
          </p:sp>
          <p:sp>
            <p:nvSpPr>
              <p:cNvPr id="78" name="TextBox 77">
                <a:extLst>
                  <a:ext uri="{FF2B5EF4-FFF2-40B4-BE49-F238E27FC236}">
                    <a16:creationId xmlns:a16="http://schemas.microsoft.com/office/drawing/2014/main" id="{DBE53548-8614-25AC-5BD9-BD2361E11CE7}"/>
                  </a:ext>
                </a:extLst>
              </p:cNvPr>
              <p:cNvSpPr txBox="1"/>
              <p:nvPr/>
            </p:nvSpPr>
            <p:spPr>
              <a:xfrm>
                <a:off x="5035154"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Permanent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Relocation</a:t>
                </a:r>
              </a:p>
            </p:txBody>
          </p:sp>
          <p:sp>
            <p:nvSpPr>
              <p:cNvPr id="79" name="TextBox 78">
                <a:extLst>
                  <a:ext uri="{FF2B5EF4-FFF2-40B4-BE49-F238E27FC236}">
                    <a16:creationId xmlns:a16="http://schemas.microsoft.com/office/drawing/2014/main" id="{9A7B8E41-0023-2406-3959-860680E58240}"/>
                  </a:ext>
                </a:extLst>
              </p:cNvPr>
              <p:cNvSpPr txBox="1"/>
              <p:nvPr/>
            </p:nvSpPr>
            <p:spPr>
              <a:xfrm>
                <a:off x="778023"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Aged Off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a Parent’s Plan</a:t>
                </a:r>
              </a:p>
            </p:txBody>
          </p:sp>
          <p:sp>
            <p:nvSpPr>
              <p:cNvPr id="80" name="TextBox 79">
                <a:extLst>
                  <a:ext uri="{FF2B5EF4-FFF2-40B4-BE49-F238E27FC236}">
                    <a16:creationId xmlns:a16="http://schemas.microsoft.com/office/drawing/2014/main" id="{C3960216-35EF-3DC0-32AE-4EA3C4F4AA21}"/>
                  </a:ext>
                </a:extLst>
              </p:cNvPr>
              <p:cNvSpPr txBox="1"/>
              <p:nvPr/>
            </p:nvSpPr>
            <p:spPr>
              <a:xfrm>
                <a:off x="2251122" y="4255662"/>
                <a:ext cx="1652127" cy="218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Change in Citizenship</a:t>
                </a:r>
              </a:p>
            </p:txBody>
          </p:sp>
          <p:sp>
            <p:nvSpPr>
              <p:cNvPr id="81" name="TextBox 80">
                <a:extLst>
                  <a:ext uri="{FF2B5EF4-FFF2-40B4-BE49-F238E27FC236}">
                    <a16:creationId xmlns:a16="http://schemas.microsoft.com/office/drawing/2014/main" id="{762992D1-CB6F-978E-511B-226E1F3FDBB1}"/>
                  </a:ext>
                </a:extLst>
              </p:cNvPr>
              <p:cNvSpPr txBox="1"/>
              <p:nvPr/>
            </p:nvSpPr>
            <p:spPr>
              <a:xfrm>
                <a:off x="3738837"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Change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in Income</a:t>
                </a:r>
              </a:p>
            </p:txBody>
          </p:sp>
          <p:sp>
            <p:nvSpPr>
              <p:cNvPr id="82" name="TextBox 81">
                <a:extLst>
                  <a:ext uri="{FF2B5EF4-FFF2-40B4-BE49-F238E27FC236}">
                    <a16:creationId xmlns:a16="http://schemas.microsoft.com/office/drawing/2014/main" id="{B0ED1A16-42E7-336F-D0AB-BED11C7771CB}"/>
                  </a:ext>
                </a:extLst>
              </p:cNvPr>
              <p:cNvSpPr txBox="1"/>
              <p:nvPr/>
            </p:nvSpPr>
            <p:spPr>
              <a:xfrm>
                <a:off x="6607075" y="4255662"/>
                <a:ext cx="1863384"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Change in Government Assistance Eligibility</a:t>
                </a:r>
              </a:p>
            </p:txBody>
          </p:sp>
          <p:sp>
            <p:nvSpPr>
              <p:cNvPr id="83" name="TextBox 82">
                <a:extLst>
                  <a:ext uri="{FF2B5EF4-FFF2-40B4-BE49-F238E27FC236}">
                    <a16:creationId xmlns:a16="http://schemas.microsoft.com/office/drawing/2014/main" id="{9ADCBFBC-8E65-D80E-7930-CC651E9C914B}"/>
                  </a:ext>
                </a:extLst>
              </p:cNvPr>
              <p:cNvSpPr txBox="1"/>
              <p:nvPr/>
            </p:nvSpPr>
            <p:spPr>
              <a:xfrm>
                <a:off x="5200080"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Death </a:t>
                </a:r>
                <a:b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solidFill>
                      <a:schemeClr val="accent5"/>
                    </a:solidFill>
                    <a:effectLst/>
                    <a:uLnTx/>
                    <a:uFillTx/>
                    <a:latin typeface="Raleway Medium"/>
                    <a:ea typeface="Microsoft Sans Serif" panose="020B0604020202020204" pitchFamily="34" charset="0"/>
                    <a:cs typeface="Microsoft Sans Serif" panose="020B0604020202020204" pitchFamily="34" charset="0"/>
                  </a:rPr>
                  <a:t>in Family</a:t>
                </a:r>
              </a:p>
            </p:txBody>
          </p:sp>
        </p:grpSp>
        <p:grpSp>
          <p:nvGrpSpPr>
            <p:cNvPr id="47" name="Graphic 1666">
              <a:extLst>
                <a:ext uri="{FF2B5EF4-FFF2-40B4-BE49-F238E27FC236}">
                  <a16:creationId xmlns:a16="http://schemas.microsoft.com/office/drawing/2014/main" id="{8DDBA560-1FE3-5194-639A-2A38B903DF2D}"/>
                </a:ext>
              </a:extLst>
            </p:cNvPr>
            <p:cNvGrpSpPr>
              <a:grpSpLocks noChangeAspect="1"/>
            </p:cNvGrpSpPr>
            <p:nvPr/>
          </p:nvGrpSpPr>
          <p:grpSpPr>
            <a:xfrm>
              <a:off x="7254507" y="2546881"/>
              <a:ext cx="429371" cy="411480"/>
              <a:chOff x="2567685" y="2749296"/>
              <a:chExt cx="365125" cy="349911"/>
            </a:xfrm>
            <a:solidFill>
              <a:srgbClr val="002060"/>
            </a:solidFill>
          </p:grpSpPr>
          <p:sp>
            <p:nvSpPr>
              <p:cNvPr id="71" name="Freeform 26">
                <a:extLst>
                  <a:ext uri="{FF2B5EF4-FFF2-40B4-BE49-F238E27FC236}">
                    <a16:creationId xmlns:a16="http://schemas.microsoft.com/office/drawing/2014/main" id="{01333148-B0CB-413C-60D5-FE161FC4A782}"/>
                  </a:ext>
                </a:extLst>
              </p:cNvPr>
              <p:cNvSpPr/>
              <p:nvPr/>
            </p:nvSpPr>
            <p:spPr>
              <a:xfrm>
                <a:off x="2674179" y="2947072"/>
                <a:ext cx="45640" cy="45640"/>
              </a:xfrm>
              <a:custGeom>
                <a:avLst/>
                <a:gdLst>
                  <a:gd name="connsiteX0" fmla="*/ 45641 w 45640"/>
                  <a:gd name="connsiteY0" fmla="*/ 22820 h 45640"/>
                  <a:gd name="connsiteX1" fmla="*/ 22820 w 45640"/>
                  <a:gd name="connsiteY1" fmla="*/ 45641 h 45640"/>
                  <a:gd name="connsiteX2" fmla="*/ 0 w 45640"/>
                  <a:gd name="connsiteY2" fmla="*/ 22820 h 45640"/>
                  <a:gd name="connsiteX3" fmla="*/ 22820 w 45640"/>
                  <a:gd name="connsiteY3" fmla="*/ 0 h 45640"/>
                  <a:gd name="connsiteX4" fmla="*/ 45641 w 45640"/>
                  <a:gd name="connsiteY4" fmla="*/ 22820 h 4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0" h="45640">
                    <a:moveTo>
                      <a:pt x="45641" y="22820"/>
                    </a:moveTo>
                    <a:cubicBezTo>
                      <a:pt x="45641" y="35424"/>
                      <a:pt x="35424" y="45641"/>
                      <a:pt x="22820" y="45641"/>
                    </a:cubicBezTo>
                    <a:cubicBezTo>
                      <a:pt x="10217" y="45641"/>
                      <a:pt x="0" y="35424"/>
                      <a:pt x="0" y="22820"/>
                    </a:cubicBezTo>
                    <a:cubicBezTo>
                      <a:pt x="0" y="10217"/>
                      <a:pt x="10217" y="0"/>
                      <a:pt x="22820" y="0"/>
                    </a:cubicBezTo>
                    <a:cubicBezTo>
                      <a:pt x="35424" y="0"/>
                      <a:pt x="45641" y="10217"/>
                      <a:pt x="45641" y="22820"/>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2" name="Freeform 27">
                <a:extLst>
                  <a:ext uri="{FF2B5EF4-FFF2-40B4-BE49-F238E27FC236}">
                    <a16:creationId xmlns:a16="http://schemas.microsoft.com/office/drawing/2014/main" id="{0F14A9D2-E0D5-2DE1-B568-94739D0653CA}"/>
                  </a:ext>
                </a:extLst>
              </p:cNvPr>
              <p:cNvSpPr/>
              <p:nvPr/>
            </p:nvSpPr>
            <p:spPr>
              <a:xfrm>
                <a:off x="2780674" y="2947072"/>
                <a:ext cx="45640" cy="45640"/>
              </a:xfrm>
              <a:custGeom>
                <a:avLst/>
                <a:gdLst>
                  <a:gd name="connsiteX0" fmla="*/ 45641 w 45640"/>
                  <a:gd name="connsiteY0" fmla="*/ 22820 h 45640"/>
                  <a:gd name="connsiteX1" fmla="*/ 22820 w 45640"/>
                  <a:gd name="connsiteY1" fmla="*/ 45641 h 45640"/>
                  <a:gd name="connsiteX2" fmla="*/ 0 w 45640"/>
                  <a:gd name="connsiteY2" fmla="*/ 22820 h 45640"/>
                  <a:gd name="connsiteX3" fmla="*/ 22820 w 45640"/>
                  <a:gd name="connsiteY3" fmla="*/ 0 h 45640"/>
                  <a:gd name="connsiteX4" fmla="*/ 45641 w 45640"/>
                  <a:gd name="connsiteY4" fmla="*/ 22820 h 4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0" h="45640">
                    <a:moveTo>
                      <a:pt x="45641" y="22820"/>
                    </a:moveTo>
                    <a:cubicBezTo>
                      <a:pt x="45641" y="35424"/>
                      <a:pt x="35424" y="45641"/>
                      <a:pt x="22820" y="45641"/>
                    </a:cubicBezTo>
                    <a:cubicBezTo>
                      <a:pt x="10217" y="45641"/>
                      <a:pt x="0" y="35424"/>
                      <a:pt x="0" y="22820"/>
                    </a:cubicBezTo>
                    <a:cubicBezTo>
                      <a:pt x="0" y="10217"/>
                      <a:pt x="10217" y="0"/>
                      <a:pt x="22820" y="0"/>
                    </a:cubicBezTo>
                    <a:cubicBezTo>
                      <a:pt x="35424" y="0"/>
                      <a:pt x="45641" y="10217"/>
                      <a:pt x="45641" y="22820"/>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3" name="Freeform 28">
                <a:extLst>
                  <a:ext uri="{FF2B5EF4-FFF2-40B4-BE49-F238E27FC236}">
                    <a16:creationId xmlns:a16="http://schemas.microsoft.com/office/drawing/2014/main" id="{5060235E-08E8-8BCC-6AA8-14D7056EE83F}"/>
                  </a:ext>
                </a:extLst>
              </p:cNvPr>
              <p:cNvSpPr/>
              <p:nvPr/>
            </p:nvSpPr>
            <p:spPr>
              <a:xfrm>
                <a:off x="2567685" y="2749296"/>
                <a:ext cx="365125" cy="349911"/>
              </a:xfrm>
              <a:custGeom>
                <a:avLst/>
                <a:gdLst>
                  <a:gd name="connsiteX0" fmla="*/ 324048 w 365125"/>
                  <a:gd name="connsiteY0" fmla="*/ 139965 h 349911"/>
                  <a:gd name="connsiteX1" fmla="*/ 214511 w 365125"/>
                  <a:gd name="connsiteY1" fmla="*/ 48683 h 349911"/>
                  <a:gd name="connsiteX2" fmla="*/ 260152 w 365125"/>
                  <a:gd name="connsiteY2" fmla="*/ 30427 h 349911"/>
                  <a:gd name="connsiteX3" fmla="*/ 273844 w 365125"/>
                  <a:gd name="connsiteY3" fmla="*/ 13692 h 349911"/>
                  <a:gd name="connsiteX4" fmla="*/ 257109 w 365125"/>
                  <a:gd name="connsiteY4" fmla="*/ 0 h 349911"/>
                  <a:gd name="connsiteX5" fmla="*/ 179520 w 365125"/>
                  <a:gd name="connsiteY5" fmla="*/ 45641 h 349911"/>
                  <a:gd name="connsiteX6" fmla="*/ 42598 w 365125"/>
                  <a:gd name="connsiteY6" fmla="*/ 139965 h 349911"/>
                  <a:gd name="connsiteX7" fmla="*/ 0 w 365125"/>
                  <a:gd name="connsiteY7" fmla="*/ 197776 h 349911"/>
                  <a:gd name="connsiteX8" fmla="*/ 41077 w 365125"/>
                  <a:gd name="connsiteY8" fmla="*/ 255587 h 349911"/>
                  <a:gd name="connsiteX9" fmla="*/ 182563 w 365125"/>
                  <a:gd name="connsiteY9" fmla="*/ 349911 h 349911"/>
                  <a:gd name="connsiteX10" fmla="*/ 324048 w 365125"/>
                  <a:gd name="connsiteY10" fmla="*/ 255587 h 349911"/>
                  <a:gd name="connsiteX11" fmla="*/ 365125 w 365125"/>
                  <a:gd name="connsiteY11" fmla="*/ 197776 h 349911"/>
                  <a:gd name="connsiteX12" fmla="*/ 324048 w 365125"/>
                  <a:gd name="connsiteY12" fmla="*/ 139965 h 349911"/>
                  <a:gd name="connsiteX13" fmla="*/ 310356 w 365125"/>
                  <a:gd name="connsiteY13" fmla="*/ 226682 h 349911"/>
                  <a:gd name="connsiteX14" fmla="*/ 298185 w 365125"/>
                  <a:gd name="connsiteY14" fmla="*/ 237331 h 349911"/>
                  <a:gd name="connsiteX15" fmla="*/ 182563 w 365125"/>
                  <a:gd name="connsiteY15" fmla="*/ 319484 h 349911"/>
                  <a:gd name="connsiteX16" fmla="*/ 66940 w 365125"/>
                  <a:gd name="connsiteY16" fmla="*/ 237331 h 349911"/>
                  <a:gd name="connsiteX17" fmla="*/ 54769 w 365125"/>
                  <a:gd name="connsiteY17" fmla="*/ 226682 h 349911"/>
                  <a:gd name="connsiteX18" fmla="*/ 30427 w 365125"/>
                  <a:gd name="connsiteY18" fmla="*/ 197776 h 349911"/>
                  <a:gd name="connsiteX19" fmla="*/ 54769 w 365125"/>
                  <a:gd name="connsiteY19" fmla="*/ 168870 h 349911"/>
                  <a:gd name="connsiteX20" fmla="*/ 66940 w 365125"/>
                  <a:gd name="connsiteY20" fmla="*/ 158221 h 349911"/>
                  <a:gd name="connsiteX21" fmla="*/ 168870 w 365125"/>
                  <a:gd name="connsiteY21" fmla="*/ 76068 h 349911"/>
                  <a:gd name="connsiteX22" fmla="*/ 167349 w 365125"/>
                  <a:gd name="connsiteY22" fmla="*/ 108016 h 349911"/>
                  <a:gd name="connsiteX23" fmla="*/ 184084 w 365125"/>
                  <a:gd name="connsiteY23" fmla="*/ 121708 h 349911"/>
                  <a:gd name="connsiteX24" fmla="*/ 197776 w 365125"/>
                  <a:gd name="connsiteY24" fmla="*/ 104973 h 349911"/>
                  <a:gd name="connsiteX25" fmla="*/ 199297 w 365125"/>
                  <a:gd name="connsiteY25" fmla="*/ 76068 h 349911"/>
                  <a:gd name="connsiteX26" fmla="*/ 296664 w 365125"/>
                  <a:gd name="connsiteY26" fmla="*/ 156699 h 349911"/>
                  <a:gd name="connsiteX27" fmla="*/ 308835 w 365125"/>
                  <a:gd name="connsiteY27" fmla="*/ 167349 h 349911"/>
                  <a:gd name="connsiteX28" fmla="*/ 333177 w 365125"/>
                  <a:gd name="connsiteY28" fmla="*/ 196255 h 349911"/>
                  <a:gd name="connsiteX29" fmla="*/ 310356 w 365125"/>
                  <a:gd name="connsiteY29" fmla="*/ 226682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5125" h="349911">
                    <a:moveTo>
                      <a:pt x="324048" y="139965"/>
                    </a:moveTo>
                    <a:cubicBezTo>
                      <a:pt x="305792" y="92803"/>
                      <a:pt x="264716" y="59333"/>
                      <a:pt x="214511" y="48683"/>
                    </a:cubicBezTo>
                    <a:cubicBezTo>
                      <a:pt x="225160" y="38034"/>
                      <a:pt x="240374" y="31948"/>
                      <a:pt x="260152" y="30427"/>
                    </a:cubicBezTo>
                    <a:cubicBezTo>
                      <a:pt x="269280" y="30427"/>
                      <a:pt x="275365" y="22820"/>
                      <a:pt x="273844" y="13692"/>
                    </a:cubicBezTo>
                    <a:cubicBezTo>
                      <a:pt x="272322" y="4564"/>
                      <a:pt x="266237" y="0"/>
                      <a:pt x="257109" y="0"/>
                    </a:cubicBezTo>
                    <a:cubicBezTo>
                      <a:pt x="220596" y="1521"/>
                      <a:pt x="193212" y="18256"/>
                      <a:pt x="179520" y="45641"/>
                    </a:cubicBezTo>
                    <a:cubicBezTo>
                      <a:pt x="118666" y="47162"/>
                      <a:pt x="63897" y="83674"/>
                      <a:pt x="42598" y="139965"/>
                    </a:cubicBezTo>
                    <a:cubicBezTo>
                      <a:pt x="16735" y="149093"/>
                      <a:pt x="0" y="171913"/>
                      <a:pt x="0" y="197776"/>
                    </a:cubicBezTo>
                    <a:cubicBezTo>
                      <a:pt x="0" y="223639"/>
                      <a:pt x="16735" y="246459"/>
                      <a:pt x="41077" y="255587"/>
                    </a:cubicBezTo>
                    <a:cubicBezTo>
                      <a:pt x="63897" y="311878"/>
                      <a:pt x="120187" y="349911"/>
                      <a:pt x="182563" y="349911"/>
                    </a:cubicBezTo>
                    <a:cubicBezTo>
                      <a:pt x="244938" y="349911"/>
                      <a:pt x="301228" y="311878"/>
                      <a:pt x="324048" y="255587"/>
                    </a:cubicBezTo>
                    <a:cubicBezTo>
                      <a:pt x="348390" y="247981"/>
                      <a:pt x="365125" y="225160"/>
                      <a:pt x="365125" y="197776"/>
                    </a:cubicBezTo>
                    <a:cubicBezTo>
                      <a:pt x="365125" y="171913"/>
                      <a:pt x="348390" y="149093"/>
                      <a:pt x="324048" y="139965"/>
                    </a:cubicBezTo>
                    <a:close/>
                    <a:moveTo>
                      <a:pt x="310356" y="226682"/>
                    </a:moveTo>
                    <a:cubicBezTo>
                      <a:pt x="304271" y="228203"/>
                      <a:pt x="299707" y="231246"/>
                      <a:pt x="298185" y="237331"/>
                    </a:cubicBezTo>
                    <a:cubicBezTo>
                      <a:pt x="281451" y="286015"/>
                      <a:pt x="234289" y="319484"/>
                      <a:pt x="182563" y="319484"/>
                    </a:cubicBezTo>
                    <a:cubicBezTo>
                      <a:pt x="130836" y="319484"/>
                      <a:pt x="83674" y="286015"/>
                      <a:pt x="66940" y="237331"/>
                    </a:cubicBezTo>
                    <a:cubicBezTo>
                      <a:pt x="65418" y="231246"/>
                      <a:pt x="60854" y="228203"/>
                      <a:pt x="54769" y="226682"/>
                    </a:cubicBezTo>
                    <a:cubicBezTo>
                      <a:pt x="41077" y="225160"/>
                      <a:pt x="30427" y="212990"/>
                      <a:pt x="30427" y="197776"/>
                    </a:cubicBezTo>
                    <a:cubicBezTo>
                      <a:pt x="30427" y="182563"/>
                      <a:pt x="41077" y="170392"/>
                      <a:pt x="54769" y="168870"/>
                    </a:cubicBezTo>
                    <a:cubicBezTo>
                      <a:pt x="60854" y="167349"/>
                      <a:pt x="65418" y="164306"/>
                      <a:pt x="66940" y="158221"/>
                    </a:cubicBezTo>
                    <a:cubicBezTo>
                      <a:pt x="82153" y="112580"/>
                      <a:pt x="121708" y="82153"/>
                      <a:pt x="168870" y="76068"/>
                    </a:cubicBezTo>
                    <a:cubicBezTo>
                      <a:pt x="167349" y="86717"/>
                      <a:pt x="167349" y="95845"/>
                      <a:pt x="167349" y="108016"/>
                    </a:cubicBezTo>
                    <a:cubicBezTo>
                      <a:pt x="167349" y="117144"/>
                      <a:pt x="174956" y="123230"/>
                      <a:pt x="184084" y="121708"/>
                    </a:cubicBezTo>
                    <a:cubicBezTo>
                      <a:pt x="193212" y="121708"/>
                      <a:pt x="199297" y="114102"/>
                      <a:pt x="197776" y="104973"/>
                    </a:cubicBezTo>
                    <a:cubicBezTo>
                      <a:pt x="197776" y="94324"/>
                      <a:pt x="197776" y="85196"/>
                      <a:pt x="199297" y="76068"/>
                    </a:cubicBezTo>
                    <a:cubicBezTo>
                      <a:pt x="244938" y="82153"/>
                      <a:pt x="282972" y="114102"/>
                      <a:pt x="296664" y="156699"/>
                    </a:cubicBezTo>
                    <a:cubicBezTo>
                      <a:pt x="298185" y="162785"/>
                      <a:pt x="302749" y="165828"/>
                      <a:pt x="308835" y="167349"/>
                    </a:cubicBezTo>
                    <a:cubicBezTo>
                      <a:pt x="324048" y="168870"/>
                      <a:pt x="333177" y="181041"/>
                      <a:pt x="333177" y="196255"/>
                    </a:cubicBezTo>
                    <a:cubicBezTo>
                      <a:pt x="333177" y="211468"/>
                      <a:pt x="324048" y="225160"/>
                      <a:pt x="310356" y="226682"/>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48" name="Graphic 2724">
              <a:extLst>
                <a:ext uri="{FF2B5EF4-FFF2-40B4-BE49-F238E27FC236}">
                  <a16:creationId xmlns:a16="http://schemas.microsoft.com/office/drawing/2014/main" id="{EB7FF9D9-D721-EF30-1362-1C0C8B38EF0C}"/>
                </a:ext>
              </a:extLst>
            </p:cNvPr>
            <p:cNvSpPr>
              <a:spLocks noChangeAspect="1"/>
            </p:cNvSpPr>
            <p:nvPr/>
          </p:nvSpPr>
          <p:spPr>
            <a:xfrm>
              <a:off x="7264446" y="3703848"/>
              <a:ext cx="411480" cy="411480"/>
            </a:xfrm>
            <a:custGeom>
              <a:avLst/>
              <a:gdLst>
                <a:gd name="connsiteX0" fmla="*/ 349911 w 365125"/>
                <a:gd name="connsiteY0" fmla="*/ 228203 h 365125"/>
                <a:gd name="connsiteX1" fmla="*/ 319484 w 365125"/>
                <a:gd name="connsiteY1" fmla="*/ 228203 h 365125"/>
                <a:gd name="connsiteX2" fmla="*/ 319484 w 365125"/>
                <a:gd name="connsiteY2" fmla="*/ 167349 h 365125"/>
                <a:gd name="connsiteX3" fmla="*/ 317963 w 365125"/>
                <a:gd name="connsiteY3" fmla="*/ 162785 h 365125"/>
                <a:gd name="connsiteX4" fmla="*/ 317963 w 365125"/>
                <a:gd name="connsiteY4" fmla="*/ 161264 h 365125"/>
                <a:gd name="connsiteX5" fmla="*/ 314920 w 365125"/>
                <a:gd name="connsiteY5" fmla="*/ 156699 h 365125"/>
                <a:gd name="connsiteX6" fmla="*/ 314920 w 365125"/>
                <a:gd name="connsiteY6" fmla="*/ 156699 h 365125"/>
                <a:gd name="connsiteX7" fmla="*/ 313399 w 365125"/>
                <a:gd name="connsiteY7" fmla="*/ 155178 h 365125"/>
                <a:gd name="connsiteX8" fmla="*/ 197776 w 365125"/>
                <a:gd name="connsiteY8" fmla="*/ 82153 h 365125"/>
                <a:gd name="connsiteX9" fmla="*/ 197776 w 365125"/>
                <a:gd name="connsiteY9" fmla="*/ 45641 h 365125"/>
                <a:gd name="connsiteX10" fmla="*/ 212990 w 365125"/>
                <a:gd name="connsiteY10" fmla="*/ 45641 h 365125"/>
                <a:gd name="connsiteX11" fmla="*/ 228203 w 365125"/>
                <a:gd name="connsiteY11" fmla="*/ 30427 h 365125"/>
                <a:gd name="connsiteX12" fmla="*/ 212990 w 365125"/>
                <a:gd name="connsiteY12" fmla="*/ 15214 h 365125"/>
                <a:gd name="connsiteX13" fmla="*/ 197776 w 365125"/>
                <a:gd name="connsiteY13" fmla="*/ 15214 h 365125"/>
                <a:gd name="connsiteX14" fmla="*/ 182563 w 365125"/>
                <a:gd name="connsiteY14" fmla="*/ 0 h 365125"/>
                <a:gd name="connsiteX15" fmla="*/ 167349 w 365125"/>
                <a:gd name="connsiteY15" fmla="*/ 15214 h 365125"/>
                <a:gd name="connsiteX16" fmla="*/ 167349 w 365125"/>
                <a:gd name="connsiteY16" fmla="*/ 82153 h 365125"/>
                <a:gd name="connsiteX17" fmla="*/ 53247 w 365125"/>
                <a:gd name="connsiteY17" fmla="*/ 153657 h 365125"/>
                <a:gd name="connsiteX18" fmla="*/ 51726 w 365125"/>
                <a:gd name="connsiteY18" fmla="*/ 155178 h 365125"/>
                <a:gd name="connsiteX19" fmla="*/ 51726 w 365125"/>
                <a:gd name="connsiteY19" fmla="*/ 155178 h 365125"/>
                <a:gd name="connsiteX20" fmla="*/ 48683 w 365125"/>
                <a:gd name="connsiteY20" fmla="*/ 159742 h 365125"/>
                <a:gd name="connsiteX21" fmla="*/ 48683 w 365125"/>
                <a:gd name="connsiteY21" fmla="*/ 161264 h 365125"/>
                <a:gd name="connsiteX22" fmla="*/ 45641 w 365125"/>
                <a:gd name="connsiteY22" fmla="*/ 167349 h 365125"/>
                <a:gd name="connsiteX23" fmla="*/ 45641 w 365125"/>
                <a:gd name="connsiteY23" fmla="*/ 228203 h 365125"/>
                <a:gd name="connsiteX24" fmla="*/ 15214 w 365125"/>
                <a:gd name="connsiteY24" fmla="*/ 228203 h 365125"/>
                <a:gd name="connsiteX25" fmla="*/ 0 w 365125"/>
                <a:gd name="connsiteY25" fmla="*/ 243417 h 365125"/>
                <a:gd name="connsiteX26" fmla="*/ 0 w 365125"/>
                <a:gd name="connsiteY26" fmla="*/ 349911 h 365125"/>
                <a:gd name="connsiteX27" fmla="*/ 15214 w 365125"/>
                <a:gd name="connsiteY27" fmla="*/ 365125 h 365125"/>
                <a:gd name="connsiteX28" fmla="*/ 60854 w 365125"/>
                <a:gd name="connsiteY28" fmla="*/ 365125 h 365125"/>
                <a:gd name="connsiteX29" fmla="*/ 76068 w 365125"/>
                <a:gd name="connsiteY29" fmla="*/ 365125 h 365125"/>
                <a:gd name="connsiteX30" fmla="*/ 289057 w 365125"/>
                <a:gd name="connsiteY30" fmla="*/ 365125 h 365125"/>
                <a:gd name="connsiteX31" fmla="*/ 304271 w 365125"/>
                <a:gd name="connsiteY31" fmla="*/ 365125 h 365125"/>
                <a:gd name="connsiteX32" fmla="*/ 349911 w 365125"/>
                <a:gd name="connsiteY32" fmla="*/ 365125 h 365125"/>
                <a:gd name="connsiteX33" fmla="*/ 365125 w 365125"/>
                <a:gd name="connsiteY33" fmla="*/ 349911 h 365125"/>
                <a:gd name="connsiteX34" fmla="*/ 365125 w 365125"/>
                <a:gd name="connsiteY34" fmla="*/ 243417 h 365125"/>
                <a:gd name="connsiteX35" fmla="*/ 349911 w 365125"/>
                <a:gd name="connsiteY35" fmla="*/ 228203 h 365125"/>
                <a:gd name="connsiteX36" fmla="*/ 76068 w 365125"/>
                <a:gd name="connsiteY36" fmla="*/ 334698 h 365125"/>
                <a:gd name="connsiteX37" fmla="*/ 76068 w 365125"/>
                <a:gd name="connsiteY37" fmla="*/ 228203 h 365125"/>
                <a:gd name="connsiteX38" fmla="*/ 121708 w 365125"/>
                <a:gd name="connsiteY38" fmla="*/ 228203 h 365125"/>
                <a:gd name="connsiteX39" fmla="*/ 121708 w 365125"/>
                <a:gd name="connsiteY39" fmla="*/ 334698 h 365125"/>
                <a:gd name="connsiteX40" fmla="*/ 76068 w 365125"/>
                <a:gd name="connsiteY40" fmla="*/ 334698 h 365125"/>
                <a:gd name="connsiteX41" fmla="*/ 152135 w 365125"/>
                <a:gd name="connsiteY41" fmla="*/ 228203 h 365125"/>
                <a:gd name="connsiteX42" fmla="*/ 212990 w 365125"/>
                <a:gd name="connsiteY42" fmla="*/ 228203 h 365125"/>
                <a:gd name="connsiteX43" fmla="*/ 212990 w 365125"/>
                <a:gd name="connsiteY43" fmla="*/ 334698 h 365125"/>
                <a:gd name="connsiteX44" fmla="*/ 152135 w 365125"/>
                <a:gd name="connsiteY44" fmla="*/ 334698 h 365125"/>
                <a:gd name="connsiteX45" fmla="*/ 152135 w 365125"/>
                <a:gd name="connsiteY45" fmla="*/ 228203 h 365125"/>
                <a:gd name="connsiteX46" fmla="*/ 76068 w 365125"/>
                <a:gd name="connsiteY46" fmla="*/ 197776 h 365125"/>
                <a:gd name="connsiteX47" fmla="*/ 76068 w 365125"/>
                <a:gd name="connsiteY47" fmla="*/ 182563 h 365125"/>
                <a:gd name="connsiteX48" fmla="*/ 289057 w 365125"/>
                <a:gd name="connsiteY48" fmla="*/ 182563 h 365125"/>
                <a:gd name="connsiteX49" fmla="*/ 289057 w 365125"/>
                <a:gd name="connsiteY49" fmla="*/ 197776 h 365125"/>
                <a:gd name="connsiteX50" fmla="*/ 76068 w 365125"/>
                <a:gd name="connsiteY50" fmla="*/ 197776 h 365125"/>
                <a:gd name="connsiteX51" fmla="*/ 182563 w 365125"/>
                <a:gd name="connsiteY51" fmla="*/ 109538 h 365125"/>
                <a:gd name="connsiteX52" fmla="*/ 251023 w 365125"/>
                <a:gd name="connsiteY52" fmla="*/ 152135 h 365125"/>
                <a:gd name="connsiteX53" fmla="*/ 114102 w 365125"/>
                <a:gd name="connsiteY53" fmla="*/ 152135 h 365125"/>
                <a:gd name="connsiteX54" fmla="*/ 182563 w 365125"/>
                <a:gd name="connsiteY54" fmla="*/ 109538 h 365125"/>
                <a:gd name="connsiteX55" fmla="*/ 30427 w 365125"/>
                <a:gd name="connsiteY55" fmla="*/ 258630 h 365125"/>
                <a:gd name="connsiteX56" fmla="*/ 45641 w 365125"/>
                <a:gd name="connsiteY56" fmla="*/ 258630 h 365125"/>
                <a:gd name="connsiteX57" fmla="*/ 45641 w 365125"/>
                <a:gd name="connsiteY57" fmla="*/ 334698 h 365125"/>
                <a:gd name="connsiteX58" fmla="*/ 30427 w 365125"/>
                <a:gd name="connsiteY58" fmla="*/ 334698 h 365125"/>
                <a:gd name="connsiteX59" fmla="*/ 30427 w 365125"/>
                <a:gd name="connsiteY59" fmla="*/ 258630 h 365125"/>
                <a:gd name="connsiteX60" fmla="*/ 243417 w 365125"/>
                <a:gd name="connsiteY60" fmla="*/ 334698 h 365125"/>
                <a:gd name="connsiteX61" fmla="*/ 243417 w 365125"/>
                <a:gd name="connsiteY61" fmla="*/ 228203 h 365125"/>
                <a:gd name="connsiteX62" fmla="*/ 289057 w 365125"/>
                <a:gd name="connsiteY62" fmla="*/ 228203 h 365125"/>
                <a:gd name="connsiteX63" fmla="*/ 289057 w 365125"/>
                <a:gd name="connsiteY63" fmla="*/ 334698 h 365125"/>
                <a:gd name="connsiteX64" fmla="*/ 243417 w 365125"/>
                <a:gd name="connsiteY64" fmla="*/ 334698 h 365125"/>
                <a:gd name="connsiteX65" fmla="*/ 334698 w 365125"/>
                <a:gd name="connsiteY65" fmla="*/ 334698 h 365125"/>
                <a:gd name="connsiteX66" fmla="*/ 319484 w 365125"/>
                <a:gd name="connsiteY66" fmla="*/ 334698 h 365125"/>
                <a:gd name="connsiteX67" fmla="*/ 319484 w 365125"/>
                <a:gd name="connsiteY67" fmla="*/ 258630 h 365125"/>
                <a:gd name="connsiteX68" fmla="*/ 334698 w 365125"/>
                <a:gd name="connsiteY68" fmla="*/ 258630 h 365125"/>
                <a:gd name="connsiteX69" fmla="*/ 334698 w 365125"/>
                <a:gd name="connsiteY6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5125" h="365125">
                  <a:moveTo>
                    <a:pt x="349911" y="228203"/>
                  </a:moveTo>
                  <a:lnTo>
                    <a:pt x="319484" y="228203"/>
                  </a:lnTo>
                  <a:lnTo>
                    <a:pt x="319484" y="167349"/>
                  </a:lnTo>
                  <a:cubicBezTo>
                    <a:pt x="319484" y="165828"/>
                    <a:pt x="319484" y="164306"/>
                    <a:pt x="317963" y="162785"/>
                  </a:cubicBezTo>
                  <a:cubicBezTo>
                    <a:pt x="317963" y="162785"/>
                    <a:pt x="317963" y="161264"/>
                    <a:pt x="317963" y="161264"/>
                  </a:cubicBezTo>
                  <a:cubicBezTo>
                    <a:pt x="317963" y="159742"/>
                    <a:pt x="316442" y="158221"/>
                    <a:pt x="314920" y="156699"/>
                  </a:cubicBezTo>
                  <a:cubicBezTo>
                    <a:pt x="314920" y="156699"/>
                    <a:pt x="314920" y="156699"/>
                    <a:pt x="314920" y="156699"/>
                  </a:cubicBezTo>
                  <a:cubicBezTo>
                    <a:pt x="314920" y="156699"/>
                    <a:pt x="313399" y="155178"/>
                    <a:pt x="313399" y="155178"/>
                  </a:cubicBezTo>
                  <a:lnTo>
                    <a:pt x="197776" y="82153"/>
                  </a:lnTo>
                  <a:lnTo>
                    <a:pt x="197776" y="45641"/>
                  </a:lnTo>
                  <a:lnTo>
                    <a:pt x="212990" y="45641"/>
                  </a:lnTo>
                  <a:cubicBezTo>
                    <a:pt x="222118" y="45641"/>
                    <a:pt x="228203" y="39555"/>
                    <a:pt x="228203" y="30427"/>
                  </a:cubicBezTo>
                  <a:cubicBezTo>
                    <a:pt x="228203" y="21299"/>
                    <a:pt x="222118" y="15214"/>
                    <a:pt x="212990" y="15214"/>
                  </a:cubicBezTo>
                  <a:lnTo>
                    <a:pt x="197776" y="15214"/>
                  </a:lnTo>
                  <a:cubicBezTo>
                    <a:pt x="197776" y="6085"/>
                    <a:pt x="191691" y="0"/>
                    <a:pt x="182563" y="0"/>
                  </a:cubicBezTo>
                  <a:cubicBezTo>
                    <a:pt x="173434" y="0"/>
                    <a:pt x="167349" y="6085"/>
                    <a:pt x="167349" y="15214"/>
                  </a:cubicBezTo>
                  <a:lnTo>
                    <a:pt x="167349" y="82153"/>
                  </a:lnTo>
                  <a:lnTo>
                    <a:pt x="53247" y="153657"/>
                  </a:lnTo>
                  <a:cubicBezTo>
                    <a:pt x="51726" y="153657"/>
                    <a:pt x="51726" y="155178"/>
                    <a:pt x="51726" y="155178"/>
                  </a:cubicBezTo>
                  <a:cubicBezTo>
                    <a:pt x="51726" y="155178"/>
                    <a:pt x="51726" y="155178"/>
                    <a:pt x="51726" y="155178"/>
                  </a:cubicBezTo>
                  <a:cubicBezTo>
                    <a:pt x="50205" y="156699"/>
                    <a:pt x="50205" y="158221"/>
                    <a:pt x="48683" y="159742"/>
                  </a:cubicBezTo>
                  <a:cubicBezTo>
                    <a:pt x="48683" y="159742"/>
                    <a:pt x="48683" y="159742"/>
                    <a:pt x="48683" y="161264"/>
                  </a:cubicBezTo>
                  <a:cubicBezTo>
                    <a:pt x="45641" y="164306"/>
                    <a:pt x="45641" y="165828"/>
                    <a:pt x="45641" y="167349"/>
                  </a:cubicBezTo>
                  <a:lnTo>
                    <a:pt x="45641" y="228203"/>
                  </a:lnTo>
                  <a:lnTo>
                    <a:pt x="15214" y="228203"/>
                  </a:lnTo>
                  <a:cubicBezTo>
                    <a:pt x="6085" y="228203"/>
                    <a:pt x="0" y="234289"/>
                    <a:pt x="0" y="243417"/>
                  </a:cubicBezTo>
                  <a:lnTo>
                    <a:pt x="0" y="349911"/>
                  </a:lnTo>
                  <a:cubicBezTo>
                    <a:pt x="0" y="359040"/>
                    <a:pt x="6085" y="365125"/>
                    <a:pt x="15214" y="365125"/>
                  </a:cubicBezTo>
                  <a:lnTo>
                    <a:pt x="60854" y="365125"/>
                  </a:lnTo>
                  <a:lnTo>
                    <a:pt x="76068" y="365125"/>
                  </a:lnTo>
                  <a:lnTo>
                    <a:pt x="289057" y="365125"/>
                  </a:lnTo>
                  <a:lnTo>
                    <a:pt x="304271" y="365125"/>
                  </a:lnTo>
                  <a:lnTo>
                    <a:pt x="349911" y="365125"/>
                  </a:lnTo>
                  <a:cubicBezTo>
                    <a:pt x="359040" y="365125"/>
                    <a:pt x="365125" y="359040"/>
                    <a:pt x="365125" y="349911"/>
                  </a:cubicBezTo>
                  <a:lnTo>
                    <a:pt x="365125" y="243417"/>
                  </a:lnTo>
                  <a:cubicBezTo>
                    <a:pt x="365125" y="234289"/>
                    <a:pt x="359040" y="228203"/>
                    <a:pt x="349911" y="228203"/>
                  </a:cubicBezTo>
                  <a:close/>
                  <a:moveTo>
                    <a:pt x="76068" y="334698"/>
                  </a:moveTo>
                  <a:lnTo>
                    <a:pt x="76068" y="228203"/>
                  </a:lnTo>
                  <a:lnTo>
                    <a:pt x="121708" y="228203"/>
                  </a:lnTo>
                  <a:lnTo>
                    <a:pt x="121708" y="334698"/>
                  </a:lnTo>
                  <a:lnTo>
                    <a:pt x="76068" y="334698"/>
                  </a:lnTo>
                  <a:close/>
                  <a:moveTo>
                    <a:pt x="152135" y="228203"/>
                  </a:moveTo>
                  <a:lnTo>
                    <a:pt x="212990" y="228203"/>
                  </a:lnTo>
                  <a:lnTo>
                    <a:pt x="212990" y="334698"/>
                  </a:lnTo>
                  <a:lnTo>
                    <a:pt x="152135" y="334698"/>
                  </a:lnTo>
                  <a:lnTo>
                    <a:pt x="152135" y="228203"/>
                  </a:lnTo>
                  <a:close/>
                  <a:moveTo>
                    <a:pt x="76068" y="197776"/>
                  </a:moveTo>
                  <a:lnTo>
                    <a:pt x="76068" y="182563"/>
                  </a:lnTo>
                  <a:lnTo>
                    <a:pt x="289057" y="182563"/>
                  </a:lnTo>
                  <a:lnTo>
                    <a:pt x="289057" y="197776"/>
                  </a:lnTo>
                  <a:lnTo>
                    <a:pt x="76068" y="197776"/>
                  </a:lnTo>
                  <a:close/>
                  <a:moveTo>
                    <a:pt x="182563" y="109538"/>
                  </a:moveTo>
                  <a:lnTo>
                    <a:pt x="251023" y="152135"/>
                  </a:lnTo>
                  <a:lnTo>
                    <a:pt x="114102" y="152135"/>
                  </a:lnTo>
                  <a:lnTo>
                    <a:pt x="182563" y="109538"/>
                  </a:lnTo>
                  <a:close/>
                  <a:moveTo>
                    <a:pt x="30427" y="258630"/>
                  </a:moveTo>
                  <a:lnTo>
                    <a:pt x="45641" y="258630"/>
                  </a:lnTo>
                  <a:lnTo>
                    <a:pt x="45641" y="334698"/>
                  </a:lnTo>
                  <a:lnTo>
                    <a:pt x="30427" y="334698"/>
                  </a:lnTo>
                  <a:lnTo>
                    <a:pt x="30427" y="258630"/>
                  </a:lnTo>
                  <a:close/>
                  <a:moveTo>
                    <a:pt x="243417" y="334698"/>
                  </a:moveTo>
                  <a:lnTo>
                    <a:pt x="243417" y="228203"/>
                  </a:lnTo>
                  <a:lnTo>
                    <a:pt x="289057" y="228203"/>
                  </a:lnTo>
                  <a:lnTo>
                    <a:pt x="289057" y="334698"/>
                  </a:lnTo>
                  <a:lnTo>
                    <a:pt x="243417" y="334698"/>
                  </a:lnTo>
                  <a:close/>
                  <a:moveTo>
                    <a:pt x="334698" y="334698"/>
                  </a:moveTo>
                  <a:lnTo>
                    <a:pt x="319484" y="334698"/>
                  </a:lnTo>
                  <a:lnTo>
                    <a:pt x="319484" y="258630"/>
                  </a:lnTo>
                  <a:lnTo>
                    <a:pt x="334698" y="258630"/>
                  </a:lnTo>
                  <a:lnTo>
                    <a:pt x="334698" y="334698"/>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49" name="Graphic 2090">
              <a:extLst>
                <a:ext uri="{FF2B5EF4-FFF2-40B4-BE49-F238E27FC236}">
                  <a16:creationId xmlns:a16="http://schemas.microsoft.com/office/drawing/2014/main" id="{D4FB1B1F-BED9-536A-07DC-BA3395896069}"/>
                </a:ext>
              </a:extLst>
            </p:cNvPr>
            <p:cNvGrpSpPr>
              <a:grpSpLocks noChangeAspect="1"/>
            </p:cNvGrpSpPr>
            <p:nvPr/>
          </p:nvGrpSpPr>
          <p:grpSpPr>
            <a:xfrm>
              <a:off x="5779853" y="2546881"/>
              <a:ext cx="429966" cy="411480"/>
              <a:chOff x="9265755" y="4650333"/>
              <a:chExt cx="366028" cy="350291"/>
            </a:xfrm>
            <a:solidFill>
              <a:srgbClr val="002060"/>
            </a:solidFill>
          </p:grpSpPr>
          <p:sp>
            <p:nvSpPr>
              <p:cNvPr id="69" name="Freeform 31">
                <a:extLst>
                  <a:ext uri="{FF2B5EF4-FFF2-40B4-BE49-F238E27FC236}">
                    <a16:creationId xmlns:a16="http://schemas.microsoft.com/office/drawing/2014/main" id="{16FBFED7-EE87-938E-0357-797BD5F5652D}"/>
                  </a:ext>
                </a:extLst>
              </p:cNvPr>
              <p:cNvSpPr/>
              <p:nvPr/>
            </p:nvSpPr>
            <p:spPr>
              <a:xfrm>
                <a:off x="9265755" y="4650333"/>
                <a:ext cx="366028" cy="167729"/>
              </a:xfrm>
              <a:custGeom>
                <a:avLst/>
                <a:gdLst>
                  <a:gd name="connsiteX0" fmla="*/ 359871 w 366028"/>
                  <a:gd name="connsiteY0" fmla="*/ 140345 h 167729"/>
                  <a:gd name="connsiteX1" fmla="*/ 192522 w 366028"/>
                  <a:gd name="connsiteY1" fmla="*/ 3423 h 167729"/>
                  <a:gd name="connsiteX2" fmla="*/ 172744 w 366028"/>
                  <a:gd name="connsiteY2" fmla="*/ 3423 h 167729"/>
                  <a:gd name="connsiteX3" fmla="*/ 5395 w 366028"/>
                  <a:gd name="connsiteY3" fmla="*/ 140345 h 167729"/>
                  <a:gd name="connsiteX4" fmla="*/ 3874 w 366028"/>
                  <a:gd name="connsiteY4" fmla="*/ 161644 h 167729"/>
                  <a:gd name="connsiteX5" fmla="*/ 25173 w 366028"/>
                  <a:gd name="connsiteY5" fmla="*/ 163165 h 167729"/>
                  <a:gd name="connsiteX6" fmla="*/ 183394 w 366028"/>
                  <a:gd name="connsiteY6" fmla="*/ 35371 h 167729"/>
                  <a:gd name="connsiteX7" fmla="*/ 341615 w 366028"/>
                  <a:gd name="connsiteY7" fmla="*/ 164687 h 167729"/>
                  <a:gd name="connsiteX8" fmla="*/ 350743 w 366028"/>
                  <a:gd name="connsiteY8" fmla="*/ 167729 h 167729"/>
                  <a:gd name="connsiteX9" fmla="*/ 362914 w 366028"/>
                  <a:gd name="connsiteY9" fmla="*/ 161644 h 167729"/>
                  <a:gd name="connsiteX10" fmla="*/ 359871 w 366028"/>
                  <a:gd name="connsiteY10" fmla="*/ 140345 h 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028" h="167729">
                    <a:moveTo>
                      <a:pt x="359871" y="140345"/>
                    </a:moveTo>
                    <a:lnTo>
                      <a:pt x="192522" y="3423"/>
                    </a:lnTo>
                    <a:cubicBezTo>
                      <a:pt x="186436" y="-1141"/>
                      <a:pt x="178830" y="-1141"/>
                      <a:pt x="172744" y="3423"/>
                    </a:cubicBezTo>
                    <a:lnTo>
                      <a:pt x="5395" y="140345"/>
                    </a:lnTo>
                    <a:cubicBezTo>
                      <a:pt x="-690" y="144909"/>
                      <a:pt x="-2211" y="155558"/>
                      <a:pt x="3874" y="161644"/>
                    </a:cubicBezTo>
                    <a:cubicBezTo>
                      <a:pt x="9959" y="167729"/>
                      <a:pt x="19088" y="169251"/>
                      <a:pt x="25173" y="163165"/>
                    </a:cubicBezTo>
                    <a:lnTo>
                      <a:pt x="183394" y="35371"/>
                    </a:lnTo>
                    <a:lnTo>
                      <a:pt x="341615" y="164687"/>
                    </a:lnTo>
                    <a:cubicBezTo>
                      <a:pt x="344657" y="167729"/>
                      <a:pt x="347700" y="167729"/>
                      <a:pt x="350743" y="167729"/>
                    </a:cubicBezTo>
                    <a:cubicBezTo>
                      <a:pt x="355307" y="167729"/>
                      <a:pt x="359871" y="166208"/>
                      <a:pt x="362914" y="161644"/>
                    </a:cubicBezTo>
                    <a:cubicBezTo>
                      <a:pt x="367478" y="155558"/>
                      <a:pt x="367478" y="146430"/>
                      <a:pt x="359871" y="140345"/>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0" name="Freeform 32">
                <a:extLst>
                  <a:ext uri="{FF2B5EF4-FFF2-40B4-BE49-F238E27FC236}">
                    <a16:creationId xmlns:a16="http://schemas.microsoft.com/office/drawing/2014/main" id="{336F41A8-EB1D-F472-4A6E-90694F1867B2}"/>
                  </a:ext>
                </a:extLst>
              </p:cNvPr>
              <p:cNvSpPr/>
              <p:nvPr/>
            </p:nvSpPr>
            <p:spPr>
              <a:xfrm>
                <a:off x="9312227" y="4818062"/>
                <a:ext cx="273843" cy="182562"/>
              </a:xfrm>
              <a:custGeom>
                <a:avLst/>
                <a:gdLst>
                  <a:gd name="connsiteX0" fmla="*/ 258630 w 273843"/>
                  <a:gd name="connsiteY0" fmla="*/ 0 h 182562"/>
                  <a:gd name="connsiteX1" fmla="*/ 243417 w 273843"/>
                  <a:gd name="connsiteY1" fmla="*/ 15214 h 182562"/>
                  <a:gd name="connsiteX2" fmla="*/ 243417 w 273843"/>
                  <a:gd name="connsiteY2" fmla="*/ 152135 h 182562"/>
                  <a:gd name="connsiteX3" fmla="*/ 182563 w 273843"/>
                  <a:gd name="connsiteY3" fmla="*/ 152135 h 182562"/>
                  <a:gd name="connsiteX4" fmla="*/ 182563 w 273843"/>
                  <a:gd name="connsiteY4" fmla="*/ 76068 h 182562"/>
                  <a:gd name="connsiteX5" fmla="*/ 167349 w 273843"/>
                  <a:gd name="connsiteY5" fmla="*/ 60854 h 182562"/>
                  <a:gd name="connsiteX6" fmla="*/ 106495 w 273843"/>
                  <a:gd name="connsiteY6" fmla="*/ 60854 h 182562"/>
                  <a:gd name="connsiteX7" fmla="*/ 91281 w 273843"/>
                  <a:gd name="connsiteY7" fmla="*/ 76068 h 182562"/>
                  <a:gd name="connsiteX8" fmla="*/ 91281 w 273843"/>
                  <a:gd name="connsiteY8" fmla="*/ 152135 h 182562"/>
                  <a:gd name="connsiteX9" fmla="*/ 30427 w 273843"/>
                  <a:gd name="connsiteY9" fmla="*/ 152135 h 182562"/>
                  <a:gd name="connsiteX10" fmla="*/ 30427 w 273843"/>
                  <a:gd name="connsiteY10" fmla="*/ 15214 h 182562"/>
                  <a:gd name="connsiteX11" fmla="*/ 15214 w 273843"/>
                  <a:gd name="connsiteY11" fmla="*/ 0 h 182562"/>
                  <a:gd name="connsiteX12" fmla="*/ 0 w 273843"/>
                  <a:gd name="connsiteY12" fmla="*/ 15214 h 182562"/>
                  <a:gd name="connsiteX13" fmla="*/ 0 w 273843"/>
                  <a:gd name="connsiteY13" fmla="*/ 167349 h 182562"/>
                  <a:gd name="connsiteX14" fmla="*/ 15214 w 273843"/>
                  <a:gd name="connsiteY14" fmla="*/ 182563 h 182562"/>
                  <a:gd name="connsiteX15" fmla="*/ 258630 w 273843"/>
                  <a:gd name="connsiteY15" fmla="*/ 182563 h 182562"/>
                  <a:gd name="connsiteX16" fmla="*/ 273844 w 273843"/>
                  <a:gd name="connsiteY16" fmla="*/ 167349 h 182562"/>
                  <a:gd name="connsiteX17" fmla="*/ 273844 w 273843"/>
                  <a:gd name="connsiteY17" fmla="*/ 15214 h 182562"/>
                  <a:gd name="connsiteX18" fmla="*/ 258630 w 273843"/>
                  <a:gd name="connsiteY18" fmla="*/ 0 h 182562"/>
                  <a:gd name="connsiteX19" fmla="*/ 121708 w 273843"/>
                  <a:gd name="connsiteY19" fmla="*/ 91281 h 182562"/>
                  <a:gd name="connsiteX20" fmla="*/ 152135 w 273843"/>
                  <a:gd name="connsiteY20" fmla="*/ 91281 h 182562"/>
                  <a:gd name="connsiteX21" fmla="*/ 152135 w 273843"/>
                  <a:gd name="connsiteY21" fmla="*/ 152135 h 182562"/>
                  <a:gd name="connsiteX22" fmla="*/ 121708 w 273843"/>
                  <a:gd name="connsiteY22" fmla="*/ 152135 h 182562"/>
                  <a:gd name="connsiteX23" fmla="*/ 121708 w 273843"/>
                  <a:gd name="connsiteY23" fmla="*/ 91281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3843" h="182562">
                    <a:moveTo>
                      <a:pt x="258630" y="0"/>
                    </a:moveTo>
                    <a:cubicBezTo>
                      <a:pt x="249502" y="0"/>
                      <a:pt x="243417" y="6085"/>
                      <a:pt x="243417" y="15214"/>
                    </a:cubicBezTo>
                    <a:lnTo>
                      <a:pt x="243417" y="152135"/>
                    </a:lnTo>
                    <a:lnTo>
                      <a:pt x="182563" y="152135"/>
                    </a:lnTo>
                    <a:lnTo>
                      <a:pt x="182563" y="76068"/>
                    </a:lnTo>
                    <a:cubicBezTo>
                      <a:pt x="182563" y="66940"/>
                      <a:pt x="176477" y="60854"/>
                      <a:pt x="167349" y="60854"/>
                    </a:cubicBezTo>
                    <a:lnTo>
                      <a:pt x="106495" y="60854"/>
                    </a:lnTo>
                    <a:cubicBezTo>
                      <a:pt x="97367" y="60854"/>
                      <a:pt x="91281" y="66940"/>
                      <a:pt x="91281" y="76068"/>
                    </a:cubicBezTo>
                    <a:lnTo>
                      <a:pt x="91281" y="152135"/>
                    </a:lnTo>
                    <a:lnTo>
                      <a:pt x="30427" y="152135"/>
                    </a:lnTo>
                    <a:lnTo>
                      <a:pt x="30427" y="15214"/>
                    </a:lnTo>
                    <a:cubicBezTo>
                      <a:pt x="30427" y="6085"/>
                      <a:pt x="24342" y="0"/>
                      <a:pt x="15214" y="0"/>
                    </a:cubicBezTo>
                    <a:cubicBezTo>
                      <a:pt x="6085" y="0"/>
                      <a:pt x="0" y="6085"/>
                      <a:pt x="0" y="15214"/>
                    </a:cubicBezTo>
                    <a:lnTo>
                      <a:pt x="0" y="167349"/>
                    </a:lnTo>
                    <a:cubicBezTo>
                      <a:pt x="0" y="176477"/>
                      <a:pt x="6085" y="182563"/>
                      <a:pt x="15214" y="182563"/>
                    </a:cubicBezTo>
                    <a:lnTo>
                      <a:pt x="258630" y="182563"/>
                    </a:lnTo>
                    <a:cubicBezTo>
                      <a:pt x="267758" y="182563"/>
                      <a:pt x="273844" y="176477"/>
                      <a:pt x="273844" y="167349"/>
                    </a:cubicBezTo>
                    <a:lnTo>
                      <a:pt x="273844" y="15214"/>
                    </a:lnTo>
                    <a:cubicBezTo>
                      <a:pt x="273844" y="6085"/>
                      <a:pt x="267758" y="0"/>
                      <a:pt x="258630" y="0"/>
                    </a:cubicBezTo>
                    <a:close/>
                    <a:moveTo>
                      <a:pt x="121708" y="91281"/>
                    </a:moveTo>
                    <a:lnTo>
                      <a:pt x="152135" y="91281"/>
                    </a:lnTo>
                    <a:lnTo>
                      <a:pt x="152135" y="152135"/>
                    </a:lnTo>
                    <a:lnTo>
                      <a:pt x="121708" y="152135"/>
                    </a:lnTo>
                    <a:lnTo>
                      <a:pt x="121708" y="91281"/>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nvGrpSpPr>
            <p:cNvPr id="50" name="Graphic 2266">
              <a:extLst>
                <a:ext uri="{FF2B5EF4-FFF2-40B4-BE49-F238E27FC236}">
                  <a16:creationId xmlns:a16="http://schemas.microsoft.com/office/drawing/2014/main" id="{7FAF0816-BA4B-7CDB-FCD0-2BA43808A7D5}"/>
                </a:ext>
              </a:extLst>
            </p:cNvPr>
            <p:cNvGrpSpPr>
              <a:grpSpLocks noChangeAspect="1"/>
            </p:cNvGrpSpPr>
            <p:nvPr/>
          </p:nvGrpSpPr>
          <p:grpSpPr>
            <a:xfrm>
              <a:off x="4357997" y="3703848"/>
              <a:ext cx="411480" cy="411480"/>
              <a:chOff x="1630475" y="2740280"/>
              <a:chExt cx="365125" cy="365125"/>
            </a:xfrm>
            <a:solidFill>
              <a:srgbClr val="002060"/>
            </a:solidFill>
          </p:grpSpPr>
          <p:sp>
            <p:nvSpPr>
              <p:cNvPr id="67" name="Freeform 34">
                <a:extLst>
                  <a:ext uri="{FF2B5EF4-FFF2-40B4-BE49-F238E27FC236}">
                    <a16:creationId xmlns:a16="http://schemas.microsoft.com/office/drawing/2014/main" id="{860686D1-F173-5B76-CEB8-D98DC03DCADE}"/>
                  </a:ext>
                </a:extLst>
              </p:cNvPr>
              <p:cNvSpPr/>
              <p:nvPr/>
            </p:nvSpPr>
            <p:spPr>
              <a:xfrm>
                <a:off x="1630475" y="2740280"/>
                <a:ext cx="365125" cy="365125"/>
              </a:xfrm>
              <a:custGeom>
                <a:avLst/>
                <a:gdLst>
                  <a:gd name="connsiteX0" fmla="*/ 304271 w 365125"/>
                  <a:gd name="connsiteY0" fmla="*/ 127794 h 365125"/>
                  <a:gd name="connsiteX1" fmla="*/ 304271 w 365125"/>
                  <a:gd name="connsiteY1" fmla="*/ 15214 h 365125"/>
                  <a:gd name="connsiteX2" fmla="*/ 289057 w 365125"/>
                  <a:gd name="connsiteY2" fmla="*/ 0 h 365125"/>
                  <a:gd name="connsiteX3" fmla="*/ 15214 w 365125"/>
                  <a:gd name="connsiteY3" fmla="*/ 0 h 365125"/>
                  <a:gd name="connsiteX4" fmla="*/ 0 w 365125"/>
                  <a:gd name="connsiteY4" fmla="*/ 15214 h 365125"/>
                  <a:gd name="connsiteX5" fmla="*/ 0 w 365125"/>
                  <a:gd name="connsiteY5" fmla="*/ 197776 h 365125"/>
                  <a:gd name="connsiteX6" fmla="*/ 15214 w 365125"/>
                  <a:gd name="connsiteY6" fmla="*/ 212990 h 365125"/>
                  <a:gd name="connsiteX7" fmla="*/ 106495 w 365125"/>
                  <a:gd name="connsiteY7" fmla="*/ 212990 h 365125"/>
                  <a:gd name="connsiteX8" fmla="*/ 121708 w 365125"/>
                  <a:gd name="connsiteY8" fmla="*/ 197776 h 365125"/>
                  <a:gd name="connsiteX9" fmla="*/ 106495 w 365125"/>
                  <a:gd name="connsiteY9" fmla="*/ 182563 h 365125"/>
                  <a:gd name="connsiteX10" fmla="*/ 30427 w 365125"/>
                  <a:gd name="connsiteY10" fmla="*/ 182563 h 365125"/>
                  <a:gd name="connsiteX11" fmla="*/ 30427 w 365125"/>
                  <a:gd name="connsiteY11" fmla="*/ 30427 h 365125"/>
                  <a:gd name="connsiteX12" fmla="*/ 273844 w 365125"/>
                  <a:gd name="connsiteY12" fmla="*/ 30427 h 365125"/>
                  <a:gd name="connsiteX13" fmla="*/ 273844 w 365125"/>
                  <a:gd name="connsiteY13" fmla="*/ 121708 h 365125"/>
                  <a:gd name="connsiteX14" fmla="*/ 258630 w 365125"/>
                  <a:gd name="connsiteY14" fmla="*/ 121708 h 365125"/>
                  <a:gd name="connsiteX15" fmla="*/ 152135 w 365125"/>
                  <a:gd name="connsiteY15" fmla="*/ 182563 h 365125"/>
                  <a:gd name="connsiteX16" fmla="*/ 152135 w 365125"/>
                  <a:gd name="connsiteY16" fmla="*/ 243417 h 365125"/>
                  <a:gd name="connsiteX17" fmla="*/ 152135 w 365125"/>
                  <a:gd name="connsiteY17" fmla="*/ 304271 h 365125"/>
                  <a:gd name="connsiteX18" fmla="*/ 258630 w 365125"/>
                  <a:gd name="connsiteY18" fmla="*/ 365125 h 365125"/>
                  <a:gd name="connsiteX19" fmla="*/ 365125 w 365125"/>
                  <a:gd name="connsiteY19" fmla="*/ 304271 h 365125"/>
                  <a:gd name="connsiteX20" fmla="*/ 365125 w 365125"/>
                  <a:gd name="connsiteY20" fmla="*/ 243417 h 365125"/>
                  <a:gd name="connsiteX21" fmla="*/ 365125 w 365125"/>
                  <a:gd name="connsiteY21" fmla="*/ 182563 h 365125"/>
                  <a:gd name="connsiteX22" fmla="*/ 304271 w 365125"/>
                  <a:gd name="connsiteY22" fmla="*/ 127794 h 365125"/>
                  <a:gd name="connsiteX23" fmla="*/ 334698 w 365125"/>
                  <a:gd name="connsiteY23" fmla="*/ 243417 h 365125"/>
                  <a:gd name="connsiteX24" fmla="*/ 258630 w 365125"/>
                  <a:gd name="connsiteY24" fmla="*/ 273844 h 365125"/>
                  <a:gd name="connsiteX25" fmla="*/ 182563 w 365125"/>
                  <a:gd name="connsiteY25" fmla="*/ 243417 h 365125"/>
                  <a:gd name="connsiteX26" fmla="*/ 182563 w 365125"/>
                  <a:gd name="connsiteY26" fmla="*/ 226682 h 365125"/>
                  <a:gd name="connsiteX27" fmla="*/ 258630 w 365125"/>
                  <a:gd name="connsiteY27" fmla="*/ 243417 h 365125"/>
                  <a:gd name="connsiteX28" fmla="*/ 334698 w 365125"/>
                  <a:gd name="connsiteY28" fmla="*/ 226682 h 365125"/>
                  <a:gd name="connsiteX29" fmla="*/ 334698 w 365125"/>
                  <a:gd name="connsiteY29" fmla="*/ 243417 h 365125"/>
                  <a:gd name="connsiteX30" fmla="*/ 258630 w 365125"/>
                  <a:gd name="connsiteY30" fmla="*/ 152135 h 365125"/>
                  <a:gd name="connsiteX31" fmla="*/ 286015 w 365125"/>
                  <a:gd name="connsiteY31" fmla="*/ 155178 h 365125"/>
                  <a:gd name="connsiteX32" fmla="*/ 289057 w 365125"/>
                  <a:gd name="connsiteY32" fmla="*/ 155178 h 365125"/>
                  <a:gd name="connsiteX33" fmla="*/ 289057 w 365125"/>
                  <a:gd name="connsiteY33" fmla="*/ 155178 h 365125"/>
                  <a:gd name="connsiteX34" fmla="*/ 334698 w 365125"/>
                  <a:gd name="connsiteY34" fmla="*/ 182563 h 365125"/>
                  <a:gd name="connsiteX35" fmla="*/ 258630 w 365125"/>
                  <a:gd name="connsiteY35" fmla="*/ 212990 h 365125"/>
                  <a:gd name="connsiteX36" fmla="*/ 182563 w 365125"/>
                  <a:gd name="connsiteY36" fmla="*/ 182563 h 365125"/>
                  <a:gd name="connsiteX37" fmla="*/ 258630 w 365125"/>
                  <a:gd name="connsiteY37" fmla="*/ 152135 h 365125"/>
                  <a:gd name="connsiteX38" fmla="*/ 258630 w 365125"/>
                  <a:gd name="connsiteY38" fmla="*/ 334698 h 365125"/>
                  <a:gd name="connsiteX39" fmla="*/ 182563 w 365125"/>
                  <a:gd name="connsiteY39" fmla="*/ 304271 h 365125"/>
                  <a:gd name="connsiteX40" fmla="*/ 182563 w 365125"/>
                  <a:gd name="connsiteY40" fmla="*/ 287536 h 365125"/>
                  <a:gd name="connsiteX41" fmla="*/ 258630 w 365125"/>
                  <a:gd name="connsiteY41" fmla="*/ 304271 h 365125"/>
                  <a:gd name="connsiteX42" fmla="*/ 334698 w 365125"/>
                  <a:gd name="connsiteY42" fmla="*/ 287536 h 365125"/>
                  <a:gd name="connsiteX43" fmla="*/ 334698 w 365125"/>
                  <a:gd name="connsiteY43" fmla="*/ 304271 h 365125"/>
                  <a:gd name="connsiteX44" fmla="*/ 258630 w 365125"/>
                  <a:gd name="connsiteY4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65125" h="365125">
                    <a:moveTo>
                      <a:pt x="304271" y="127794"/>
                    </a:moveTo>
                    <a:lnTo>
                      <a:pt x="304271" y="15214"/>
                    </a:lnTo>
                    <a:cubicBezTo>
                      <a:pt x="304271" y="6085"/>
                      <a:pt x="298185" y="0"/>
                      <a:pt x="289057" y="0"/>
                    </a:cubicBezTo>
                    <a:lnTo>
                      <a:pt x="15214" y="0"/>
                    </a:lnTo>
                    <a:cubicBezTo>
                      <a:pt x="6085" y="0"/>
                      <a:pt x="0" y="6085"/>
                      <a:pt x="0" y="15214"/>
                    </a:cubicBezTo>
                    <a:lnTo>
                      <a:pt x="0" y="197776"/>
                    </a:lnTo>
                    <a:cubicBezTo>
                      <a:pt x="0" y="206904"/>
                      <a:pt x="6085" y="212990"/>
                      <a:pt x="15214" y="212990"/>
                    </a:cubicBezTo>
                    <a:lnTo>
                      <a:pt x="106495" y="212990"/>
                    </a:lnTo>
                    <a:cubicBezTo>
                      <a:pt x="115623" y="212990"/>
                      <a:pt x="121708" y="206904"/>
                      <a:pt x="121708" y="197776"/>
                    </a:cubicBezTo>
                    <a:cubicBezTo>
                      <a:pt x="121708" y="188648"/>
                      <a:pt x="115623" y="182563"/>
                      <a:pt x="106495" y="182563"/>
                    </a:cubicBezTo>
                    <a:lnTo>
                      <a:pt x="30427" y="182563"/>
                    </a:lnTo>
                    <a:lnTo>
                      <a:pt x="30427" y="30427"/>
                    </a:lnTo>
                    <a:lnTo>
                      <a:pt x="273844" y="30427"/>
                    </a:lnTo>
                    <a:lnTo>
                      <a:pt x="273844" y="121708"/>
                    </a:lnTo>
                    <a:cubicBezTo>
                      <a:pt x="269280" y="121708"/>
                      <a:pt x="263194" y="121708"/>
                      <a:pt x="258630" y="121708"/>
                    </a:cubicBezTo>
                    <a:cubicBezTo>
                      <a:pt x="197776" y="121708"/>
                      <a:pt x="152135" y="147571"/>
                      <a:pt x="152135" y="182563"/>
                    </a:cubicBezTo>
                    <a:lnTo>
                      <a:pt x="152135" y="243417"/>
                    </a:lnTo>
                    <a:lnTo>
                      <a:pt x="152135" y="304271"/>
                    </a:lnTo>
                    <a:cubicBezTo>
                      <a:pt x="152135" y="339262"/>
                      <a:pt x="197776" y="365125"/>
                      <a:pt x="258630" y="365125"/>
                    </a:cubicBezTo>
                    <a:cubicBezTo>
                      <a:pt x="319484" y="365125"/>
                      <a:pt x="365125" y="339262"/>
                      <a:pt x="365125" y="304271"/>
                    </a:cubicBezTo>
                    <a:lnTo>
                      <a:pt x="365125" y="243417"/>
                    </a:lnTo>
                    <a:lnTo>
                      <a:pt x="365125" y="182563"/>
                    </a:lnTo>
                    <a:cubicBezTo>
                      <a:pt x="365125" y="156699"/>
                      <a:pt x="340783" y="136922"/>
                      <a:pt x="304271" y="127794"/>
                    </a:cubicBezTo>
                    <a:close/>
                    <a:moveTo>
                      <a:pt x="334698" y="243417"/>
                    </a:moveTo>
                    <a:cubicBezTo>
                      <a:pt x="334698" y="255587"/>
                      <a:pt x="305792" y="273844"/>
                      <a:pt x="258630" y="273844"/>
                    </a:cubicBezTo>
                    <a:cubicBezTo>
                      <a:pt x="211468" y="273844"/>
                      <a:pt x="182563" y="255587"/>
                      <a:pt x="182563" y="243417"/>
                    </a:cubicBezTo>
                    <a:lnTo>
                      <a:pt x="182563" y="226682"/>
                    </a:lnTo>
                    <a:cubicBezTo>
                      <a:pt x="202340" y="237331"/>
                      <a:pt x="228203" y="243417"/>
                      <a:pt x="258630" y="243417"/>
                    </a:cubicBezTo>
                    <a:cubicBezTo>
                      <a:pt x="289057" y="243417"/>
                      <a:pt x="314920" y="237331"/>
                      <a:pt x="334698" y="226682"/>
                    </a:cubicBezTo>
                    <a:lnTo>
                      <a:pt x="334698" y="243417"/>
                    </a:lnTo>
                    <a:close/>
                    <a:moveTo>
                      <a:pt x="258630" y="152135"/>
                    </a:moveTo>
                    <a:cubicBezTo>
                      <a:pt x="267758" y="152135"/>
                      <a:pt x="276886" y="153657"/>
                      <a:pt x="286015" y="155178"/>
                    </a:cubicBezTo>
                    <a:cubicBezTo>
                      <a:pt x="287536" y="155178"/>
                      <a:pt x="289057" y="155178"/>
                      <a:pt x="289057" y="155178"/>
                    </a:cubicBezTo>
                    <a:cubicBezTo>
                      <a:pt x="289057" y="155178"/>
                      <a:pt x="289057" y="155178"/>
                      <a:pt x="289057" y="155178"/>
                    </a:cubicBezTo>
                    <a:cubicBezTo>
                      <a:pt x="317963" y="161264"/>
                      <a:pt x="334698" y="173434"/>
                      <a:pt x="334698" y="182563"/>
                    </a:cubicBezTo>
                    <a:cubicBezTo>
                      <a:pt x="334698" y="194733"/>
                      <a:pt x="305792" y="212990"/>
                      <a:pt x="258630" y="212990"/>
                    </a:cubicBezTo>
                    <a:cubicBezTo>
                      <a:pt x="211468" y="212990"/>
                      <a:pt x="182563" y="194733"/>
                      <a:pt x="182563" y="182563"/>
                    </a:cubicBezTo>
                    <a:cubicBezTo>
                      <a:pt x="182563" y="170392"/>
                      <a:pt x="211468" y="152135"/>
                      <a:pt x="258630" y="152135"/>
                    </a:cubicBezTo>
                    <a:close/>
                    <a:moveTo>
                      <a:pt x="258630" y="334698"/>
                    </a:moveTo>
                    <a:cubicBezTo>
                      <a:pt x="211468" y="334698"/>
                      <a:pt x="182563" y="316442"/>
                      <a:pt x="182563" y="304271"/>
                    </a:cubicBezTo>
                    <a:lnTo>
                      <a:pt x="182563" y="287536"/>
                    </a:lnTo>
                    <a:cubicBezTo>
                      <a:pt x="202340" y="298185"/>
                      <a:pt x="228203" y="304271"/>
                      <a:pt x="258630" y="304271"/>
                    </a:cubicBezTo>
                    <a:cubicBezTo>
                      <a:pt x="289057" y="304271"/>
                      <a:pt x="314920" y="298185"/>
                      <a:pt x="334698" y="287536"/>
                    </a:cubicBezTo>
                    <a:lnTo>
                      <a:pt x="334698" y="304271"/>
                    </a:lnTo>
                    <a:cubicBezTo>
                      <a:pt x="334698" y="316442"/>
                      <a:pt x="305792" y="334698"/>
                      <a:pt x="258630" y="334698"/>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8" name="Freeform 35">
                <a:extLst>
                  <a:ext uri="{FF2B5EF4-FFF2-40B4-BE49-F238E27FC236}">
                    <a16:creationId xmlns:a16="http://schemas.microsoft.com/office/drawing/2014/main" id="{DE038172-ADE7-9C8D-2EE6-72A816C5D71D}"/>
                  </a:ext>
                </a:extLst>
              </p:cNvPr>
              <p:cNvSpPr/>
              <p:nvPr/>
            </p:nvSpPr>
            <p:spPr>
              <a:xfrm>
                <a:off x="1752183" y="2816347"/>
                <a:ext cx="60854" cy="60854"/>
              </a:xfrm>
              <a:custGeom>
                <a:avLst/>
                <a:gdLst>
                  <a:gd name="connsiteX0" fmla="*/ 60854 w 60854"/>
                  <a:gd name="connsiteY0" fmla="*/ 30427 h 60854"/>
                  <a:gd name="connsiteX1" fmla="*/ 30427 w 60854"/>
                  <a:gd name="connsiteY1" fmla="*/ 60854 h 60854"/>
                  <a:gd name="connsiteX2" fmla="*/ 0 w 60854"/>
                  <a:gd name="connsiteY2" fmla="*/ 30427 h 60854"/>
                  <a:gd name="connsiteX3" fmla="*/ 30427 w 60854"/>
                  <a:gd name="connsiteY3" fmla="*/ 0 h 60854"/>
                  <a:gd name="connsiteX4" fmla="*/ 60854 w 60854"/>
                  <a:gd name="connsiteY4" fmla="*/ 30427 h 6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 h="60854">
                    <a:moveTo>
                      <a:pt x="60854" y="30427"/>
                    </a:moveTo>
                    <a:cubicBezTo>
                      <a:pt x="60854" y="47231"/>
                      <a:pt x="47231" y="60854"/>
                      <a:pt x="30427" y="60854"/>
                    </a:cubicBezTo>
                    <a:cubicBezTo>
                      <a:pt x="13623" y="60854"/>
                      <a:pt x="0" y="47231"/>
                      <a:pt x="0" y="30427"/>
                    </a:cubicBezTo>
                    <a:cubicBezTo>
                      <a:pt x="0" y="13623"/>
                      <a:pt x="13623" y="0"/>
                      <a:pt x="30427" y="0"/>
                    </a:cubicBezTo>
                    <a:cubicBezTo>
                      <a:pt x="47231" y="0"/>
                      <a:pt x="60854" y="13623"/>
                      <a:pt x="60854" y="30427"/>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51" name="Graphic 2408">
              <a:extLst>
                <a:ext uri="{FF2B5EF4-FFF2-40B4-BE49-F238E27FC236}">
                  <a16:creationId xmlns:a16="http://schemas.microsoft.com/office/drawing/2014/main" id="{ADB090FC-0A6A-8FC3-5B8F-C3D53F3E4529}"/>
                </a:ext>
              </a:extLst>
            </p:cNvPr>
            <p:cNvSpPr>
              <a:spLocks noChangeAspect="1"/>
            </p:cNvSpPr>
            <p:nvPr/>
          </p:nvSpPr>
          <p:spPr>
            <a:xfrm>
              <a:off x="1382966" y="3703848"/>
              <a:ext cx="411480" cy="411480"/>
            </a:xfrm>
            <a:custGeom>
              <a:avLst/>
              <a:gdLst>
                <a:gd name="connsiteX0" fmla="*/ 349911 w 365125"/>
                <a:gd name="connsiteY0" fmla="*/ 76068 h 365125"/>
                <a:gd name="connsiteX1" fmla="*/ 314920 w 365125"/>
                <a:gd name="connsiteY1" fmla="*/ 76068 h 365125"/>
                <a:gd name="connsiteX2" fmla="*/ 319484 w 365125"/>
                <a:gd name="connsiteY2" fmla="*/ 53247 h 365125"/>
                <a:gd name="connsiteX3" fmla="*/ 263194 w 365125"/>
                <a:gd name="connsiteY3" fmla="*/ 0 h 365125"/>
                <a:gd name="connsiteX4" fmla="*/ 182563 w 365125"/>
                <a:gd name="connsiteY4" fmla="*/ 53247 h 365125"/>
                <a:gd name="connsiteX5" fmla="*/ 101931 w 365125"/>
                <a:gd name="connsiteY5" fmla="*/ 0 h 365125"/>
                <a:gd name="connsiteX6" fmla="*/ 45641 w 365125"/>
                <a:gd name="connsiteY6" fmla="*/ 53247 h 365125"/>
                <a:gd name="connsiteX7" fmla="*/ 50205 w 365125"/>
                <a:gd name="connsiteY7" fmla="*/ 76068 h 365125"/>
                <a:gd name="connsiteX8" fmla="*/ 15214 w 365125"/>
                <a:gd name="connsiteY8" fmla="*/ 76068 h 365125"/>
                <a:gd name="connsiteX9" fmla="*/ 0 w 365125"/>
                <a:gd name="connsiteY9" fmla="*/ 91281 h 365125"/>
                <a:gd name="connsiteX10" fmla="*/ 0 w 365125"/>
                <a:gd name="connsiteY10" fmla="*/ 152135 h 365125"/>
                <a:gd name="connsiteX11" fmla="*/ 15214 w 365125"/>
                <a:gd name="connsiteY11" fmla="*/ 167349 h 365125"/>
                <a:gd name="connsiteX12" fmla="*/ 167349 w 365125"/>
                <a:gd name="connsiteY12" fmla="*/ 167349 h 365125"/>
                <a:gd name="connsiteX13" fmla="*/ 167349 w 365125"/>
                <a:gd name="connsiteY13" fmla="*/ 334698 h 365125"/>
                <a:gd name="connsiteX14" fmla="*/ 76068 w 365125"/>
                <a:gd name="connsiteY14" fmla="*/ 334698 h 365125"/>
                <a:gd name="connsiteX15" fmla="*/ 60854 w 365125"/>
                <a:gd name="connsiteY15" fmla="*/ 319484 h 365125"/>
                <a:gd name="connsiteX16" fmla="*/ 60854 w 365125"/>
                <a:gd name="connsiteY16" fmla="*/ 197776 h 365125"/>
                <a:gd name="connsiteX17" fmla="*/ 45641 w 365125"/>
                <a:gd name="connsiteY17" fmla="*/ 182563 h 365125"/>
                <a:gd name="connsiteX18" fmla="*/ 30427 w 365125"/>
                <a:gd name="connsiteY18" fmla="*/ 197776 h 365125"/>
                <a:gd name="connsiteX19" fmla="*/ 30427 w 365125"/>
                <a:gd name="connsiteY19" fmla="*/ 319484 h 365125"/>
                <a:gd name="connsiteX20" fmla="*/ 76068 w 365125"/>
                <a:gd name="connsiteY20" fmla="*/ 365125 h 365125"/>
                <a:gd name="connsiteX21" fmla="*/ 289057 w 365125"/>
                <a:gd name="connsiteY21" fmla="*/ 365125 h 365125"/>
                <a:gd name="connsiteX22" fmla="*/ 334698 w 365125"/>
                <a:gd name="connsiteY22" fmla="*/ 319484 h 365125"/>
                <a:gd name="connsiteX23" fmla="*/ 334698 w 365125"/>
                <a:gd name="connsiteY23" fmla="*/ 197776 h 365125"/>
                <a:gd name="connsiteX24" fmla="*/ 319484 w 365125"/>
                <a:gd name="connsiteY24" fmla="*/ 182563 h 365125"/>
                <a:gd name="connsiteX25" fmla="*/ 304271 w 365125"/>
                <a:gd name="connsiteY25" fmla="*/ 197776 h 365125"/>
                <a:gd name="connsiteX26" fmla="*/ 304271 w 365125"/>
                <a:gd name="connsiteY26" fmla="*/ 319484 h 365125"/>
                <a:gd name="connsiteX27" fmla="*/ 289057 w 365125"/>
                <a:gd name="connsiteY27" fmla="*/ 334698 h 365125"/>
                <a:gd name="connsiteX28" fmla="*/ 197776 w 365125"/>
                <a:gd name="connsiteY28" fmla="*/ 334698 h 365125"/>
                <a:gd name="connsiteX29" fmla="*/ 197776 w 365125"/>
                <a:gd name="connsiteY29" fmla="*/ 167349 h 365125"/>
                <a:gd name="connsiteX30" fmla="*/ 349911 w 365125"/>
                <a:gd name="connsiteY30" fmla="*/ 167349 h 365125"/>
                <a:gd name="connsiteX31" fmla="*/ 365125 w 365125"/>
                <a:gd name="connsiteY31" fmla="*/ 152135 h 365125"/>
                <a:gd name="connsiteX32" fmla="*/ 365125 w 365125"/>
                <a:gd name="connsiteY32" fmla="*/ 91281 h 365125"/>
                <a:gd name="connsiteX33" fmla="*/ 349911 w 365125"/>
                <a:gd name="connsiteY33" fmla="*/ 76068 h 365125"/>
                <a:gd name="connsiteX34" fmla="*/ 101931 w 365125"/>
                <a:gd name="connsiteY34" fmla="*/ 30427 h 365125"/>
                <a:gd name="connsiteX35" fmla="*/ 159742 w 365125"/>
                <a:gd name="connsiteY35" fmla="*/ 76068 h 365125"/>
                <a:gd name="connsiteX36" fmla="*/ 101931 w 365125"/>
                <a:gd name="connsiteY36" fmla="*/ 76068 h 365125"/>
                <a:gd name="connsiteX37" fmla="*/ 76068 w 365125"/>
                <a:gd name="connsiteY37" fmla="*/ 53247 h 365125"/>
                <a:gd name="connsiteX38" fmla="*/ 101931 w 365125"/>
                <a:gd name="connsiteY38" fmla="*/ 30427 h 365125"/>
                <a:gd name="connsiteX39" fmla="*/ 167349 w 365125"/>
                <a:gd name="connsiteY39" fmla="*/ 136922 h 365125"/>
                <a:gd name="connsiteX40" fmla="*/ 30427 w 365125"/>
                <a:gd name="connsiteY40" fmla="*/ 136922 h 365125"/>
                <a:gd name="connsiteX41" fmla="*/ 30427 w 365125"/>
                <a:gd name="connsiteY41" fmla="*/ 106495 h 365125"/>
                <a:gd name="connsiteX42" fmla="*/ 167349 w 365125"/>
                <a:gd name="connsiteY42" fmla="*/ 106495 h 365125"/>
                <a:gd name="connsiteX43" fmla="*/ 167349 w 365125"/>
                <a:gd name="connsiteY43" fmla="*/ 136922 h 365125"/>
                <a:gd name="connsiteX44" fmla="*/ 263194 w 365125"/>
                <a:gd name="connsiteY44" fmla="*/ 30427 h 365125"/>
                <a:gd name="connsiteX45" fmla="*/ 289057 w 365125"/>
                <a:gd name="connsiteY45" fmla="*/ 53247 h 365125"/>
                <a:gd name="connsiteX46" fmla="*/ 263194 w 365125"/>
                <a:gd name="connsiteY46" fmla="*/ 76068 h 365125"/>
                <a:gd name="connsiteX47" fmla="*/ 205383 w 365125"/>
                <a:gd name="connsiteY47" fmla="*/ 76068 h 365125"/>
                <a:gd name="connsiteX48" fmla="*/ 263194 w 365125"/>
                <a:gd name="connsiteY48" fmla="*/ 30427 h 365125"/>
                <a:gd name="connsiteX49" fmla="*/ 334698 w 365125"/>
                <a:gd name="connsiteY49" fmla="*/ 136922 h 365125"/>
                <a:gd name="connsiteX50" fmla="*/ 197776 w 365125"/>
                <a:gd name="connsiteY50" fmla="*/ 136922 h 365125"/>
                <a:gd name="connsiteX51" fmla="*/ 197776 w 365125"/>
                <a:gd name="connsiteY51" fmla="*/ 106495 h 365125"/>
                <a:gd name="connsiteX52" fmla="*/ 334698 w 365125"/>
                <a:gd name="connsiteY52" fmla="*/ 106495 h 365125"/>
                <a:gd name="connsiteX53" fmla="*/ 334698 w 365125"/>
                <a:gd name="connsiteY53" fmla="*/ 136922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5125" h="365125">
                  <a:moveTo>
                    <a:pt x="349911" y="76068"/>
                  </a:moveTo>
                  <a:lnTo>
                    <a:pt x="314920" y="76068"/>
                  </a:lnTo>
                  <a:cubicBezTo>
                    <a:pt x="317963" y="68461"/>
                    <a:pt x="319484" y="60854"/>
                    <a:pt x="319484" y="53247"/>
                  </a:cubicBezTo>
                  <a:cubicBezTo>
                    <a:pt x="319484" y="22820"/>
                    <a:pt x="295143" y="0"/>
                    <a:pt x="263194" y="0"/>
                  </a:cubicBezTo>
                  <a:cubicBezTo>
                    <a:pt x="222118" y="0"/>
                    <a:pt x="196255" y="28906"/>
                    <a:pt x="182563" y="53247"/>
                  </a:cubicBezTo>
                  <a:cubicBezTo>
                    <a:pt x="168870" y="28906"/>
                    <a:pt x="143007" y="0"/>
                    <a:pt x="101931" y="0"/>
                  </a:cubicBezTo>
                  <a:cubicBezTo>
                    <a:pt x="69982" y="0"/>
                    <a:pt x="45641" y="22820"/>
                    <a:pt x="45641" y="53247"/>
                  </a:cubicBezTo>
                  <a:cubicBezTo>
                    <a:pt x="45641" y="60854"/>
                    <a:pt x="47162" y="68461"/>
                    <a:pt x="50205" y="76068"/>
                  </a:cubicBezTo>
                  <a:lnTo>
                    <a:pt x="15214" y="76068"/>
                  </a:lnTo>
                  <a:cubicBezTo>
                    <a:pt x="6085" y="76068"/>
                    <a:pt x="0" y="82153"/>
                    <a:pt x="0" y="91281"/>
                  </a:cubicBezTo>
                  <a:lnTo>
                    <a:pt x="0" y="152135"/>
                  </a:lnTo>
                  <a:cubicBezTo>
                    <a:pt x="0" y="161264"/>
                    <a:pt x="6085" y="167349"/>
                    <a:pt x="15214" y="167349"/>
                  </a:cubicBezTo>
                  <a:lnTo>
                    <a:pt x="167349" y="167349"/>
                  </a:lnTo>
                  <a:lnTo>
                    <a:pt x="167349" y="334698"/>
                  </a:lnTo>
                  <a:lnTo>
                    <a:pt x="76068" y="334698"/>
                  </a:lnTo>
                  <a:cubicBezTo>
                    <a:pt x="66940" y="334698"/>
                    <a:pt x="60854" y="328613"/>
                    <a:pt x="60854" y="319484"/>
                  </a:cubicBezTo>
                  <a:lnTo>
                    <a:pt x="60854" y="197776"/>
                  </a:lnTo>
                  <a:cubicBezTo>
                    <a:pt x="60854" y="188648"/>
                    <a:pt x="54769" y="182563"/>
                    <a:pt x="45641" y="182563"/>
                  </a:cubicBezTo>
                  <a:cubicBezTo>
                    <a:pt x="36513" y="182563"/>
                    <a:pt x="30427" y="188648"/>
                    <a:pt x="30427" y="197776"/>
                  </a:cubicBezTo>
                  <a:lnTo>
                    <a:pt x="30427" y="319484"/>
                  </a:lnTo>
                  <a:cubicBezTo>
                    <a:pt x="30427" y="345347"/>
                    <a:pt x="50205" y="365125"/>
                    <a:pt x="76068" y="365125"/>
                  </a:cubicBezTo>
                  <a:lnTo>
                    <a:pt x="289057" y="365125"/>
                  </a:lnTo>
                  <a:cubicBezTo>
                    <a:pt x="314920" y="365125"/>
                    <a:pt x="334698" y="345347"/>
                    <a:pt x="334698" y="319484"/>
                  </a:cubicBezTo>
                  <a:lnTo>
                    <a:pt x="334698" y="197776"/>
                  </a:lnTo>
                  <a:cubicBezTo>
                    <a:pt x="334698" y="188648"/>
                    <a:pt x="328613" y="182563"/>
                    <a:pt x="319484" y="182563"/>
                  </a:cubicBezTo>
                  <a:cubicBezTo>
                    <a:pt x="310356" y="182563"/>
                    <a:pt x="304271" y="188648"/>
                    <a:pt x="304271" y="197776"/>
                  </a:cubicBezTo>
                  <a:lnTo>
                    <a:pt x="304271" y="319484"/>
                  </a:lnTo>
                  <a:cubicBezTo>
                    <a:pt x="304271" y="328613"/>
                    <a:pt x="298185" y="334698"/>
                    <a:pt x="289057" y="334698"/>
                  </a:cubicBezTo>
                  <a:lnTo>
                    <a:pt x="197776" y="334698"/>
                  </a:lnTo>
                  <a:lnTo>
                    <a:pt x="197776" y="167349"/>
                  </a:lnTo>
                  <a:lnTo>
                    <a:pt x="349911" y="167349"/>
                  </a:lnTo>
                  <a:cubicBezTo>
                    <a:pt x="359040" y="167349"/>
                    <a:pt x="365125" y="161264"/>
                    <a:pt x="365125" y="152135"/>
                  </a:cubicBezTo>
                  <a:lnTo>
                    <a:pt x="365125" y="91281"/>
                  </a:lnTo>
                  <a:cubicBezTo>
                    <a:pt x="365125" y="82153"/>
                    <a:pt x="359040" y="76068"/>
                    <a:pt x="349911" y="76068"/>
                  </a:cubicBezTo>
                  <a:close/>
                  <a:moveTo>
                    <a:pt x="101931" y="30427"/>
                  </a:moveTo>
                  <a:cubicBezTo>
                    <a:pt x="132358" y="30427"/>
                    <a:pt x="150614" y="56290"/>
                    <a:pt x="159742" y="76068"/>
                  </a:cubicBezTo>
                  <a:lnTo>
                    <a:pt x="101931" y="76068"/>
                  </a:lnTo>
                  <a:cubicBezTo>
                    <a:pt x="86717" y="76068"/>
                    <a:pt x="76068" y="65418"/>
                    <a:pt x="76068" y="53247"/>
                  </a:cubicBezTo>
                  <a:cubicBezTo>
                    <a:pt x="76068" y="41077"/>
                    <a:pt x="86717" y="30427"/>
                    <a:pt x="101931" y="30427"/>
                  </a:cubicBezTo>
                  <a:close/>
                  <a:moveTo>
                    <a:pt x="167349" y="136922"/>
                  </a:moveTo>
                  <a:lnTo>
                    <a:pt x="30427" y="136922"/>
                  </a:lnTo>
                  <a:lnTo>
                    <a:pt x="30427" y="106495"/>
                  </a:lnTo>
                  <a:lnTo>
                    <a:pt x="167349" y="106495"/>
                  </a:lnTo>
                  <a:lnTo>
                    <a:pt x="167349" y="136922"/>
                  </a:lnTo>
                  <a:close/>
                  <a:moveTo>
                    <a:pt x="263194" y="30427"/>
                  </a:moveTo>
                  <a:cubicBezTo>
                    <a:pt x="278408" y="30427"/>
                    <a:pt x="289057" y="41077"/>
                    <a:pt x="289057" y="53247"/>
                  </a:cubicBezTo>
                  <a:cubicBezTo>
                    <a:pt x="289057" y="65418"/>
                    <a:pt x="278408" y="76068"/>
                    <a:pt x="263194" y="76068"/>
                  </a:cubicBezTo>
                  <a:lnTo>
                    <a:pt x="205383" y="76068"/>
                  </a:lnTo>
                  <a:cubicBezTo>
                    <a:pt x="214511" y="56290"/>
                    <a:pt x="232767" y="30427"/>
                    <a:pt x="263194" y="30427"/>
                  </a:cubicBezTo>
                  <a:close/>
                  <a:moveTo>
                    <a:pt x="334698" y="136922"/>
                  </a:moveTo>
                  <a:lnTo>
                    <a:pt x="197776" y="136922"/>
                  </a:lnTo>
                  <a:lnTo>
                    <a:pt x="197776" y="106495"/>
                  </a:lnTo>
                  <a:lnTo>
                    <a:pt x="334698" y="106495"/>
                  </a:lnTo>
                  <a:lnTo>
                    <a:pt x="334698" y="136922"/>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52" name="Graphic 2188">
              <a:extLst>
                <a:ext uri="{FF2B5EF4-FFF2-40B4-BE49-F238E27FC236}">
                  <a16:creationId xmlns:a16="http://schemas.microsoft.com/office/drawing/2014/main" id="{9B92B6D7-B392-5AA9-919B-122B365092E5}"/>
                </a:ext>
              </a:extLst>
            </p:cNvPr>
            <p:cNvGrpSpPr>
              <a:grpSpLocks noChangeAspect="1"/>
            </p:cNvGrpSpPr>
            <p:nvPr/>
          </p:nvGrpSpPr>
          <p:grpSpPr>
            <a:xfrm>
              <a:off x="4325649" y="2546881"/>
              <a:ext cx="409515" cy="411480"/>
              <a:chOff x="10228387" y="3672992"/>
              <a:chExt cx="365125" cy="366877"/>
            </a:xfrm>
            <a:solidFill>
              <a:srgbClr val="002060"/>
            </a:solidFill>
          </p:grpSpPr>
          <p:sp>
            <p:nvSpPr>
              <p:cNvPr id="62" name="Freeform 38">
                <a:extLst>
                  <a:ext uri="{FF2B5EF4-FFF2-40B4-BE49-F238E27FC236}">
                    <a16:creationId xmlns:a16="http://schemas.microsoft.com/office/drawing/2014/main" id="{5AC1A142-6BAA-CD11-DDB6-90FA679FBB23}"/>
                  </a:ext>
                </a:extLst>
              </p:cNvPr>
              <p:cNvSpPr/>
              <p:nvPr/>
            </p:nvSpPr>
            <p:spPr>
              <a:xfrm>
                <a:off x="10228387" y="3947067"/>
                <a:ext cx="167348" cy="92802"/>
              </a:xfrm>
              <a:custGeom>
                <a:avLst/>
                <a:gdLst>
                  <a:gd name="connsiteX0" fmla="*/ 83674 w 167348"/>
                  <a:gd name="connsiteY0" fmla="*/ 0 h 92802"/>
                  <a:gd name="connsiteX1" fmla="*/ 16735 w 167348"/>
                  <a:gd name="connsiteY1" fmla="*/ 22820 h 92802"/>
                  <a:gd name="connsiteX2" fmla="*/ 0 w 167348"/>
                  <a:gd name="connsiteY2" fmla="*/ 59333 h 92802"/>
                  <a:gd name="connsiteX3" fmla="*/ 0 w 167348"/>
                  <a:gd name="connsiteY3" fmla="*/ 77589 h 92802"/>
                  <a:gd name="connsiteX4" fmla="*/ 15214 w 167348"/>
                  <a:gd name="connsiteY4" fmla="*/ 92803 h 92802"/>
                  <a:gd name="connsiteX5" fmla="*/ 152135 w 167348"/>
                  <a:gd name="connsiteY5" fmla="*/ 92803 h 92802"/>
                  <a:gd name="connsiteX6" fmla="*/ 167349 w 167348"/>
                  <a:gd name="connsiteY6" fmla="*/ 77589 h 92802"/>
                  <a:gd name="connsiteX7" fmla="*/ 167349 w 167348"/>
                  <a:gd name="connsiteY7" fmla="*/ 59333 h 92802"/>
                  <a:gd name="connsiteX8" fmla="*/ 152135 w 167348"/>
                  <a:gd name="connsiteY8" fmla="*/ 22820 h 92802"/>
                  <a:gd name="connsiteX9" fmla="*/ 83674 w 167348"/>
                  <a:gd name="connsiteY9" fmla="*/ 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83674" y="0"/>
                    </a:moveTo>
                    <a:cubicBezTo>
                      <a:pt x="59333" y="0"/>
                      <a:pt x="36513"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ubicBezTo>
                      <a:pt x="143007" y="16735"/>
                      <a:pt x="120187" y="0"/>
                      <a:pt x="83674" y="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50205"/>
                      <a:pt x="136922" y="54769"/>
                      <a:pt x="136922" y="59333"/>
                    </a:cubicBezTo>
                    <a:lnTo>
                      <a:pt x="136922" y="62376"/>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3" name="Freeform 39">
                <a:extLst>
                  <a:ext uri="{FF2B5EF4-FFF2-40B4-BE49-F238E27FC236}">
                    <a16:creationId xmlns:a16="http://schemas.microsoft.com/office/drawing/2014/main" id="{1B922396-C892-C6A9-F169-2DAAB0D7EF3D}"/>
                  </a:ext>
                </a:extLst>
              </p:cNvPr>
              <p:cNvSpPr/>
              <p:nvPr/>
            </p:nvSpPr>
            <p:spPr>
              <a:xfrm>
                <a:off x="10258814" y="3826880"/>
                <a:ext cx="106494" cy="106494"/>
              </a:xfrm>
              <a:custGeom>
                <a:avLst/>
                <a:gdLst>
                  <a:gd name="connsiteX0" fmla="*/ 53247 w 106494"/>
                  <a:gd name="connsiteY0" fmla="*/ 106495 h 106494"/>
                  <a:gd name="connsiteX1" fmla="*/ 106495 w 106494"/>
                  <a:gd name="connsiteY1" fmla="*/ 53247 h 106494"/>
                  <a:gd name="connsiteX2" fmla="*/ 53247 w 106494"/>
                  <a:gd name="connsiteY2" fmla="*/ 0 h 106494"/>
                  <a:gd name="connsiteX3" fmla="*/ 0 w 106494"/>
                  <a:gd name="connsiteY3" fmla="*/ 53247 h 106494"/>
                  <a:gd name="connsiteX4" fmla="*/ 53247 w 106494"/>
                  <a:gd name="connsiteY4" fmla="*/ 106495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53247" y="106495"/>
                    </a:moveTo>
                    <a:cubicBezTo>
                      <a:pt x="82153" y="106495"/>
                      <a:pt x="106495" y="82153"/>
                      <a:pt x="106495" y="53247"/>
                    </a:cubicBezTo>
                    <a:cubicBezTo>
                      <a:pt x="106495" y="24342"/>
                      <a:pt x="82153" y="0"/>
                      <a:pt x="53247" y="0"/>
                    </a:cubicBezTo>
                    <a:cubicBezTo>
                      <a:pt x="24342" y="0"/>
                      <a:pt x="0" y="24342"/>
                      <a:pt x="0" y="53247"/>
                    </a:cubicBezTo>
                    <a:cubicBezTo>
                      <a:pt x="0" y="82153"/>
                      <a:pt x="24342" y="106495"/>
                      <a:pt x="53247" y="106495"/>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4" name="Freeform 40">
                <a:extLst>
                  <a:ext uri="{FF2B5EF4-FFF2-40B4-BE49-F238E27FC236}">
                    <a16:creationId xmlns:a16="http://schemas.microsoft.com/office/drawing/2014/main" id="{25884093-BCC7-56E7-31F5-E4E33E78DCB5}"/>
                  </a:ext>
                </a:extLst>
              </p:cNvPr>
              <p:cNvSpPr/>
              <p:nvPr/>
            </p:nvSpPr>
            <p:spPr>
              <a:xfrm>
                <a:off x="10426163" y="3947067"/>
                <a:ext cx="167348" cy="92802"/>
              </a:xfrm>
              <a:custGeom>
                <a:avLst/>
                <a:gdLst>
                  <a:gd name="connsiteX0" fmla="*/ 152135 w 167348"/>
                  <a:gd name="connsiteY0" fmla="*/ 22820 h 92802"/>
                  <a:gd name="connsiteX1" fmla="*/ 83674 w 167348"/>
                  <a:gd name="connsiteY1" fmla="*/ 0 h 92802"/>
                  <a:gd name="connsiteX2" fmla="*/ 16735 w 167348"/>
                  <a:gd name="connsiteY2" fmla="*/ 22820 h 92802"/>
                  <a:gd name="connsiteX3" fmla="*/ 0 w 167348"/>
                  <a:gd name="connsiteY3" fmla="*/ 59333 h 92802"/>
                  <a:gd name="connsiteX4" fmla="*/ 0 w 167348"/>
                  <a:gd name="connsiteY4" fmla="*/ 77589 h 92802"/>
                  <a:gd name="connsiteX5" fmla="*/ 15214 w 167348"/>
                  <a:gd name="connsiteY5" fmla="*/ 92803 h 92802"/>
                  <a:gd name="connsiteX6" fmla="*/ 152135 w 167348"/>
                  <a:gd name="connsiteY6" fmla="*/ 92803 h 92802"/>
                  <a:gd name="connsiteX7" fmla="*/ 167349 w 167348"/>
                  <a:gd name="connsiteY7" fmla="*/ 77589 h 92802"/>
                  <a:gd name="connsiteX8" fmla="*/ 167349 w 167348"/>
                  <a:gd name="connsiteY8" fmla="*/ 59333 h 92802"/>
                  <a:gd name="connsiteX9" fmla="*/ 152135 w 167348"/>
                  <a:gd name="connsiteY9" fmla="*/ 2282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152135" y="22820"/>
                    </a:moveTo>
                    <a:cubicBezTo>
                      <a:pt x="144529" y="15214"/>
                      <a:pt x="120187" y="0"/>
                      <a:pt x="83674" y="0"/>
                    </a:cubicBezTo>
                    <a:cubicBezTo>
                      <a:pt x="59333" y="0"/>
                      <a:pt x="36512"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48683"/>
                      <a:pt x="136922" y="54769"/>
                      <a:pt x="136922" y="59333"/>
                    </a:cubicBezTo>
                    <a:lnTo>
                      <a:pt x="136922" y="62376"/>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5" name="Freeform 41">
                <a:extLst>
                  <a:ext uri="{FF2B5EF4-FFF2-40B4-BE49-F238E27FC236}">
                    <a16:creationId xmlns:a16="http://schemas.microsoft.com/office/drawing/2014/main" id="{E1BBA71C-C3B2-7762-7AD3-1899A4A83E55}"/>
                  </a:ext>
                </a:extLst>
              </p:cNvPr>
              <p:cNvSpPr/>
              <p:nvPr/>
            </p:nvSpPr>
            <p:spPr>
              <a:xfrm>
                <a:off x="10456590" y="3826880"/>
                <a:ext cx="106494" cy="106494"/>
              </a:xfrm>
              <a:custGeom>
                <a:avLst/>
                <a:gdLst>
                  <a:gd name="connsiteX0" fmla="*/ 0 w 106494"/>
                  <a:gd name="connsiteY0" fmla="*/ 53247 h 106494"/>
                  <a:gd name="connsiteX1" fmla="*/ 53247 w 106494"/>
                  <a:gd name="connsiteY1" fmla="*/ 106495 h 106494"/>
                  <a:gd name="connsiteX2" fmla="*/ 106495 w 106494"/>
                  <a:gd name="connsiteY2" fmla="*/ 53247 h 106494"/>
                  <a:gd name="connsiteX3" fmla="*/ 53247 w 106494"/>
                  <a:gd name="connsiteY3" fmla="*/ 0 h 106494"/>
                  <a:gd name="connsiteX4" fmla="*/ 0 w 106494"/>
                  <a:gd name="connsiteY4" fmla="*/ 53247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0" y="53247"/>
                    </a:moveTo>
                    <a:cubicBezTo>
                      <a:pt x="0" y="82153"/>
                      <a:pt x="24342" y="106495"/>
                      <a:pt x="53247" y="106495"/>
                    </a:cubicBezTo>
                    <a:cubicBezTo>
                      <a:pt x="82153" y="106495"/>
                      <a:pt x="106495" y="82153"/>
                      <a:pt x="106495" y="53247"/>
                    </a:cubicBezTo>
                    <a:cubicBezTo>
                      <a:pt x="106495" y="24342"/>
                      <a:pt x="82153" y="0"/>
                      <a:pt x="53247" y="0"/>
                    </a:cubicBezTo>
                    <a:cubicBezTo>
                      <a:pt x="24342" y="0"/>
                      <a:pt x="0" y="24342"/>
                      <a:pt x="0" y="53247"/>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6" name="Freeform 42">
                <a:extLst>
                  <a:ext uri="{FF2B5EF4-FFF2-40B4-BE49-F238E27FC236}">
                    <a16:creationId xmlns:a16="http://schemas.microsoft.com/office/drawing/2014/main" id="{44631A7B-85A2-4D75-0600-B79DD3B8E848}"/>
                  </a:ext>
                </a:extLst>
              </p:cNvPr>
              <p:cNvSpPr/>
              <p:nvPr/>
            </p:nvSpPr>
            <p:spPr>
              <a:xfrm>
                <a:off x="10333360" y="3672992"/>
                <a:ext cx="153853" cy="138674"/>
              </a:xfrm>
              <a:custGeom>
                <a:avLst/>
                <a:gdLst>
                  <a:gd name="connsiteX0" fmla="*/ 139965 w 153853"/>
                  <a:gd name="connsiteY0" fmla="*/ 15445 h 138674"/>
                  <a:gd name="connsiteX1" fmla="*/ 139965 w 153853"/>
                  <a:gd name="connsiteY1" fmla="*/ 15445 h 138674"/>
                  <a:gd name="connsiteX2" fmla="*/ 100409 w 153853"/>
                  <a:gd name="connsiteY2" fmla="*/ 231 h 138674"/>
                  <a:gd name="connsiteX3" fmla="*/ 77589 w 153853"/>
                  <a:gd name="connsiteY3" fmla="*/ 9359 h 138674"/>
                  <a:gd name="connsiteX4" fmla="*/ 53247 w 153853"/>
                  <a:gd name="connsiteY4" fmla="*/ 1753 h 138674"/>
                  <a:gd name="connsiteX5" fmla="*/ 15214 w 153853"/>
                  <a:gd name="connsiteY5" fmla="*/ 15445 h 138674"/>
                  <a:gd name="connsiteX6" fmla="*/ 0 w 153853"/>
                  <a:gd name="connsiteY6" fmla="*/ 48915 h 138674"/>
                  <a:gd name="connsiteX7" fmla="*/ 15214 w 153853"/>
                  <a:gd name="connsiteY7" fmla="*/ 82384 h 138674"/>
                  <a:gd name="connsiteX8" fmla="*/ 66940 w 153853"/>
                  <a:gd name="connsiteY8" fmla="*/ 134111 h 138674"/>
                  <a:gd name="connsiteX9" fmla="*/ 77589 w 153853"/>
                  <a:gd name="connsiteY9" fmla="*/ 138675 h 138674"/>
                  <a:gd name="connsiteX10" fmla="*/ 88239 w 153853"/>
                  <a:gd name="connsiteY10" fmla="*/ 134111 h 138674"/>
                  <a:gd name="connsiteX11" fmla="*/ 141486 w 153853"/>
                  <a:gd name="connsiteY11" fmla="*/ 82384 h 138674"/>
                  <a:gd name="connsiteX12" fmla="*/ 139965 w 153853"/>
                  <a:gd name="connsiteY12" fmla="*/ 15445 h 138674"/>
                  <a:gd name="connsiteX13" fmla="*/ 118666 w 153853"/>
                  <a:gd name="connsiteY13" fmla="*/ 62607 h 138674"/>
                  <a:gd name="connsiteX14" fmla="*/ 77589 w 153853"/>
                  <a:gd name="connsiteY14" fmla="*/ 102162 h 138674"/>
                  <a:gd name="connsiteX15" fmla="*/ 36513 w 153853"/>
                  <a:gd name="connsiteY15" fmla="*/ 61086 h 138674"/>
                  <a:gd name="connsiteX16" fmla="*/ 30427 w 153853"/>
                  <a:gd name="connsiteY16" fmla="*/ 48915 h 138674"/>
                  <a:gd name="connsiteX17" fmla="*/ 36513 w 153853"/>
                  <a:gd name="connsiteY17" fmla="*/ 36744 h 138674"/>
                  <a:gd name="connsiteX18" fmla="*/ 50205 w 153853"/>
                  <a:gd name="connsiteY18" fmla="*/ 32180 h 138674"/>
                  <a:gd name="connsiteX19" fmla="*/ 51726 w 153853"/>
                  <a:gd name="connsiteY19" fmla="*/ 32180 h 138674"/>
                  <a:gd name="connsiteX20" fmla="*/ 65418 w 153853"/>
                  <a:gd name="connsiteY20" fmla="*/ 39787 h 138674"/>
                  <a:gd name="connsiteX21" fmla="*/ 89760 w 153853"/>
                  <a:gd name="connsiteY21" fmla="*/ 39787 h 138674"/>
                  <a:gd name="connsiteX22" fmla="*/ 104973 w 153853"/>
                  <a:gd name="connsiteY22" fmla="*/ 32180 h 138674"/>
                  <a:gd name="connsiteX23" fmla="*/ 118666 w 153853"/>
                  <a:gd name="connsiteY23" fmla="*/ 36744 h 138674"/>
                  <a:gd name="connsiteX24" fmla="*/ 118666 w 153853"/>
                  <a:gd name="connsiteY24" fmla="*/ 62607 h 13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853" h="138674">
                    <a:moveTo>
                      <a:pt x="139965" y="15445"/>
                    </a:moveTo>
                    <a:cubicBezTo>
                      <a:pt x="139965" y="15445"/>
                      <a:pt x="139965" y="15445"/>
                      <a:pt x="139965" y="15445"/>
                    </a:cubicBezTo>
                    <a:cubicBezTo>
                      <a:pt x="129315" y="4795"/>
                      <a:pt x="115623" y="-1290"/>
                      <a:pt x="100409" y="231"/>
                    </a:cubicBezTo>
                    <a:cubicBezTo>
                      <a:pt x="92803" y="1753"/>
                      <a:pt x="85196" y="4795"/>
                      <a:pt x="77589" y="9359"/>
                    </a:cubicBezTo>
                    <a:cubicBezTo>
                      <a:pt x="69982" y="4795"/>
                      <a:pt x="62376" y="1753"/>
                      <a:pt x="53247" y="1753"/>
                    </a:cubicBezTo>
                    <a:cubicBezTo>
                      <a:pt x="39555" y="231"/>
                      <a:pt x="25863" y="4795"/>
                      <a:pt x="15214" y="15445"/>
                    </a:cubicBezTo>
                    <a:cubicBezTo>
                      <a:pt x="6085" y="24573"/>
                      <a:pt x="0" y="36744"/>
                      <a:pt x="0" y="48915"/>
                    </a:cubicBezTo>
                    <a:cubicBezTo>
                      <a:pt x="0" y="62607"/>
                      <a:pt x="6085" y="74778"/>
                      <a:pt x="15214" y="82384"/>
                    </a:cubicBezTo>
                    <a:lnTo>
                      <a:pt x="66940" y="134111"/>
                    </a:lnTo>
                    <a:cubicBezTo>
                      <a:pt x="69982" y="137153"/>
                      <a:pt x="73025" y="138675"/>
                      <a:pt x="77589" y="138675"/>
                    </a:cubicBezTo>
                    <a:cubicBezTo>
                      <a:pt x="82153" y="138675"/>
                      <a:pt x="85196" y="137153"/>
                      <a:pt x="88239" y="134111"/>
                    </a:cubicBezTo>
                    <a:lnTo>
                      <a:pt x="141486" y="82384"/>
                    </a:lnTo>
                    <a:cubicBezTo>
                      <a:pt x="158221" y="64128"/>
                      <a:pt x="158221" y="35222"/>
                      <a:pt x="139965" y="15445"/>
                    </a:cubicBezTo>
                    <a:close/>
                    <a:moveTo>
                      <a:pt x="118666" y="62607"/>
                    </a:moveTo>
                    <a:lnTo>
                      <a:pt x="77589" y="102162"/>
                    </a:lnTo>
                    <a:lnTo>
                      <a:pt x="36513" y="61086"/>
                    </a:lnTo>
                    <a:cubicBezTo>
                      <a:pt x="31948" y="58043"/>
                      <a:pt x="30427" y="53479"/>
                      <a:pt x="30427" y="48915"/>
                    </a:cubicBezTo>
                    <a:cubicBezTo>
                      <a:pt x="30427" y="44351"/>
                      <a:pt x="31948" y="39787"/>
                      <a:pt x="36513" y="36744"/>
                    </a:cubicBezTo>
                    <a:cubicBezTo>
                      <a:pt x="39555" y="33701"/>
                      <a:pt x="44119" y="32180"/>
                      <a:pt x="50205" y="32180"/>
                    </a:cubicBezTo>
                    <a:cubicBezTo>
                      <a:pt x="50205" y="32180"/>
                      <a:pt x="51726" y="32180"/>
                      <a:pt x="51726" y="32180"/>
                    </a:cubicBezTo>
                    <a:cubicBezTo>
                      <a:pt x="57811" y="32180"/>
                      <a:pt x="62376" y="35222"/>
                      <a:pt x="65418" y="39787"/>
                    </a:cubicBezTo>
                    <a:cubicBezTo>
                      <a:pt x="71504" y="47393"/>
                      <a:pt x="83674" y="47393"/>
                      <a:pt x="89760" y="39787"/>
                    </a:cubicBezTo>
                    <a:cubicBezTo>
                      <a:pt x="92803" y="35222"/>
                      <a:pt x="98888" y="32180"/>
                      <a:pt x="104973" y="32180"/>
                    </a:cubicBezTo>
                    <a:cubicBezTo>
                      <a:pt x="111059" y="32180"/>
                      <a:pt x="115623" y="33701"/>
                      <a:pt x="118666" y="36744"/>
                    </a:cubicBezTo>
                    <a:cubicBezTo>
                      <a:pt x="124751" y="44351"/>
                      <a:pt x="124751" y="55000"/>
                      <a:pt x="118666" y="62607"/>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nvGrpSpPr>
            <p:cNvPr id="53" name="Graphic 1696">
              <a:extLst>
                <a:ext uri="{FF2B5EF4-FFF2-40B4-BE49-F238E27FC236}">
                  <a16:creationId xmlns:a16="http://schemas.microsoft.com/office/drawing/2014/main" id="{1AD402C9-E336-CB8C-8B4A-FF074DDBA252}"/>
                </a:ext>
              </a:extLst>
            </p:cNvPr>
            <p:cNvGrpSpPr>
              <a:grpSpLocks noChangeAspect="1"/>
            </p:cNvGrpSpPr>
            <p:nvPr/>
          </p:nvGrpSpPr>
          <p:grpSpPr>
            <a:xfrm>
              <a:off x="5862658" y="3703848"/>
              <a:ext cx="308609" cy="411480"/>
              <a:chOff x="5487781" y="3672506"/>
              <a:chExt cx="273843" cy="365125"/>
            </a:xfrm>
            <a:solidFill>
              <a:srgbClr val="002060"/>
            </a:solidFill>
          </p:grpSpPr>
          <p:sp>
            <p:nvSpPr>
              <p:cNvPr id="60" name="Freeform 45">
                <a:extLst>
                  <a:ext uri="{FF2B5EF4-FFF2-40B4-BE49-F238E27FC236}">
                    <a16:creationId xmlns:a16="http://schemas.microsoft.com/office/drawing/2014/main" id="{D731699A-860A-3900-5DD1-F49A74117EB0}"/>
                  </a:ext>
                </a:extLst>
              </p:cNvPr>
              <p:cNvSpPr/>
              <p:nvPr/>
            </p:nvSpPr>
            <p:spPr>
              <a:xfrm>
                <a:off x="5579062" y="3763787"/>
                <a:ext cx="91281" cy="121708"/>
              </a:xfrm>
              <a:custGeom>
                <a:avLst/>
                <a:gdLst>
                  <a:gd name="connsiteX0" fmla="*/ 76068 w 91281"/>
                  <a:gd name="connsiteY0" fmla="*/ 30427 h 121708"/>
                  <a:gd name="connsiteX1" fmla="*/ 60854 w 91281"/>
                  <a:gd name="connsiteY1" fmla="*/ 30427 h 121708"/>
                  <a:gd name="connsiteX2" fmla="*/ 60854 w 91281"/>
                  <a:gd name="connsiteY2" fmla="*/ 15214 h 121708"/>
                  <a:gd name="connsiteX3" fmla="*/ 45641 w 91281"/>
                  <a:gd name="connsiteY3" fmla="*/ 0 h 121708"/>
                  <a:gd name="connsiteX4" fmla="*/ 30427 w 91281"/>
                  <a:gd name="connsiteY4" fmla="*/ 15214 h 121708"/>
                  <a:gd name="connsiteX5" fmla="*/ 30427 w 91281"/>
                  <a:gd name="connsiteY5" fmla="*/ 30427 h 121708"/>
                  <a:gd name="connsiteX6" fmla="*/ 15214 w 91281"/>
                  <a:gd name="connsiteY6" fmla="*/ 30427 h 121708"/>
                  <a:gd name="connsiteX7" fmla="*/ 0 w 91281"/>
                  <a:gd name="connsiteY7" fmla="*/ 45641 h 121708"/>
                  <a:gd name="connsiteX8" fmla="*/ 15214 w 91281"/>
                  <a:gd name="connsiteY8" fmla="*/ 60854 h 121708"/>
                  <a:gd name="connsiteX9" fmla="*/ 30427 w 91281"/>
                  <a:gd name="connsiteY9" fmla="*/ 60854 h 121708"/>
                  <a:gd name="connsiteX10" fmla="*/ 30427 w 91281"/>
                  <a:gd name="connsiteY10" fmla="*/ 106495 h 121708"/>
                  <a:gd name="connsiteX11" fmla="*/ 45641 w 91281"/>
                  <a:gd name="connsiteY11" fmla="*/ 121708 h 121708"/>
                  <a:gd name="connsiteX12" fmla="*/ 60854 w 91281"/>
                  <a:gd name="connsiteY12" fmla="*/ 106495 h 121708"/>
                  <a:gd name="connsiteX13" fmla="*/ 60854 w 91281"/>
                  <a:gd name="connsiteY13" fmla="*/ 60854 h 121708"/>
                  <a:gd name="connsiteX14" fmla="*/ 76068 w 91281"/>
                  <a:gd name="connsiteY14" fmla="*/ 60854 h 121708"/>
                  <a:gd name="connsiteX15" fmla="*/ 91281 w 91281"/>
                  <a:gd name="connsiteY15" fmla="*/ 45641 h 121708"/>
                  <a:gd name="connsiteX16" fmla="*/ 76068 w 91281"/>
                  <a:gd name="connsiteY16" fmla="*/ 30427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281" h="121708">
                    <a:moveTo>
                      <a:pt x="76068" y="30427"/>
                    </a:moveTo>
                    <a:lnTo>
                      <a:pt x="60854" y="30427"/>
                    </a:lnTo>
                    <a:lnTo>
                      <a:pt x="60854" y="15214"/>
                    </a:lnTo>
                    <a:cubicBezTo>
                      <a:pt x="60854" y="6085"/>
                      <a:pt x="54769" y="0"/>
                      <a:pt x="45641" y="0"/>
                    </a:cubicBezTo>
                    <a:cubicBezTo>
                      <a:pt x="36512" y="0"/>
                      <a:pt x="30427" y="6085"/>
                      <a:pt x="30427" y="15214"/>
                    </a:cubicBezTo>
                    <a:lnTo>
                      <a:pt x="30427" y="30427"/>
                    </a:lnTo>
                    <a:lnTo>
                      <a:pt x="15214" y="30427"/>
                    </a:lnTo>
                    <a:cubicBezTo>
                      <a:pt x="6085" y="30427"/>
                      <a:pt x="0" y="36512"/>
                      <a:pt x="0" y="45641"/>
                    </a:cubicBezTo>
                    <a:cubicBezTo>
                      <a:pt x="0" y="54769"/>
                      <a:pt x="6085" y="60854"/>
                      <a:pt x="15214" y="60854"/>
                    </a:cubicBezTo>
                    <a:lnTo>
                      <a:pt x="30427" y="60854"/>
                    </a:lnTo>
                    <a:lnTo>
                      <a:pt x="30427" y="106495"/>
                    </a:lnTo>
                    <a:cubicBezTo>
                      <a:pt x="30427" y="115623"/>
                      <a:pt x="36512" y="121708"/>
                      <a:pt x="45641" y="121708"/>
                    </a:cubicBezTo>
                    <a:cubicBezTo>
                      <a:pt x="54769" y="121708"/>
                      <a:pt x="60854" y="115623"/>
                      <a:pt x="60854" y="106495"/>
                    </a:cubicBezTo>
                    <a:lnTo>
                      <a:pt x="60854" y="60854"/>
                    </a:lnTo>
                    <a:lnTo>
                      <a:pt x="76068" y="60854"/>
                    </a:lnTo>
                    <a:cubicBezTo>
                      <a:pt x="85196" y="60854"/>
                      <a:pt x="91281" y="54769"/>
                      <a:pt x="91281" y="45641"/>
                    </a:cubicBezTo>
                    <a:cubicBezTo>
                      <a:pt x="91281" y="36512"/>
                      <a:pt x="85196" y="30427"/>
                      <a:pt x="76068" y="30427"/>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1" name="Freeform 46">
                <a:extLst>
                  <a:ext uri="{FF2B5EF4-FFF2-40B4-BE49-F238E27FC236}">
                    <a16:creationId xmlns:a16="http://schemas.microsoft.com/office/drawing/2014/main" id="{AF61C04C-E0E5-8D9E-82D3-A85C2CF09A2D}"/>
                  </a:ext>
                </a:extLst>
              </p:cNvPr>
              <p:cNvSpPr/>
              <p:nvPr/>
            </p:nvSpPr>
            <p:spPr>
              <a:xfrm>
                <a:off x="5487781" y="3672506"/>
                <a:ext cx="273843" cy="365125"/>
              </a:xfrm>
              <a:custGeom>
                <a:avLst/>
                <a:gdLst>
                  <a:gd name="connsiteX0" fmla="*/ 272322 w 273843"/>
                  <a:gd name="connsiteY0" fmla="*/ 130836 h 365125"/>
                  <a:gd name="connsiteX1" fmla="*/ 226682 w 273843"/>
                  <a:gd name="connsiteY1" fmla="*/ 9128 h 365125"/>
                  <a:gd name="connsiteX2" fmla="*/ 212990 w 273843"/>
                  <a:gd name="connsiteY2" fmla="*/ 0 h 365125"/>
                  <a:gd name="connsiteX3" fmla="*/ 60854 w 273843"/>
                  <a:gd name="connsiteY3" fmla="*/ 0 h 365125"/>
                  <a:gd name="connsiteX4" fmla="*/ 47162 w 273843"/>
                  <a:gd name="connsiteY4" fmla="*/ 9128 h 365125"/>
                  <a:gd name="connsiteX5" fmla="*/ 1521 w 273843"/>
                  <a:gd name="connsiteY5" fmla="*/ 130836 h 365125"/>
                  <a:gd name="connsiteX6" fmla="*/ 0 w 273843"/>
                  <a:gd name="connsiteY6" fmla="*/ 139965 h 365125"/>
                  <a:gd name="connsiteX7" fmla="*/ 45641 w 273843"/>
                  <a:gd name="connsiteY7" fmla="*/ 352954 h 365125"/>
                  <a:gd name="connsiteX8" fmla="*/ 60854 w 273843"/>
                  <a:gd name="connsiteY8" fmla="*/ 365125 h 365125"/>
                  <a:gd name="connsiteX9" fmla="*/ 212990 w 273843"/>
                  <a:gd name="connsiteY9" fmla="*/ 365125 h 365125"/>
                  <a:gd name="connsiteX10" fmla="*/ 228203 w 273843"/>
                  <a:gd name="connsiteY10" fmla="*/ 352954 h 365125"/>
                  <a:gd name="connsiteX11" fmla="*/ 273844 w 273843"/>
                  <a:gd name="connsiteY11" fmla="*/ 139965 h 365125"/>
                  <a:gd name="connsiteX12" fmla="*/ 272322 w 273843"/>
                  <a:gd name="connsiteY12" fmla="*/ 130836 h 365125"/>
                  <a:gd name="connsiteX13" fmla="*/ 200819 w 273843"/>
                  <a:gd name="connsiteY13" fmla="*/ 334698 h 365125"/>
                  <a:gd name="connsiteX14" fmla="*/ 73025 w 273843"/>
                  <a:gd name="connsiteY14" fmla="*/ 334698 h 365125"/>
                  <a:gd name="connsiteX15" fmla="*/ 30427 w 273843"/>
                  <a:gd name="connsiteY15" fmla="*/ 138443 h 365125"/>
                  <a:gd name="connsiteX16" fmla="*/ 71504 w 273843"/>
                  <a:gd name="connsiteY16" fmla="*/ 30427 h 365125"/>
                  <a:gd name="connsiteX17" fmla="*/ 202340 w 273843"/>
                  <a:gd name="connsiteY17" fmla="*/ 30427 h 365125"/>
                  <a:gd name="connsiteX18" fmla="*/ 243417 w 273843"/>
                  <a:gd name="connsiteY18" fmla="*/ 138443 h 365125"/>
                  <a:gd name="connsiteX19" fmla="*/ 200819 w 273843"/>
                  <a:gd name="connsiteY1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843" h="365125">
                    <a:moveTo>
                      <a:pt x="272322" y="130836"/>
                    </a:moveTo>
                    <a:lnTo>
                      <a:pt x="226682" y="9128"/>
                    </a:lnTo>
                    <a:cubicBezTo>
                      <a:pt x="225160" y="4564"/>
                      <a:pt x="219075" y="0"/>
                      <a:pt x="212990" y="0"/>
                    </a:cubicBezTo>
                    <a:lnTo>
                      <a:pt x="60854" y="0"/>
                    </a:lnTo>
                    <a:cubicBezTo>
                      <a:pt x="54769" y="0"/>
                      <a:pt x="48683" y="4564"/>
                      <a:pt x="47162" y="9128"/>
                    </a:cubicBezTo>
                    <a:lnTo>
                      <a:pt x="1521" y="130836"/>
                    </a:lnTo>
                    <a:cubicBezTo>
                      <a:pt x="0" y="133879"/>
                      <a:pt x="0" y="136922"/>
                      <a:pt x="0" y="139965"/>
                    </a:cubicBezTo>
                    <a:lnTo>
                      <a:pt x="45641" y="352954"/>
                    </a:lnTo>
                    <a:cubicBezTo>
                      <a:pt x="47162" y="360561"/>
                      <a:pt x="53247" y="365125"/>
                      <a:pt x="60854" y="365125"/>
                    </a:cubicBezTo>
                    <a:lnTo>
                      <a:pt x="212990" y="365125"/>
                    </a:lnTo>
                    <a:cubicBezTo>
                      <a:pt x="220596" y="365125"/>
                      <a:pt x="226682" y="360561"/>
                      <a:pt x="228203" y="352954"/>
                    </a:cubicBezTo>
                    <a:lnTo>
                      <a:pt x="273844" y="139965"/>
                    </a:lnTo>
                    <a:cubicBezTo>
                      <a:pt x="273844" y="136922"/>
                      <a:pt x="273844" y="133879"/>
                      <a:pt x="272322" y="130836"/>
                    </a:cubicBezTo>
                    <a:close/>
                    <a:moveTo>
                      <a:pt x="200819" y="334698"/>
                    </a:moveTo>
                    <a:lnTo>
                      <a:pt x="73025" y="334698"/>
                    </a:lnTo>
                    <a:lnTo>
                      <a:pt x="30427" y="138443"/>
                    </a:lnTo>
                    <a:lnTo>
                      <a:pt x="71504" y="30427"/>
                    </a:lnTo>
                    <a:lnTo>
                      <a:pt x="202340" y="30427"/>
                    </a:lnTo>
                    <a:lnTo>
                      <a:pt x="243417" y="138443"/>
                    </a:lnTo>
                    <a:lnTo>
                      <a:pt x="200819" y="334698"/>
                    </a:ln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54" name="Graphic 2518">
              <a:extLst>
                <a:ext uri="{FF2B5EF4-FFF2-40B4-BE49-F238E27FC236}">
                  <a16:creationId xmlns:a16="http://schemas.microsoft.com/office/drawing/2014/main" id="{08F27BFD-55CD-E95D-6900-D02AD60131AD}"/>
                </a:ext>
              </a:extLst>
            </p:cNvPr>
            <p:cNvSpPr>
              <a:spLocks noChangeAspect="1"/>
            </p:cNvSpPr>
            <p:nvPr/>
          </p:nvSpPr>
          <p:spPr>
            <a:xfrm>
              <a:off x="1374966" y="2546881"/>
              <a:ext cx="412416" cy="411480"/>
            </a:xfrm>
            <a:custGeom>
              <a:avLst/>
              <a:gdLst>
                <a:gd name="connsiteX0" fmla="*/ 319484 w 334697"/>
                <a:gd name="connsiteY0" fmla="*/ 44880 h 333937"/>
                <a:gd name="connsiteX1" fmla="*/ 176477 w 334697"/>
                <a:gd name="connsiteY1" fmla="*/ 2282 h 333937"/>
                <a:gd name="connsiteX2" fmla="*/ 159742 w 334697"/>
                <a:gd name="connsiteY2" fmla="*/ 2282 h 333937"/>
                <a:gd name="connsiteX3" fmla="*/ 15214 w 334697"/>
                <a:gd name="connsiteY3" fmla="*/ 44880 h 333937"/>
                <a:gd name="connsiteX4" fmla="*/ 0 w 334697"/>
                <a:gd name="connsiteY4" fmla="*/ 60093 h 333937"/>
                <a:gd name="connsiteX5" fmla="*/ 161264 w 334697"/>
                <a:gd name="connsiteY5" fmla="*/ 332416 h 333937"/>
                <a:gd name="connsiteX6" fmla="*/ 167349 w 334697"/>
                <a:gd name="connsiteY6" fmla="*/ 333937 h 333937"/>
                <a:gd name="connsiteX7" fmla="*/ 173434 w 334697"/>
                <a:gd name="connsiteY7" fmla="*/ 332416 h 333937"/>
                <a:gd name="connsiteX8" fmla="*/ 334698 w 334697"/>
                <a:gd name="connsiteY8" fmla="*/ 60093 h 333937"/>
                <a:gd name="connsiteX9" fmla="*/ 319484 w 334697"/>
                <a:gd name="connsiteY9" fmla="*/ 44880 h 333937"/>
                <a:gd name="connsiteX10" fmla="*/ 152135 w 334697"/>
                <a:gd name="connsiteY10" fmla="*/ 294382 h 333937"/>
                <a:gd name="connsiteX11" fmla="*/ 53247 w 334697"/>
                <a:gd name="connsiteY11" fmla="*/ 181802 h 333937"/>
                <a:gd name="connsiteX12" fmla="*/ 152135 w 334697"/>
                <a:gd name="connsiteY12" fmla="*/ 181802 h 333937"/>
                <a:gd name="connsiteX13" fmla="*/ 152135 w 334697"/>
                <a:gd name="connsiteY13" fmla="*/ 294382 h 333937"/>
                <a:gd name="connsiteX14" fmla="*/ 152135 w 334697"/>
                <a:gd name="connsiteY14" fmla="*/ 151375 h 333937"/>
                <a:gd name="connsiteX15" fmla="*/ 42598 w 334697"/>
                <a:gd name="connsiteY15" fmla="*/ 151375 h 333937"/>
                <a:gd name="connsiteX16" fmla="*/ 30427 w 334697"/>
                <a:gd name="connsiteY16" fmla="*/ 75307 h 333937"/>
                <a:gd name="connsiteX17" fmla="*/ 152135 w 334697"/>
                <a:gd name="connsiteY17" fmla="*/ 41837 h 333937"/>
                <a:gd name="connsiteX18" fmla="*/ 152135 w 334697"/>
                <a:gd name="connsiteY18" fmla="*/ 151375 h 333937"/>
                <a:gd name="connsiteX19" fmla="*/ 182563 w 334697"/>
                <a:gd name="connsiteY19" fmla="*/ 294382 h 333937"/>
                <a:gd name="connsiteX20" fmla="*/ 182563 w 334697"/>
                <a:gd name="connsiteY20" fmla="*/ 181802 h 333937"/>
                <a:gd name="connsiteX21" fmla="*/ 281451 w 334697"/>
                <a:gd name="connsiteY21" fmla="*/ 181802 h 333937"/>
                <a:gd name="connsiteX22" fmla="*/ 182563 w 334697"/>
                <a:gd name="connsiteY22" fmla="*/ 294382 h 333937"/>
                <a:gd name="connsiteX23" fmla="*/ 292100 w 334697"/>
                <a:gd name="connsiteY23" fmla="*/ 151375 h 333937"/>
                <a:gd name="connsiteX24" fmla="*/ 182563 w 334697"/>
                <a:gd name="connsiteY24" fmla="*/ 151375 h 333937"/>
                <a:gd name="connsiteX25" fmla="*/ 182563 w 334697"/>
                <a:gd name="connsiteY25" fmla="*/ 40316 h 333937"/>
                <a:gd name="connsiteX26" fmla="*/ 304271 w 334697"/>
                <a:gd name="connsiteY26" fmla="*/ 75307 h 333937"/>
                <a:gd name="connsiteX27" fmla="*/ 292100 w 334697"/>
                <a:gd name="connsiteY27" fmla="*/ 151375 h 3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4697" h="333937">
                  <a:moveTo>
                    <a:pt x="319484" y="44880"/>
                  </a:moveTo>
                  <a:cubicBezTo>
                    <a:pt x="270801" y="44880"/>
                    <a:pt x="214511" y="28145"/>
                    <a:pt x="176477" y="2282"/>
                  </a:cubicBezTo>
                  <a:cubicBezTo>
                    <a:pt x="171913" y="-761"/>
                    <a:pt x="164306" y="-761"/>
                    <a:pt x="159742" y="2282"/>
                  </a:cubicBezTo>
                  <a:cubicBezTo>
                    <a:pt x="120187" y="28145"/>
                    <a:pt x="63897" y="44880"/>
                    <a:pt x="15214" y="44880"/>
                  </a:cubicBezTo>
                  <a:cubicBezTo>
                    <a:pt x="6085" y="44880"/>
                    <a:pt x="0" y="50965"/>
                    <a:pt x="0" y="60093"/>
                  </a:cubicBezTo>
                  <a:cubicBezTo>
                    <a:pt x="0" y="187887"/>
                    <a:pt x="60854" y="289818"/>
                    <a:pt x="161264" y="332416"/>
                  </a:cubicBezTo>
                  <a:cubicBezTo>
                    <a:pt x="162785" y="333937"/>
                    <a:pt x="165828" y="333937"/>
                    <a:pt x="167349" y="333937"/>
                  </a:cubicBezTo>
                  <a:cubicBezTo>
                    <a:pt x="168870" y="333937"/>
                    <a:pt x="171913" y="333937"/>
                    <a:pt x="173434" y="332416"/>
                  </a:cubicBezTo>
                  <a:cubicBezTo>
                    <a:pt x="273844" y="289818"/>
                    <a:pt x="334698" y="187887"/>
                    <a:pt x="334698" y="60093"/>
                  </a:cubicBezTo>
                  <a:cubicBezTo>
                    <a:pt x="334698" y="50965"/>
                    <a:pt x="328613" y="44880"/>
                    <a:pt x="319484" y="44880"/>
                  </a:cubicBezTo>
                  <a:close/>
                  <a:moveTo>
                    <a:pt x="152135" y="294382"/>
                  </a:moveTo>
                  <a:cubicBezTo>
                    <a:pt x="108016" y="270040"/>
                    <a:pt x="74546" y="230485"/>
                    <a:pt x="53247" y="181802"/>
                  </a:cubicBezTo>
                  <a:lnTo>
                    <a:pt x="152135" y="181802"/>
                  </a:lnTo>
                  <a:lnTo>
                    <a:pt x="152135" y="294382"/>
                  </a:lnTo>
                  <a:close/>
                  <a:moveTo>
                    <a:pt x="152135" y="151375"/>
                  </a:moveTo>
                  <a:lnTo>
                    <a:pt x="42598" y="151375"/>
                  </a:lnTo>
                  <a:cubicBezTo>
                    <a:pt x="36513" y="127033"/>
                    <a:pt x="31948" y="101170"/>
                    <a:pt x="30427" y="75307"/>
                  </a:cubicBezTo>
                  <a:cubicBezTo>
                    <a:pt x="71504" y="72264"/>
                    <a:pt x="115623" y="60093"/>
                    <a:pt x="152135" y="41837"/>
                  </a:cubicBezTo>
                  <a:lnTo>
                    <a:pt x="152135" y="151375"/>
                  </a:lnTo>
                  <a:close/>
                  <a:moveTo>
                    <a:pt x="182563" y="294382"/>
                  </a:moveTo>
                  <a:lnTo>
                    <a:pt x="182563" y="181802"/>
                  </a:lnTo>
                  <a:lnTo>
                    <a:pt x="281451" y="181802"/>
                  </a:lnTo>
                  <a:cubicBezTo>
                    <a:pt x="260152" y="230485"/>
                    <a:pt x="226682" y="270040"/>
                    <a:pt x="182563" y="294382"/>
                  </a:cubicBezTo>
                  <a:close/>
                  <a:moveTo>
                    <a:pt x="292100" y="151375"/>
                  </a:moveTo>
                  <a:lnTo>
                    <a:pt x="182563" y="151375"/>
                  </a:lnTo>
                  <a:lnTo>
                    <a:pt x="182563" y="40316"/>
                  </a:lnTo>
                  <a:cubicBezTo>
                    <a:pt x="219075" y="60093"/>
                    <a:pt x="263194" y="72264"/>
                    <a:pt x="304271" y="75307"/>
                  </a:cubicBezTo>
                  <a:cubicBezTo>
                    <a:pt x="302749" y="101170"/>
                    <a:pt x="298185" y="127033"/>
                    <a:pt x="292100" y="151375"/>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5" name="Graphic 2742">
              <a:extLst>
                <a:ext uri="{FF2B5EF4-FFF2-40B4-BE49-F238E27FC236}">
                  <a16:creationId xmlns:a16="http://schemas.microsoft.com/office/drawing/2014/main" id="{2D74C1F6-2A8F-2A6B-6D1B-B4544D91B76C}"/>
                </a:ext>
              </a:extLst>
            </p:cNvPr>
            <p:cNvSpPr>
              <a:spLocks noChangeAspect="1"/>
            </p:cNvSpPr>
            <p:nvPr/>
          </p:nvSpPr>
          <p:spPr>
            <a:xfrm>
              <a:off x="2887627" y="3703848"/>
              <a:ext cx="377189" cy="411480"/>
            </a:xfrm>
            <a:custGeom>
              <a:avLst/>
              <a:gdLst>
                <a:gd name="connsiteX0" fmla="*/ 334698 w 334697"/>
                <a:gd name="connsiteY0" fmla="*/ 197776 h 365125"/>
                <a:gd name="connsiteX1" fmla="*/ 331655 w 334697"/>
                <a:gd name="connsiteY1" fmla="*/ 164306 h 365125"/>
                <a:gd name="connsiteX2" fmla="*/ 313399 w 334697"/>
                <a:gd name="connsiteY2" fmla="*/ 152135 h 365125"/>
                <a:gd name="connsiteX3" fmla="*/ 301228 w 334697"/>
                <a:gd name="connsiteY3" fmla="*/ 170392 h 365125"/>
                <a:gd name="connsiteX4" fmla="*/ 304271 w 334697"/>
                <a:gd name="connsiteY4" fmla="*/ 197776 h 365125"/>
                <a:gd name="connsiteX5" fmla="*/ 292100 w 334697"/>
                <a:gd name="connsiteY5" fmla="*/ 254066 h 365125"/>
                <a:gd name="connsiteX6" fmla="*/ 260152 w 334697"/>
                <a:gd name="connsiteY6" fmla="*/ 244938 h 365125"/>
                <a:gd name="connsiteX7" fmla="*/ 219075 w 334697"/>
                <a:gd name="connsiteY7" fmla="*/ 229724 h 365125"/>
                <a:gd name="connsiteX8" fmla="*/ 176477 w 334697"/>
                <a:gd name="connsiteY8" fmla="*/ 214511 h 365125"/>
                <a:gd name="connsiteX9" fmla="*/ 130836 w 334697"/>
                <a:gd name="connsiteY9" fmla="*/ 276886 h 365125"/>
                <a:gd name="connsiteX10" fmla="*/ 136922 w 334697"/>
                <a:gd name="connsiteY10" fmla="*/ 331655 h 365125"/>
                <a:gd name="connsiteX11" fmla="*/ 89760 w 334697"/>
                <a:gd name="connsiteY11" fmla="*/ 310356 h 365125"/>
                <a:gd name="connsiteX12" fmla="*/ 97367 w 334697"/>
                <a:gd name="connsiteY12" fmla="*/ 299707 h 365125"/>
                <a:gd name="connsiteX13" fmla="*/ 97367 w 334697"/>
                <a:gd name="connsiteY13" fmla="*/ 228203 h 365125"/>
                <a:gd name="connsiteX14" fmla="*/ 85196 w 334697"/>
                <a:gd name="connsiteY14" fmla="*/ 212990 h 365125"/>
                <a:gd name="connsiteX15" fmla="*/ 73025 w 334697"/>
                <a:gd name="connsiteY15" fmla="*/ 197776 h 365125"/>
                <a:gd name="connsiteX16" fmla="*/ 89760 w 334697"/>
                <a:gd name="connsiteY16" fmla="*/ 188648 h 365125"/>
                <a:gd name="connsiteX17" fmla="*/ 124751 w 334697"/>
                <a:gd name="connsiteY17" fmla="*/ 164306 h 365125"/>
                <a:gd name="connsiteX18" fmla="*/ 118666 w 334697"/>
                <a:gd name="connsiteY18" fmla="*/ 92803 h 365125"/>
                <a:gd name="connsiteX19" fmla="*/ 117144 w 334697"/>
                <a:gd name="connsiteY19" fmla="*/ 91281 h 365125"/>
                <a:gd name="connsiteX20" fmla="*/ 104973 w 334697"/>
                <a:gd name="connsiteY20" fmla="*/ 76068 h 365125"/>
                <a:gd name="connsiteX21" fmla="*/ 167349 w 334697"/>
                <a:gd name="connsiteY21" fmla="*/ 60854 h 365125"/>
                <a:gd name="connsiteX22" fmla="*/ 168870 w 334697"/>
                <a:gd name="connsiteY22" fmla="*/ 60854 h 365125"/>
                <a:gd name="connsiteX23" fmla="*/ 167349 w 334697"/>
                <a:gd name="connsiteY23" fmla="*/ 76068 h 365125"/>
                <a:gd name="connsiteX24" fmla="*/ 232767 w 334697"/>
                <a:gd name="connsiteY24" fmla="*/ 179520 h 365125"/>
                <a:gd name="connsiteX25" fmla="*/ 243417 w 334697"/>
                <a:gd name="connsiteY25" fmla="*/ 182563 h 365125"/>
                <a:gd name="connsiteX26" fmla="*/ 254066 w 334697"/>
                <a:gd name="connsiteY26" fmla="*/ 179520 h 365125"/>
                <a:gd name="connsiteX27" fmla="*/ 319484 w 334697"/>
                <a:gd name="connsiteY27" fmla="*/ 76068 h 365125"/>
                <a:gd name="connsiteX28" fmla="*/ 243417 w 334697"/>
                <a:gd name="connsiteY28" fmla="*/ 0 h 365125"/>
                <a:gd name="connsiteX29" fmla="*/ 182563 w 334697"/>
                <a:gd name="connsiteY29" fmla="*/ 30427 h 365125"/>
                <a:gd name="connsiteX30" fmla="*/ 167349 w 334697"/>
                <a:gd name="connsiteY30" fmla="*/ 30427 h 365125"/>
                <a:gd name="connsiteX31" fmla="*/ 0 w 334697"/>
                <a:gd name="connsiteY31" fmla="*/ 197776 h 365125"/>
                <a:gd name="connsiteX32" fmla="*/ 167349 w 334697"/>
                <a:gd name="connsiteY32" fmla="*/ 365125 h 365125"/>
                <a:gd name="connsiteX33" fmla="*/ 167349 w 334697"/>
                <a:gd name="connsiteY33" fmla="*/ 365125 h 365125"/>
                <a:gd name="connsiteX34" fmla="*/ 167349 w 334697"/>
                <a:gd name="connsiteY34" fmla="*/ 365125 h 365125"/>
                <a:gd name="connsiteX35" fmla="*/ 167349 w 334697"/>
                <a:gd name="connsiteY35" fmla="*/ 365125 h 365125"/>
                <a:gd name="connsiteX36" fmla="*/ 296664 w 334697"/>
                <a:gd name="connsiteY36" fmla="*/ 302749 h 365125"/>
                <a:gd name="connsiteX37" fmla="*/ 302749 w 334697"/>
                <a:gd name="connsiteY37" fmla="*/ 295143 h 365125"/>
                <a:gd name="connsiteX38" fmla="*/ 302749 w 334697"/>
                <a:gd name="connsiteY38" fmla="*/ 293621 h 365125"/>
                <a:gd name="connsiteX39" fmla="*/ 334698 w 334697"/>
                <a:gd name="connsiteY39" fmla="*/ 197776 h 365125"/>
                <a:gd name="connsiteX40" fmla="*/ 243417 w 334697"/>
                <a:gd name="connsiteY40" fmla="*/ 30427 h 365125"/>
                <a:gd name="connsiteX41" fmla="*/ 289057 w 334697"/>
                <a:gd name="connsiteY41" fmla="*/ 76068 h 365125"/>
                <a:gd name="connsiteX42" fmla="*/ 243417 w 334697"/>
                <a:gd name="connsiteY42" fmla="*/ 146050 h 365125"/>
                <a:gd name="connsiteX43" fmla="*/ 197776 w 334697"/>
                <a:gd name="connsiteY43" fmla="*/ 76068 h 365125"/>
                <a:gd name="connsiteX44" fmla="*/ 202340 w 334697"/>
                <a:gd name="connsiteY44" fmla="*/ 56290 h 365125"/>
                <a:gd name="connsiteX45" fmla="*/ 202340 w 334697"/>
                <a:gd name="connsiteY45" fmla="*/ 54769 h 365125"/>
                <a:gd name="connsiteX46" fmla="*/ 243417 w 334697"/>
                <a:gd name="connsiteY46" fmla="*/ 30427 h 365125"/>
                <a:gd name="connsiteX47" fmla="*/ 30427 w 334697"/>
                <a:gd name="connsiteY47" fmla="*/ 197776 h 365125"/>
                <a:gd name="connsiteX48" fmla="*/ 79110 w 334697"/>
                <a:gd name="connsiteY48" fmla="*/ 92803 h 365125"/>
                <a:gd name="connsiteX49" fmla="*/ 91281 w 334697"/>
                <a:gd name="connsiteY49" fmla="*/ 108016 h 365125"/>
                <a:gd name="connsiteX50" fmla="*/ 98888 w 334697"/>
                <a:gd name="connsiteY50" fmla="*/ 146050 h 365125"/>
                <a:gd name="connsiteX51" fmla="*/ 74546 w 334697"/>
                <a:gd name="connsiteY51" fmla="*/ 161264 h 365125"/>
                <a:gd name="connsiteX52" fmla="*/ 41077 w 334697"/>
                <a:gd name="connsiteY52" fmla="*/ 196255 h 365125"/>
                <a:gd name="connsiteX53" fmla="*/ 60854 w 334697"/>
                <a:gd name="connsiteY53" fmla="*/ 232767 h 365125"/>
                <a:gd name="connsiteX54" fmla="*/ 71504 w 334697"/>
                <a:gd name="connsiteY54" fmla="*/ 246459 h 365125"/>
                <a:gd name="connsiteX55" fmla="*/ 71504 w 334697"/>
                <a:gd name="connsiteY55" fmla="*/ 284493 h 365125"/>
                <a:gd name="connsiteX56" fmla="*/ 66940 w 334697"/>
                <a:gd name="connsiteY56" fmla="*/ 290579 h 365125"/>
                <a:gd name="connsiteX57" fmla="*/ 30427 w 334697"/>
                <a:gd name="connsiteY57" fmla="*/ 197776 h 365125"/>
                <a:gd name="connsiteX58" fmla="*/ 173434 w 334697"/>
                <a:gd name="connsiteY58" fmla="*/ 334698 h 365125"/>
                <a:gd name="connsiteX59" fmla="*/ 161264 w 334697"/>
                <a:gd name="connsiteY59" fmla="*/ 281451 h 365125"/>
                <a:gd name="connsiteX60" fmla="*/ 187127 w 334697"/>
                <a:gd name="connsiteY60" fmla="*/ 243417 h 365125"/>
                <a:gd name="connsiteX61" fmla="*/ 197776 w 334697"/>
                <a:gd name="connsiteY61" fmla="*/ 252545 h 365125"/>
                <a:gd name="connsiteX62" fmla="*/ 266237 w 334697"/>
                <a:gd name="connsiteY62" fmla="*/ 275365 h 365125"/>
                <a:gd name="connsiteX63" fmla="*/ 272322 w 334697"/>
                <a:gd name="connsiteY63" fmla="*/ 279929 h 365125"/>
                <a:gd name="connsiteX64" fmla="*/ 273844 w 334697"/>
                <a:gd name="connsiteY64" fmla="*/ 282972 h 365125"/>
                <a:gd name="connsiteX65" fmla="*/ 173434 w 334697"/>
                <a:gd name="connsiteY65"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697" h="365125">
                  <a:moveTo>
                    <a:pt x="334698" y="197776"/>
                  </a:moveTo>
                  <a:cubicBezTo>
                    <a:pt x="334698" y="185605"/>
                    <a:pt x="333177" y="174956"/>
                    <a:pt x="331655" y="164306"/>
                  </a:cubicBezTo>
                  <a:cubicBezTo>
                    <a:pt x="330134" y="156699"/>
                    <a:pt x="322527" y="150614"/>
                    <a:pt x="313399" y="152135"/>
                  </a:cubicBezTo>
                  <a:cubicBezTo>
                    <a:pt x="305792" y="153657"/>
                    <a:pt x="299707" y="161264"/>
                    <a:pt x="301228" y="170392"/>
                  </a:cubicBezTo>
                  <a:cubicBezTo>
                    <a:pt x="302749" y="177998"/>
                    <a:pt x="304271" y="188648"/>
                    <a:pt x="304271" y="197776"/>
                  </a:cubicBezTo>
                  <a:cubicBezTo>
                    <a:pt x="304271" y="217554"/>
                    <a:pt x="299707" y="235810"/>
                    <a:pt x="292100" y="254066"/>
                  </a:cubicBezTo>
                  <a:cubicBezTo>
                    <a:pt x="282972" y="244938"/>
                    <a:pt x="269280" y="241895"/>
                    <a:pt x="260152" y="244938"/>
                  </a:cubicBezTo>
                  <a:cubicBezTo>
                    <a:pt x="241895" y="249502"/>
                    <a:pt x="232767" y="243417"/>
                    <a:pt x="219075" y="229724"/>
                  </a:cubicBezTo>
                  <a:cubicBezTo>
                    <a:pt x="208426" y="220596"/>
                    <a:pt x="196255" y="206904"/>
                    <a:pt x="176477" y="214511"/>
                  </a:cubicBezTo>
                  <a:cubicBezTo>
                    <a:pt x="152135" y="223639"/>
                    <a:pt x="135401" y="246459"/>
                    <a:pt x="130836" y="276886"/>
                  </a:cubicBezTo>
                  <a:cubicBezTo>
                    <a:pt x="127794" y="296664"/>
                    <a:pt x="130836" y="314920"/>
                    <a:pt x="136922" y="331655"/>
                  </a:cubicBezTo>
                  <a:cubicBezTo>
                    <a:pt x="120187" y="327091"/>
                    <a:pt x="103452" y="321006"/>
                    <a:pt x="89760" y="310356"/>
                  </a:cubicBezTo>
                  <a:cubicBezTo>
                    <a:pt x="92803" y="307314"/>
                    <a:pt x="95845" y="304271"/>
                    <a:pt x="97367" y="299707"/>
                  </a:cubicBezTo>
                  <a:cubicBezTo>
                    <a:pt x="112580" y="275365"/>
                    <a:pt x="112580" y="249502"/>
                    <a:pt x="97367" y="228203"/>
                  </a:cubicBezTo>
                  <a:cubicBezTo>
                    <a:pt x="94324" y="222118"/>
                    <a:pt x="89760" y="217554"/>
                    <a:pt x="85196" y="212990"/>
                  </a:cubicBezTo>
                  <a:cubicBezTo>
                    <a:pt x="80632" y="208426"/>
                    <a:pt x="74546" y="200819"/>
                    <a:pt x="73025" y="197776"/>
                  </a:cubicBezTo>
                  <a:cubicBezTo>
                    <a:pt x="76068" y="194733"/>
                    <a:pt x="83674" y="191691"/>
                    <a:pt x="89760" y="188648"/>
                  </a:cubicBezTo>
                  <a:cubicBezTo>
                    <a:pt x="101931" y="182563"/>
                    <a:pt x="115623" y="176477"/>
                    <a:pt x="124751" y="164306"/>
                  </a:cubicBezTo>
                  <a:cubicBezTo>
                    <a:pt x="143007" y="141486"/>
                    <a:pt x="126272" y="106495"/>
                    <a:pt x="118666" y="92803"/>
                  </a:cubicBezTo>
                  <a:cubicBezTo>
                    <a:pt x="118666" y="92803"/>
                    <a:pt x="118666" y="91281"/>
                    <a:pt x="117144" y="91281"/>
                  </a:cubicBezTo>
                  <a:cubicBezTo>
                    <a:pt x="112580" y="85196"/>
                    <a:pt x="109538" y="80632"/>
                    <a:pt x="104973" y="76068"/>
                  </a:cubicBezTo>
                  <a:cubicBezTo>
                    <a:pt x="123230" y="66940"/>
                    <a:pt x="144529" y="60854"/>
                    <a:pt x="167349" y="60854"/>
                  </a:cubicBezTo>
                  <a:cubicBezTo>
                    <a:pt x="167349" y="60854"/>
                    <a:pt x="168870" y="60854"/>
                    <a:pt x="168870" y="60854"/>
                  </a:cubicBezTo>
                  <a:cubicBezTo>
                    <a:pt x="167349" y="65418"/>
                    <a:pt x="167349" y="71504"/>
                    <a:pt x="167349" y="76068"/>
                  </a:cubicBezTo>
                  <a:cubicBezTo>
                    <a:pt x="167349" y="120187"/>
                    <a:pt x="226682" y="173434"/>
                    <a:pt x="232767" y="179520"/>
                  </a:cubicBezTo>
                  <a:cubicBezTo>
                    <a:pt x="235810" y="182563"/>
                    <a:pt x="238853" y="182563"/>
                    <a:pt x="243417" y="182563"/>
                  </a:cubicBezTo>
                  <a:cubicBezTo>
                    <a:pt x="247981" y="182563"/>
                    <a:pt x="251023" y="181041"/>
                    <a:pt x="254066" y="179520"/>
                  </a:cubicBezTo>
                  <a:cubicBezTo>
                    <a:pt x="260152" y="173434"/>
                    <a:pt x="319484" y="120187"/>
                    <a:pt x="319484" y="76068"/>
                  </a:cubicBezTo>
                  <a:cubicBezTo>
                    <a:pt x="319484" y="28906"/>
                    <a:pt x="279929" y="0"/>
                    <a:pt x="243417" y="0"/>
                  </a:cubicBezTo>
                  <a:cubicBezTo>
                    <a:pt x="220596" y="0"/>
                    <a:pt x="196255" y="10649"/>
                    <a:pt x="182563" y="30427"/>
                  </a:cubicBezTo>
                  <a:cubicBezTo>
                    <a:pt x="177998" y="30427"/>
                    <a:pt x="171913" y="30427"/>
                    <a:pt x="167349" y="30427"/>
                  </a:cubicBezTo>
                  <a:cubicBezTo>
                    <a:pt x="74546" y="30427"/>
                    <a:pt x="0" y="104973"/>
                    <a:pt x="0" y="197776"/>
                  </a:cubicBezTo>
                  <a:cubicBezTo>
                    <a:pt x="0" y="290579"/>
                    <a:pt x="74546" y="365125"/>
                    <a:pt x="167349" y="365125"/>
                  </a:cubicBezTo>
                  <a:cubicBezTo>
                    <a:pt x="167349" y="365125"/>
                    <a:pt x="167349" y="365125"/>
                    <a:pt x="167349" y="365125"/>
                  </a:cubicBezTo>
                  <a:cubicBezTo>
                    <a:pt x="167349" y="365125"/>
                    <a:pt x="167349" y="365125"/>
                    <a:pt x="167349" y="365125"/>
                  </a:cubicBezTo>
                  <a:cubicBezTo>
                    <a:pt x="167349" y="365125"/>
                    <a:pt x="167349" y="365125"/>
                    <a:pt x="167349" y="365125"/>
                  </a:cubicBezTo>
                  <a:cubicBezTo>
                    <a:pt x="219075" y="365125"/>
                    <a:pt x="266237" y="340783"/>
                    <a:pt x="296664" y="302749"/>
                  </a:cubicBezTo>
                  <a:cubicBezTo>
                    <a:pt x="299707" y="301228"/>
                    <a:pt x="301228" y="298185"/>
                    <a:pt x="302749" y="295143"/>
                  </a:cubicBezTo>
                  <a:cubicBezTo>
                    <a:pt x="302749" y="295143"/>
                    <a:pt x="302749" y="295143"/>
                    <a:pt x="302749" y="293621"/>
                  </a:cubicBezTo>
                  <a:cubicBezTo>
                    <a:pt x="322527" y="267758"/>
                    <a:pt x="334698" y="234289"/>
                    <a:pt x="334698" y="197776"/>
                  </a:cubicBezTo>
                  <a:close/>
                  <a:moveTo>
                    <a:pt x="243417" y="30427"/>
                  </a:moveTo>
                  <a:cubicBezTo>
                    <a:pt x="264716" y="30427"/>
                    <a:pt x="289057" y="47162"/>
                    <a:pt x="289057" y="76068"/>
                  </a:cubicBezTo>
                  <a:cubicBezTo>
                    <a:pt x="289057" y="95845"/>
                    <a:pt x="264716" y="126272"/>
                    <a:pt x="243417" y="146050"/>
                  </a:cubicBezTo>
                  <a:cubicBezTo>
                    <a:pt x="222118" y="126272"/>
                    <a:pt x="197776" y="94324"/>
                    <a:pt x="197776" y="76068"/>
                  </a:cubicBezTo>
                  <a:cubicBezTo>
                    <a:pt x="197776" y="68461"/>
                    <a:pt x="199297" y="62376"/>
                    <a:pt x="202340" y="56290"/>
                  </a:cubicBezTo>
                  <a:cubicBezTo>
                    <a:pt x="202340" y="56290"/>
                    <a:pt x="202340" y="56290"/>
                    <a:pt x="202340" y="54769"/>
                  </a:cubicBezTo>
                  <a:cubicBezTo>
                    <a:pt x="211468" y="39555"/>
                    <a:pt x="228203" y="30427"/>
                    <a:pt x="243417" y="30427"/>
                  </a:cubicBezTo>
                  <a:close/>
                  <a:moveTo>
                    <a:pt x="30427" y="197776"/>
                  </a:moveTo>
                  <a:cubicBezTo>
                    <a:pt x="30427" y="155178"/>
                    <a:pt x="50205" y="118666"/>
                    <a:pt x="79110" y="92803"/>
                  </a:cubicBezTo>
                  <a:cubicBezTo>
                    <a:pt x="83674" y="97367"/>
                    <a:pt x="86717" y="101931"/>
                    <a:pt x="91281" y="108016"/>
                  </a:cubicBezTo>
                  <a:cubicBezTo>
                    <a:pt x="100409" y="123230"/>
                    <a:pt x="103452" y="139965"/>
                    <a:pt x="98888" y="146050"/>
                  </a:cubicBezTo>
                  <a:cubicBezTo>
                    <a:pt x="94324" y="152135"/>
                    <a:pt x="83674" y="156699"/>
                    <a:pt x="74546" y="161264"/>
                  </a:cubicBezTo>
                  <a:cubicBezTo>
                    <a:pt x="57811" y="168870"/>
                    <a:pt x="41077" y="177998"/>
                    <a:pt x="41077" y="196255"/>
                  </a:cubicBezTo>
                  <a:cubicBezTo>
                    <a:pt x="41077" y="209947"/>
                    <a:pt x="51726" y="222118"/>
                    <a:pt x="60854" y="232767"/>
                  </a:cubicBezTo>
                  <a:cubicBezTo>
                    <a:pt x="65418" y="237331"/>
                    <a:pt x="68461" y="241895"/>
                    <a:pt x="71504" y="246459"/>
                  </a:cubicBezTo>
                  <a:cubicBezTo>
                    <a:pt x="82153" y="260152"/>
                    <a:pt x="77589" y="275365"/>
                    <a:pt x="71504" y="284493"/>
                  </a:cubicBezTo>
                  <a:cubicBezTo>
                    <a:pt x="69982" y="286015"/>
                    <a:pt x="68461" y="289057"/>
                    <a:pt x="66940" y="290579"/>
                  </a:cubicBezTo>
                  <a:cubicBezTo>
                    <a:pt x="44119" y="266237"/>
                    <a:pt x="30427" y="232767"/>
                    <a:pt x="30427" y="197776"/>
                  </a:cubicBezTo>
                  <a:close/>
                  <a:moveTo>
                    <a:pt x="173434" y="334698"/>
                  </a:moveTo>
                  <a:cubicBezTo>
                    <a:pt x="164306" y="324048"/>
                    <a:pt x="158221" y="301228"/>
                    <a:pt x="161264" y="281451"/>
                  </a:cubicBezTo>
                  <a:cubicBezTo>
                    <a:pt x="162785" y="270801"/>
                    <a:pt x="168870" y="249502"/>
                    <a:pt x="187127" y="243417"/>
                  </a:cubicBezTo>
                  <a:cubicBezTo>
                    <a:pt x="188648" y="243417"/>
                    <a:pt x="194733" y="249502"/>
                    <a:pt x="197776" y="252545"/>
                  </a:cubicBezTo>
                  <a:cubicBezTo>
                    <a:pt x="209947" y="264716"/>
                    <a:pt x="231246" y="284493"/>
                    <a:pt x="266237" y="275365"/>
                  </a:cubicBezTo>
                  <a:cubicBezTo>
                    <a:pt x="267758" y="275365"/>
                    <a:pt x="270801" y="276886"/>
                    <a:pt x="272322" y="279929"/>
                  </a:cubicBezTo>
                  <a:cubicBezTo>
                    <a:pt x="272322" y="281451"/>
                    <a:pt x="273844" y="281451"/>
                    <a:pt x="273844" y="282972"/>
                  </a:cubicBezTo>
                  <a:cubicBezTo>
                    <a:pt x="251023" y="311878"/>
                    <a:pt x="214511" y="333177"/>
                    <a:pt x="173434" y="334698"/>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56" name="Graphic 2080">
              <a:extLst>
                <a:ext uri="{FF2B5EF4-FFF2-40B4-BE49-F238E27FC236}">
                  <a16:creationId xmlns:a16="http://schemas.microsoft.com/office/drawing/2014/main" id="{127DF340-4B6E-9668-4FF5-12F95D836CCC}"/>
                </a:ext>
              </a:extLst>
            </p:cNvPr>
            <p:cNvGrpSpPr>
              <a:grpSpLocks noChangeAspect="1"/>
            </p:cNvGrpSpPr>
            <p:nvPr/>
          </p:nvGrpSpPr>
          <p:grpSpPr>
            <a:xfrm>
              <a:off x="2832071" y="2546881"/>
              <a:ext cx="448889" cy="411480"/>
              <a:chOff x="5450935" y="4650713"/>
              <a:chExt cx="365125" cy="334697"/>
            </a:xfrm>
            <a:solidFill>
              <a:srgbClr val="002060"/>
            </a:solidFill>
          </p:grpSpPr>
          <p:sp>
            <p:nvSpPr>
              <p:cNvPr id="57" name="Freeform 50">
                <a:extLst>
                  <a:ext uri="{FF2B5EF4-FFF2-40B4-BE49-F238E27FC236}">
                    <a16:creationId xmlns:a16="http://schemas.microsoft.com/office/drawing/2014/main" id="{3F87E351-0EA2-121A-92C4-A7502E8452AD}"/>
                  </a:ext>
                </a:extLst>
              </p:cNvPr>
              <p:cNvSpPr/>
              <p:nvPr/>
            </p:nvSpPr>
            <p:spPr>
              <a:xfrm>
                <a:off x="5466148" y="4650713"/>
                <a:ext cx="334697" cy="112580"/>
              </a:xfrm>
              <a:custGeom>
                <a:avLst/>
                <a:gdLst>
                  <a:gd name="connsiteX0" fmla="*/ 15214 w 334697"/>
                  <a:gd name="connsiteY0" fmla="*/ 112580 h 112580"/>
                  <a:gd name="connsiteX1" fmla="*/ 30427 w 334697"/>
                  <a:gd name="connsiteY1" fmla="*/ 97367 h 112580"/>
                  <a:gd name="connsiteX2" fmla="*/ 98888 w 334697"/>
                  <a:gd name="connsiteY2" fmla="*/ 30427 h 112580"/>
                  <a:gd name="connsiteX3" fmla="*/ 155178 w 334697"/>
                  <a:gd name="connsiteY3" fmla="*/ 60854 h 112580"/>
                  <a:gd name="connsiteX4" fmla="*/ 181041 w 334697"/>
                  <a:gd name="connsiteY4" fmla="*/ 60854 h 112580"/>
                  <a:gd name="connsiteX5" fmla="*/ 237331 w 334697"/>
                  <a:gd name="connsiteY5" fmla="*/ 30427 h 112580"/>
                  <a:gd name="connsiteX6" fmla="*/ 304271 w 334697"/>
                  <a:gd name="connsiteY6" fmla="*/ 97367 h 112580"/>
                  <a:gd name="connsiteX7" fmla="*/ 319484 w 334697"/>
                  <a:gd name="connsiteY7" fmla="*/ 112580 h 112580"/>
                  <a:gd name="connsiteX8" fmla="*/ 334698 w 334697"/>
                  <a:gd name="connsiteY8" fmla="*/ 97367 h 112580"/>
                  <a:gd name="connsiteX9" fmla="*/ 235810 w 334697"/>
                  <a:gd name="connsiteY9" fmla="*/ 0 h 112580"/>
                  <a:gd name="connsiteX10" fmla="*/ 167349 w 334697"/>
                  <a:gd name="connsiteY10" fmla="*/ 27384 h 112580"/>
                  <a:gd name="connsiteX11" fmla="*/ 98888 w 334697"/>
                  <a:gd name="connsiteY11" fmla="*/ 0 h 112580"/>
                  <a:gd name="connsiteX12" fmla="*/ 0 w 334697"/>
                  <a:gd name="connsiteY12" fmla="*/ 97367 h 112580"/>
                  <a:gd name="connsiteX13" fmla="*/ 15214 w 334697"/>
                  <a:gd name="connsiteY13" fmla="*/ 112580 h 11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697" h="112580">
                    <a:moveTo>
                      <a:pt x="15214" y="112580"/>
                    </a:moveTo>
                    <a:cubicBezTo>
                      <a:pt x="24342" y="112580"/>
                      <a:pt x="30427" y="106495"/>
                      <a:pt x="30427" y="97367"/>
                    </a:cubicBezTo>
                    <a:cubicBezTo>
                      <a:pt x="30427" y="60854"/>
                      <a:pt x="60854" y="30427"/>
                      <a:pt x="98888" y="30427"/>
                    </a:cubicBezTo>
                    <a:cubicBezTo>
                      <a:pt x="121708" y="30427"/>
                      <a:pt x="143007" y="41077"/>
                      <a:pt x="155178" y="60854"/>
                    </a:cubicBezTo>
                    <a:cubicBezTo>
                      <a:pt x="161264" y="69982"/>
                      <a:pt x="174956" y="69982"/>
                      <a:pt x="181041" y="60854"/>
                    </a:cubicBezTo>
                    <a:cubicBezTo>
                      <a:pt x="193212" y="42598"/>
                      <a:pt x="214511" y="30427"/>
                      <a:pt x="237331" y="30427"/>
                    </a:cubicBezTo>
                    <a:cubicBezTo>
                      <a:pt x="273844" y="30427"/>
                      <a:pt x="304271" y="60854"/>
                      <a:pt x="304271" y="97367"/>
                    </a:cubicBezTo>
                    <a:cubicBezTo>
                      <a:pt x="304271" y="106495"/>
                      <a:pt x="310356" y="112580"/>
                      <a:pt x="319484" y="112580"/>
                    </a:cubicBezTo>
                    <a:cubicBezTo>
                      <a:pt x="328613" y="112580"/>
                      <a:pt x="334698" y="106495"/>
                      <a:pt x="334698" y="97367"/>
                    </a:cubicBezTo>
                    <a:cubicBezTo>
                      <a:pt x="334698" y="44119"/>
                      <a:pt x="290579" y="0"/>
                      <a:pt x="235810" y="0"/>
                    </a:cubicBezTo>
                    <a:cubicBezTo>
                      <a:pt x="209947" y="0"/>
                      <a:pt x="185605" y="10649"/>
                      <a:pt x="167349" y="27384"/>
                    </a:cubicBezTo>
                    <a:cubicBezTo>
                      <a:pt x="149093" y="10649"/>
                      <a:pt x="124751" y="0"/>
                      <a:pt x="98888" y="0"/>
                    </a:cubicBezTo>
                    <a:cubicBezTo>
                      <a:pt x="44119" y="0"/>
                      <a:pt x="0" y="44119"/>
                      <a:pt x="0" y="97367"/>
                    </a:cubicBezTo>
                    <a:cubicBezTo>
                      <a:pt x="0" y="106495"/>
                      <a:pt x="6085" y="112580"/>
                      <a:pt x="15214" y="112580"/>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8" name="Freeform 51">
                <a:extLst>
                  <a:ext uri="{FF2B5EF4-FFF2-40B4-BE49-F238E27FC236}">
                    <a16:creationId xmlns:a16="http://schemas.microsoft.com/office/drawing/2014/main" id="{AD639A2A-5879-5147-CECB-3B3B03959E86}"/>
                  </a:ext>
                </a:extLst>
              </p:cNvPr>
              <p:cNvSpPr/>
              <p:nvPr/>
            </p:nvSpPr>
            <p:spPr>
              <a:xfrm>
                <a:off x="5512178" y="4836707"/>
                <a:ext cx="242638" cy="148703"/>
              </a:xfrm>
              <a:custGeom>
                <a:avLst/>
                <a:gdLst>
                  <a:gd name="connsiteX0" fmla="*/ 215643 w 242638"/>
                  <a:gd name="connsiteY0" fmla="*/ 5696 h 148703"/>
                  <a:gd name="connsiteX1" fmla="*/ 121319 w 242638"/>
                  <a:gd name="connsiteY1" fmla="*/ 112191 h 148703"/>
                  <a:gd name="connsiteX2" fmla="*/ 26995 w 242638"/>
                  <a:gd name="connsiteY2" fmla="*/ 5696 h 148703"/>
                  <a:gd name="connsiteX3" fmla="*/ 5696 w 242638"/>
                  <a:gd name="connsiteY3" fmla="*/ 2654 h 148703"/>
                  <a:gd name="connsiteX4" fmla="*/ 2654 w 242638"/>
                  <a:gd name="connsiteY4" fmla="*/ 23953 h 148703"/>
                  <a:gd name="connsiteX5" fmla="*/ 110670 w 242638"/>
                  <a:gd name="connsiteY5" fmla="*/ 144140 h 148703"/>
                  <a:gd name="connsiteX6" fmla="*/ 121319 w 242638"/>
                  <a:gd name="connsiteY6" fmla="*/ 148704 h 148703"/>
                  <a:gd name="connsiteX7" fmla="*/ 131969 w 242638"/>
                  <a:gd name="connsiteY7" fmla="*/ 144140 h 148703"/>
                  <a:gd name="connsiteX8" fmla="*/ 239985 w 242638"/>
                  <a:gd name="connsiteY8" fmla="*/ 23953 h 148703"/>
                  <a:gd name="connsiteX9" fmla="*/ 236942 w 242638"/>
                  <a:gd name="connsiteY9" fmla="*/ 2654 h 148703"/>
                  <a:gd name="connsiteX10" fmla="*/ 215643 w 242638"/>
                  <a:gd name="connsiteY10" fmla="*/ 5696 h 14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638" h="148703">
                    <a:moveTo>
                      <a:pt x="215643" y="5696"/>
                    </a:moveTo>
                    <a:cubicBezTo>
                      <a:pt x="185216" y="45252"/>
                      <a:pt x="154789" y="80243"/>
                      <a:pt x="121319" y="112191"/>
                    </a:cubicBezTo>
                    <a:cubicBezTo>
                      <a:pt x="87850" y="80243"/>
                      <a:pt x="57423" y="45252"/>
                      <a:pt x="26995" y="5696"/>
                    </a:cubicBezTo>
                    <a:cubicBezTo>
                      <a:pt x="22431" y="-389"/>
                      <a:pt x="11782" y="-1910"/>
                      <a:pt x="5696" y="2654"/>
                    </a:cubicBezTo>
                    <a:cubicBezTo>
                      <a:pt x="-389" y="7218"/>
                      <a:pt x="-1910" y="17867"/>
                      <a:pt x="2654" y="23953"/>
                    </a:cubicBezTo>
                    <a:cubicBezTo>
                      <a:pt x="36124" y="69593"/>
                      <a:pt x="72636" y="109149"/>
                      <a:pt x="110670" y="144140"/>
                    </a:cubicBezTo>
                    <a:cubicBezTo>
                      <a:pt x="113713" y="147182"/>
                      <a:pt x="116755" y="148704"/>
                      <a:pt x="121319" y="148704"/>
                    </a:cubicBezTo>
                    <a:cubicBezTo>
                      <a:pt x="125883" y="148704"/>
                      <a:pt x="128926" y="147182"/>
                      <a:pt x="131969" y="144140"/>
                    </a:cubicBezTo>
                    <a:cubicBezTo>
                      <a:pt x="171524" y="107627"/>
                      <a:pt x="206515" y="68072"/>
                      <a:pt x="239985" y="23953"/>
                    </a:cubicBezTo>
                    <a:cubicBezTo>
                      <a:pt x="244549" y="17867"/>
                      <a:pt x="243028" y="7218"/>
                      <a:pt x="236942" y="2654"/>
                    </a:cubicBezTo>
                    <a:cubicBezTo>
                      <a:pt x="230857" y="-1910"/>
                      <a:pt x="220207" y="-389"/>
                      <a:pt x="215643" y="5696"/>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9" name="Freeform 52">
                <a:extLst>
                  <a:ext uri="{FF2B5EF4-FFF2-40B4-BE49-F238E27FC236}">
                    <a16:creationId xmlns:a16="http://schemas.microsoft.com/office/drawing/2014/main" id="{6CC251B4-CBEF-4041-3DAD-26B241E35C9E}"/>
                  </a:ext>
                </a:extLst>
              </p:cNvPr>
              <p:cNvSpPr/>
              <p:nvPr/>
            </p:nvSpPr>
            <p:spPr>
              <a:xfrm>
                <a:off x="5450935" y="4741234"/>
                <a:ext cx="365125" cy="122469"/>
              </a:xfrm>
              <a:custGeom>
                <a:avLst/>
                <a:gdLst>
                  <a:gd name="connsiteX0" fmla="*/ 349911 w 365125"/>
                  <a:gd name="connsiteY0" fmla="*/ 46401 h 122469"/>
                  <a:gd name="connsiteX1" fmla="*/ 243417 w 365125"/>
                  <a:gd name="connsiteY1" fmla="*/ 46401 h 122469"/>
                  <a:gd name="connsiteX2" fmla="*/ 231246 w 365125"/>
                  <a:gd name="connsiteY2" fmla="*/ 52487 h 122469"/>
                  <a:gd name="connsiteX3" fmla="*/ 212990 w 365125"/>
                  <a:gd name="connsiteY3" fmla="*/ 79871 h 122469"/>
                  <a:gd name="connsiteX4" fmla="*/ 164306 w 365125"/>
                  <a:gd name="connsiteY4" fmla="*/ 6846 h 122469"/>
                  <a:gd name="connsiteX5" fmla="*/ 138443 w 365125"/>
                  <a:gd name="connsiteY5" fmla="*/ 6846 h 122469"/>
                  <a:gd name="connsiteX6" fmla="*/ 114102 w 365125"/>
                  <a:gd name="connsiteY6" fmla="*/ 46401 h 122469"/>
                  <a:gd name="connsiteX7" fmla="*/ 15214 w 365125"/>
                  <a:gd name="connsiteY7" fmla="*/ 46401 h 122469"/>
                  <a:gd name="connsiteX8" fmla="*/ 0 w 365125"/>
                  <a:gd name="connsiteY8" fmla="*/ 61615 h 122469"/>
                  <a:gd name="connsiteX9" fmla="*/ 15214 w 365125"/>
                  <a:gd name="connsiteY9" fmla="*/ 76828 h 122469"/>
                  <a:gd name="connsiteX10" fmla="*/ 121708 w 365125"/>
                  <a:gd name="connsiteY10" fmla="*/ 76828 h 122469"/>
                  <a:gd name="connsiteX11" fmla="*/ 133879 w 365125"/>
                  <a:gd name="connsiteY11" fmla="*/ 70743 h 122469"/>
                  <a:gd name="connsiteX12" fmla="*/ 152135 w 365125"/>
                  <a:gd name="connsiteY12" fmla="*/ 43359 h 122469"/>
                  <a:gd name="connsiteX13" fmla="*/ 200819 w 365125"/>
                  <a:gd name="connsiteY13" fmla="*/ 116384 h 122469"/>
                  <a:gd name="connsiteX14" fmla="*/ 212990 w 365125"/>
                  <a:gd name="connsiteY14" fmla="*/ 122469 h 122469"/>
                  <a:gd name="connsiteX15" fmla="*/ 225160 w 365125"/>
                  <a:gd name="connsiteY15" fmla="*/ 116384 h 122469"/>
                  <a:gd name="connsiteX16" fmla="*/ 251023 w 365125"/>
                  <a:gd name="connsiteY16" fmla="*/ 76828 h 122469"/>
                  <a:gd name="connsiteX17" fmla="*/ 349911 w 365125"/>
                  <a:gd name="connsiteY17" fmla="*/ 76828 h 122469"/>
                  <a:gd name="connsiteX18" fmla="*/ 365125 w 365125"/>
                  <a:gd name="connsiteY18" fmla="*/ 61615 h 122469"/>
                  <a:gd name="connsiteX19" fmla="*/ 349911 w 365125"/>
                  <a:gd name="connsiteY19" fmla="*/ 46401 h 1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125" h="122469">
                    <a:moveTo>
                      <a:pt x="349911" y="46401"/>
                    </a:moveTo>
                    <a:lnTo>
                      <a:pt x="243417" y="46401"/>
                    </a:lnTo>
                    <a:cubicBezTo>
                      <a:pt x="238853" y="46401"/>
                      <a:pt x="234289" y="49444"/>
                      <a:pt x="231246" y="52487"/>
                    </a:cubicBezTo>
                    <a:lnTo>
                      <a:pt x="212990" y="79871"/>
                    </a:lnTo>
                    <a:lnTo>
                      <a:pt x="164306" y="6846"/>
                    </a:lnTo>
                    <a:cubicBezTo>
                      <a:pt x="158221" y="-2282"/>
                      <a:pt x="144529" y="-2282"/>
                      <a:pt x="138443" y="6846"/>
                    </a:cubicBezTo>
                    <a:lnTo>
                      <a:pt x="114102" y="46401"/>
                    </a:lnTo>
                    <a:lnTo>
                      <a:pt x="15214" y="46401"/>
                    </a:lnTo>
                    <a:cubicBezTo>
                      <a:pt x="6085" y="46401"/>
                      <a:pt x="0" y="52487"/>
                      <a:pt x="0" y="61615"/>
                    </a:cubicBezTo>
                    <a:cubicBezTo>
                      <a:pt x="0" y="70743"/>
                      <a:pt x="6085" y="76828"/>
                      <a:pt x="15214" y="76828"/>
                    </a:cubicBezTo>
                    <a:lnTo>
                      <a:pt x="121708" y="76828"/>
                    </a:lnTo>
                    <a:cubicBezTo>
                      <a:pt x="126272" y="76828"/>
                      <a:pt x="130836" y="73786"/>
                      <a:pt x="133879" y="70743"/>
                    </a:cubicBezTo>
                    <a:lnTo>
                      <a:pt x="152135" y="43359"/>
                    </a:lnTo>
                    <a:lnTo>
                      <a:pt x="200819" y="116384"/>
                    </a:lnTo>
                    <a:cubicBezTo>
                      <a:pt x="203861" y="120948"/>
                      <a:pt x="208426" y="122469"/>
                      <a:pt x="212990" y="122469"/>
                    </a:cubicBezTo>
                    <a:cubicBezTo>
                      <a:pt x="217554" y="122469"/>
                      <a:pt x="222118" y="119426"/>
                      <a:pt x="225160" y="116384"/>
                    </a:cubicBezTo>
                    <a:lnTo>
                      <a:pt x="251023" y="76828"/>
                    </a:lnTo>
                    <a:lnTo>
                      <a:pt x="349911" y="76828"/>
                    </a:lnTo>
                    <a:cubicBezTo>
                      <a:pt x="359040" y="76828"/>
                      <a:pt x="365125" y="70743"/>
                      <a:pt x="365125" y="61615"/>
                    </a:cubicBezTo>
                    <a:cubicBezTo>
                      <a:pt x="365125" y="52487"/>
                      <a:pt x="359040" y="46401"/>
                      <a:pt x="349911" y="46401"/>
                    </a:cubicBezTo>
                    <a:close/>
                  </a:path>
                </a:pathLst>
              </a:custGeom>
              <a:solidFill>
                <a:schemeClr val="tx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spTree>
    <p:extLst>
      <p:ext uri="{BB962C8B-B14F-4D97-AF65-F5344CB8AC3E}">
        <p14:creationId xmlns:p14="http://schemas.microsoft.com/office/powerpoint/2010/main" val="18797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AA73C8-9B56-BAAA-C492-D2C3E7A00F13}"/>
              </a:ext>
            </a:extLst>
          </p:cNvPr>
          <p:cNvSpPr>
            <a:spLocks noGrp="1"/>
          </p:cNvSpPr>
          <p:nvPr>
            <p:ph sz="half" idx="1"/>
          </p:nvPr>
        </p:nvSpPr>
        <p:spPr/>
        <p:txBody>
          <a:bodyPr/>
          <a:lstStyle/>
          <a:p>
            <a:pPr marL="0" indent="0">
              <a:buNone/>
            </a:pPr>
            <a:r>
              <a:rPr lang="en-US" dirty="0"/>
              <a:t>Click to learn more about specific benefit terms &amp; plans:</a:t>
            </a:r>
          </a:p>
          <a:p>
            <a:endParaRPr lang="en-US" dirty="0"/>
          </a:p>
        </p:txBody>
      </p:sp>
      <p:sp>
        <p:nvSpPr>
          <p:cNvPr id="4" name="Title 3">
            <a:extLst>
              <a:ext uri="{FF2B5EF4-FFF2-40B4-BE49-F238E27FC236}">
                <a16:creationId xmlns:a16="http://schemas.microsoft.com/office/drawing/2014/main" id="{F886365B-9B70-F758-0B33-8D1E7734D702}"/>
              </a:ext>
            </a:extLst>
          </p:cNvPr>
          <p:cNvSpPr>
            <a:spLocks noGrp="1"/>
          </p:cNvSpPr>
          <p:nvPr>
            <p:ph type="title"/>
          </p:nvPr>
        </p:nvSpPr>
        <p:spPr/>
        <p:txBody>
          <a:bodyPr/>
          <a:lstStyle/>
          <a:p>
            <a:r>
              <a:rPr lang="en-US"/>
              <a:t>Benefit Videos</a:t>
            </a:r>
          </a:p>
        </p:txBody>
      </p:sp>
      <p:sp>
        <p:nvSpPr>
          <p:cNvPr id="6" name="Rectangle 5">
            <a:extLst>
              <a:ext uri="{FF2B5EF4-FFF2-40B4-BE49-F238E27FC236}">
                <a16:creationId xmlns:a16="http://schemas.microsoft.com/office/drawing/2014/main" id="{E120919B-2A36-8EC8-C981-E24EE397E5D0}"/>
              </a:ext>
            </a:extLst>
          </p:cNvPr>
          <p:cNvSpPr/>
          <p:nvPr/>
        </p:nvSpPr>
        <p:spPr>
          <a:xfrm>
            <a:off x="7102189" y="2554549"/>
            <a:ext cx="2194560" cy="586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95959"/>
                </a:solidFill>
                <a:effectLst/>
                <a:uLnTx/>
                <a:uFillTx/>
                <a:latin typeface="Raleway Medium"/>
                <a:ea typeface="+mn-ea"/>
                <a:cs typeface="+mn-cs"/>
                <a:hlinkClick r:id="rId3"/>
              </a:rPr>
              <a:t>Health Savings Account</a:t>
            </a:r>
            <a:endParaRPr kumimoji="0" lang="en-US" sz="16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 name="Rectangle 6">
            <a:hlinkClick r:id="rId4"/>
            <a:extLst>
              <a:ext uri="{FF2B5EF4-FFF2-40B4-BE49-F238E27FC236}">
                <a16:creationId xmlns:a16="http://schemas.microsoft.com/office/drawing/2014/main" id="{3A62ADFB-B171-58F5-AAD7-B260014C7F85}"/>
              </a:ext>
            </a:extLst>
          </p:cNvPr>
          <p:cNvSpPr/>
          <p:nvPr/>
        </p:nvSpPr>
        <p:spPr>
          <a:xfrm>
            <a:off x="2941580" y="4642000"/>
            <a:ext cx="2194560" cy="586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Raleway Medium"/>
                <a:ea typeface="+mn-ea"/>
                <a:cs typeface="+mn-cs"/>
                <a:hlinkClick r:id="rId4">
                  <a:extLst>
                    <a:ext uri="{A12FA001-AC4F-418D-AE19-62706E023703}">
                      <ahyp:hlinkClr xmlns:ahyp="http://schemas.microsoft.com/office/drawing/2018/hyperlinkcolor" val="tx"/>
                    </a:ext>
                  </a:extLst>
                </a:hlinkClick>
              </a:rPr>
              <a:t>Voluntary Benefits</a:t>
            </a:r>
            <a:endParaRPr kumimoji="0" lang="en-US" sz="1600" b="0" i="0" u="none" strike="noStrike" kern="1200" cap="none" spc="0" normalizeH="0" baseline="0" noProof="0">
              <a:ln>
                <a:noFill/>
              </a:ln>
              <a:solidFill>
                <a:schemeClr val="accent2"/>
              </a:solidFill>
              <a:effectLst/>
              <a:uLnTx/>
              <a:uFillTx/>
              <a:latin typeface="Raleway Medium"/>
              <a:ea typeface="+mn-ea"/>
              <a:cs typeface="+mn-cs"/>
            </a:endParaRPr>
          </a:p>
        </p:txBody>
      </p:sp>
      <p:sp>
        <p:nvSpPr>
          <p:cNvPr id="8" name="Rectangle 7">
            <a:extLst>
              <a:ext uri="{FF2B5EF4-FFF2-40B4-BE49-F238E27FC236}">
                <a16:creationId xmlns:a16="http://schemas.microsoft.com/office/drawing/2014/main" id="{85F43BF6-572A-643F-E0E5-CD7B926C879D}"/>
              </a:ext>
            </a:extLst>
          </p:cNvPr>
          <p:cNvSpPr/>
          <p:nvPr/>
        </p:nvSpPr>
        <p:spPr>
          <a:xfrm>
            <a:off x="7102189" y="3619684"/>
            <a:ext cx="2194560" cy="586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95959"/>
                </a:solidFill>
                <a:effectLst/>
                <a:uLnTx/>
                <a:uFillTx/>
                <a:latin typeface="Raleway Medium"/>
                <a:ea typeface="+mn-ea"/>
                <a:cs typeface="+mn-cs"/>
                <a:hlinkClick r:id="rId5"/>
              </a:rPr>
              <a:t>Flexible Spending Account</a:t>
            </a:r>
            <a:endParaRPr kumimoji="0" lang="en-US" sz="1600" b="0" i="0" u="none" strike="noStrike" kern="1200" cap="none" spc="0" normalizeH="0" baseline="0" noProof="0">
              <a:ln>
                <a:noFill/>
              </a:ln>
              <a:solidFill>
                <a:srgbClr val="595959"/>
              </a:solidFill>
              <a:effectLst/>
              <a:uLnTx/>
              <a:uFillTx/>
              <a:latin typeface="Raleway Medium"/>
              <a:ea typeface="+mn-ea"/>
              <a:cs typeface="+mn-cs"/>
            </a:endParaRPr>
          </a:p>
        </p:txBody>
      </p:sp>
      <p:sp>
        <p:nvSpPr>
          <p:cNvPr id="9" name="Rectangle 8">
            <a:extLst>
              <a:ext uri="{FF2B5EF4-FFF2-40B4-BE49-F238E27FC236}">
                <a16:creationId xmlns:a16="http://schemas.microsoft.com/office/drawing/2014/main" id="{A7C732E0-59D5-ADF3-E661-AB524CFB4EE8}"/>
              </a:ext>
            </a:extLst>
          </p:cNvPr>
          <p:cNvSpPr/>
          <p:nvPr/>
        </p:nvSpPr>
        <p:spPr>
          <a:xfrm>
            <a:off x="2941581" y="2554549"/>
            <a:ext cx="2194560" cy="586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solidFill>
                <a:effectLst/>
                <a:uLnTx/>
                <a:uFillTx/>
                <a:latin typeface="Raleway Medium"/>
                <a:ea typeface="+mn-ea"/>
                <a:cs typeface="+mn-cs"/>
                <a:hlinkClick r:id="rId6"/>
              </a:rPr>
              <a:t>HDHP vs PPO Plans</a:t>
            </a:r>
            <a:endParaRPr kumimoji="0" lang="en-US" sz="1600" b="0" i="0" u="none" strike="noStrike" kern="1200" cap="none" spc="0" normalizeH="0" baseline="0" noProof="0" dirty="0">
              <a:ln>
                <a:noFill/>
              </a:ln>
              <a:solidFill>
                <a:srgbClr val="595959"/>
              </a:solidFill>
              <a:effectLst/>
              <a:uLnTx/>
              <a:uFillTx/>
              <a:latin typeface="Raleway Medium"/>
              <a:ea typeface="+mn-ea"/>
              <a:cs typeface="+mn-cs"/>
            </a:endParaRPr>
          </a:p>
        </p:txBody>
      </p:sp>
      <p:sp>
        <p:nvSpPr>
          <p:cNvPr id="10" name="Rectangle 9">
            <a:extLst>
              <a:ext uri="{FF2B5EF4-FFF2-40B4-BE49-F238E27FC236}">
                <a16:creationId xmlns:a16="http://schemas.microsoft.com/office/drawing/2014/main" id="{AF927465-7663-AACD-A5E2-67AD3FC0709B}"/>
              </a:ext>
            </a:extLst>
          </p:cNvPr>
          <p:cNvSpPr/>
          <p:nvPr/>
        </p:nvSpPr>
        <p:spPr>
          <a:xfrm>
            <a:off x="2941580" y="3619684"/>
            <a:ext cx="2194560" cy="586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95959"/>
                </a:solidFill>
                <a:effectLst/>
                <a:uLnTx/>
                <a:uFillTx/>
                <a:latin typeface="Raleway Medium"/>
                <a:ea typeface="+mn-ea"/>
                <a:cs typeface="+mn-cs"/>
                <a:hlinkClick r:id="rId7"/>
              </a:rPr>
              <a:t>Know Where to Go</a:t>
            </a:r>
            <a:endParaRPr kumimoji="0" lang="en-US" sz="16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1" name="Graphic 2658">
            <a:extLst>
              <a:ext uri="{FF2B5EF4-FFF2-40B4-BE49-F238E27FC236}">
                <a16:creationId xmlns:a16="http://schemas.microsoft.com/office/drawing/2014/main" id="{0E212AC4-12D1-D963-28A3-D96382A2BE9F}"/>
              </a:ext>
            </a:extLst>
          </p:cNvPr>
          <p:cNvSpPr>
            <a:spLocks noChangeAspect="1"/>
          </p:cNvSpPr>
          <p:nvPr/>
        </p:nvSpPr>
        <p:spPr>
          <a:xfrm>
            <a:off x="2192885" y="4749913"/>
            <a:ext cx="334697" cy="365125"/>
          </a:xfrm>
          <a:custGeom>
            <a:avLst/>
            <a:gdLst>
              <a:gd name="connsiteX0" fmla="*/ 182563 w 334697"/>
              <a:gd name="connsiteY0" fmla="*/ 30427 h 365125"/>
              <a:gd name="connsiteX1" fmla="*/ 182563 w 334697"/>
              <a:gd name="connsiteY1" fmla="*/ 15214 h 365125"/>
              <a:gd name="connsiteX2" fmla="*/ 167349 w 334697"/>
              <a:gd name="connsiteY2" fmla="*/ 0 h 365125"/>
              <a:gd name="connsiteX3" fmla="*/ 152135 w 334697"/>
              <a:gd name="connsiteY3" fmla="*/ 15214 h 365125"/>
              <a:gd name="connsiteX4" fmla="*/ 152135 w 334697"/>
              <a:gd name="connsiteY4" fmla="*/ 30427 h 365125"/>
              <a:gd name="connsiteX5" fmla="*/ 0 w 334697"/>
              <a:gd name="connsiteY5" fmla="*/ 181041 h 365125"/>
              <a:gd name="connsiteX6" fmla="*/ 4564 w 334697"/>
              <a:gd name="connsiteY6" fmla="*/ 193212 h 365125"/>
              <a:gd name="connsiteX7" fmla="*/ 15214 w 334697"/>
              <a:gd name="connsiteY7" fmla="*/ 197776 h 365125"/>
              <a:gd name="connsiteX8" fmla="*/ 152135 w 334697"/>
              <a:gd name="connsiteY8" fmla="*/ 197776 h 365125"/>
              <a:gd name="connsiteX9" fmla="*/ 152135 w 334697"/>
              <a:gd name="connsiteY9" fmla="*/ 304271 h 365125"/>
              <a:gd name="connsiteX10" fmla="*/ 212990 w 334697"/>
              <a:gd name="connsiteY10" fmla="*/ 365125 h 365125"/>
              <a:gd name="connsiteX11" fmla="*/ 273844 w 334697"/>
              <a:gd name="connsiteY11" fmla="*/ 304271 h 365125"/>
              <a:gd name="connsiteX12" fmla="*/ 258630 w 334697"/>
              <a:gd name="connsiteY12" fmla="*/ 289057 h 365125"/>
              <a:gd name="connsiteX13" fmla="*/ 243417 w 334697"/>
              <a:gd name="connsiteY13" fmla="*/ 304271 h 365125"/>
              <a:gd name="connsiteX14" fmla="*/ 212990 w 334697"/>
              <a:gd name="connsiteY14" fmla="*/ 334698 h 365125"/>
              <a:gd name="connsiteX15" fmla="*/ 182563 w 334697"/>
              <a:gd name="connsiteY15" fmla="*/ 304271 h 365125"/>
              <a:gd name="connsiteX16" fmla="*/ 182563 w 334697"/>
              <a:gd name="connsiteY16" fmla="*/ 197776 h 365125"/>
              <a:gd name="connsiteX17" fmla="*/ 319484 w 334697"/>
              <a:gd name="connsiteY17" fmla="*/ 197776 h 365125"/>
              <a:gd name="connsiteX18" fmla="*/ 330134 w 334697"/>
              <a:gd name="connsiteY18" fmla="*/ 193212 h 365125"/>
              <a:gd name="connsiteX19" fmla="*/ 334698 w 334697"/>
              <a:gd name="connsiteY19" fmla="*/ 181041 h 365125"/>
              <a:gd name="connsiteX20" fmla="*/ 182563 w 334697"/>
              <a:gd name="connsiteY20" fmla="*/ 30427 h 365125"/>
              <a:gd name="connsiteX21" fmla="*/ 109538 w 334697"/>
              <a:gd name="connsiteY21" fmla="*/ 73025 h 365125"/>
              <a:gd name="connsiteX22" fmla="*/ 76068 w 334697"/>
              <a:gd name="connsiteY22" fmla="*/ 167349 h 365125"/>
              <a:gd name="connsiteX23" fmla="*/ 33470 w 334697"/>
              <a:gd name="connsiteY23" fmla="*/ 167349 h 365125"/>
              <a:gd name="connsiteX24" fmla="*/ 109538 w 334697"/>
              <a:gd name="connsiteY24" fmla="*/ 73025 h 365125"/>
              <a:gd name="connsiteX25" fmla="*/ 106495 w 334697"/>
              <a:gd name="connsiteY25" fmla="*/ 167349 h 365125"/>
              <a:gd name="connsiteX26" fmla="*/ 152135 w 334697"/>
              <a:gd name="connsiteY26" fmla="*/ 73025 h 365125"/>
              <a:gd name="connsiteX27" fmla="*/ 152135 w 334697"/>
              <a:gd name="connsiteY27" fmla="*/ 167349 h 365125"/>
              <a:gd name="connsiteX28" fmla="*/ 106495 w 334697"/>
              <a:gd name="connsiteY28" fmla="*/ 167349 h 365125"/>
              <a:gd name="connsiteX29" fmla="*/ 182563 w 334697"/>
              <a:gd name="connsiteY29" fmla="*/ 73025 h 365125"/>
              <a:gd name="connsiteX30" fmla="*/ 228203 w 334697"/>
              <a:gd name="connsiteY30" fmla="*/ 167349 h 365125"/>
              <a:gd name="connsiteX31" fmla="*/ 182563 w 334697"/>
              <a:gd name="connsiteY31" fmla="*/ 167349 h 365125"/>
              <a:gd name="connsiteX32" fmla="*/ 182563 w 334697"/>
              <a:gd name="connsiteY32" fmla="*/ 73025 h 365125"/>
              <a:gd name="connsiteX33" fmla="*/ 258630 w 334697"/>
              <a:gd name="connsiteY33" fmla="*/ 167349 h 365125"/>
              <a:gd name="connsiteX34" fmla="*/ 225160 w 334697"/>
              <a:gd name="connsiteY34" fmla="*/ 73025 h 365125"/>
              <a:gd name="connsiteX35" fmla="*/ 301228 w 334697"/>
              <a:gd name="connsiteY35" fmla="*/ 167349 h 365125"/>
              <a:gd name="connsiteX36" fmla="*/ 258630 w 334697"/>
              <a:gd name="connsiteY36" fmla="*/ 167349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4697" h="365125">
                <a:moveTo>
                  <a:pt x="182563" y="30427"/>
                </a:moveTo>
                <a:lnTo>
                  <a:pt x="182563" y="15214"/>
                </a:lnTo>
                <a:cubicBezTo>
                  <a:pt x="182563" y="6085"/>
                  <a:pt x="176477" y="0"/>
                  <a:pt x="167349" y="0"/>
                </a:cubicBezTo>
                <a:cubicBezTo>
                  <a:pt x="158221" y="0"/>
                  <a:pt x="152135" y="6085"/>
                  <a:pt x="152135" y="15214"/>
                </a:cubicBezTo>
                <a:lnTo>
                  <a:pt x="152135" y="30427"/>
                </a:lnTo>
                <a:cubicBezTo>
                  <a:pt x="71504" y="38034"/>
                  <a:pt x="7607" y="100409"/>
                  <a:pt x="0" y="181041"/>
                </a:cubicBezTo>
                <a:cubicBezTo>
                  <a:pt x="0" y="185605"/>
                  <a:pt x="1521" y="190169"/>
                  <a:pt x="4564" y="193212"/>
                </a:cubicBezTo>
                <a:cubicBezTo>
                  <a:pt x="7607" y="196255"/>
                  <a:pt x="10649" y="197776"/>
                  <a:pt x="15214" y="197776"/>
                </a:cubicBezTo>
                <a:lnTo>
                  <a:pt x="152135" y="197776"/>
                </a:lnTo>
                <a:lnTo>
                  <a:pt x="152135" y="304271"/>
                </a:lnTo>
                <a:cubicBezTo>
                  <a:pt x="152135" y="337741"/>
                  <a:pt x="179520" y="365125"/>
                  <a:pt x="212990" y="365125"/>
                </a:cubicBezTo>
                <a:cubicBezTo>
                  <a:pt x="246459" y="365125"/>
                  <a:pt x="273844" y="337741"/>
                  <a:pt x="273844" y="304271"/>
                </a:cubicBezTo>
                <a:cubicBezTo>
                  <a:pt x="273844" y="295143"/>
                  <a:pt x="267758" y="289057"/>
                  <a:pt x="258630" y="289057"/>
                </a:cubicBezTo>
                <a:cubicBezTo>
                  <a:pt x="249502" y="289057"/>
                  <a:pt x="243417" y="295143"/>
                  <a:pt x="243417" y="304271"/>
                </a:cubicBezTo>
                <a:cubicBezTo>
                  <a:pt x="243417" y="321006"/>
                  <a:pt x="229724" y="334698"/>
                  <a:pt x="212990" y="334698"/>
                </a:cubicBezTo>
                <a:cubicBezTo>
                  <a:pt x="196255" y="334698"/>
                  <a:pt x="182563" y="321006"/>
                  <a:pt x="182563" y="304271"/>
                </a:cubicBezTo>
                <a:lnTo>
                  <a:pt x="182563" y="197776"/>
                </a:lnTo>
                <a:lnTo>
                  <a:pt x="319484" y="197776"/>
                </a:lnTo>
                <a:cubicBezTo>
                  <a:pt x="324048" y="197776"/>
                  <a:pt x="328613" y="196255"/>
                  <a:pt x="330134" y="193212"/>
                </a:cubicBezTo>
                <a:cubicBezTo>
                  <a:pt x="333177" y="190169"/>
                  <a:pt x="334698" y="185605"/>
                  <a:pt x="334698" y="181041"/>
                </a:cubicBezTo>
                <a:cubicBezTo>
                  <a:pt x="327091" y="100409"/>
                  <a:pt x="263194" y="38034"/>
                  <a:pt x="182563" y="30427"/>
                </a:cubicBezTo>
                <a:close/>
                <a:moveTo>
                  <a:pt x="109538" y="73025"/>
                </a:moveTo>
                <a:cubicBezTo>
                  <a:pt x="88239" y="100409"/>
                  <a:pt x="76068" y="132358"/>
                  <a:pt x="76068" y="167349"/>
                </a:cubicBezTo>
                <a:lnTo>
                  <a:pt x="33470" y="167349"/>
                </a:lnTo>
                <a:cubicBezTo>
                  <a:pt x="42598" y="124751"/>
                  <a:pt x="71504" y="91281"/>
                  <a:pt x="109538" y="73025"/>
                </a:cubicBezTo>
                <a:close/>
                <a:moveTo>
                  <a:pt x="106495" y="167349"/>
                </a:moveTo>
                <a:cubicBezTo>
                  <a:pt x="106495" y="130836"/>
                  <a:pt x="123230" y="95845"/>
                  <a:pt x="152135" y="73025"/>
                </a:cubicBezTo>
                <a:lnTo>
                  <a:pt x="152135" y="167349"/>
                </a:lnTo>
                <a:lnTo>
                  <a:pt x="106495" y="167349"/>
                </a:lnTo>
                <a:close/>
                <a:moveTo>
                  <a:pt x="182563" y="73025"/>
                </a:moveTo>
                <a:cubicBezTo>
                  <a:pt x="211468" y="95845"/>
                  <a:pt x="228203" y="129315"/>
                  <a:pt x="228203" y="167349"/>
                </a:cubicBezTo>
                <a:lnTo>
                  <a:pt x="182563" y="167349"/>
                </a:lnTo>
                <a:lnTo>
                  <a:pt x="182563" y="73025"/>
                </a:lnTo>
                <a:close/>
                <a:moveTo>
                  <a:pt x="258630" y="167349"/>
                </a:moveTo>
                <a:cubicBezTo>
                  <a:pt x="258630" y="132358"/>
                  <a:pt x="246459" y="100409"/>
                  <a:pt x="225160" y="73025"/>
                </a:cubicBezTo>
                <a:cubicBezTo>
                  <a:pt x="263194" y="89760"/>
                  <a:pt x="292100" y="124751"/>
                  <a:pt x="301228" y="167349"/>
                </a:cubicBezTo>
                <a:lnTo>
                  <a:pt x="258630" y="167349"/>
                </a:lnTo>
                <a:close/>
              </a:path>
            </a:pathLst>
          </a:custGeom>
          <a:solidFill>
            <a:schemeClr val="accent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12" name="Graphic 2378">
            <a:extLst>
              <a:ext uri="{FF2B5EF4-FFF2-40B4-BE49-F238E27FC236}">
                <a16:creationId xmlns:a16="http://schemas.microsoft.com/office/drawing/2014/main" id="{A393AAC7-1072-7F9E-370B-4F14093190B1}"/>
              </a:ext>
            </a:extLst>
          </p:cNvPr>
          <p:cNvGrpSpPr>
            <a:grpSpLocks noChangeAspect="1"/>
          </p:cNvGrpSpPr>
          <p:nvPr/>
        </p:nvGrpSpPr>
        <p:grpSpPr>
          <a:xfrm>
            <a:off x="6313912" y="2652603"/>
            <a:ext cx="365125" cy="365125"/>
            <a:chOff x="8317057" y="1788873"/>
            <a:chExt cx="365125" cy="365125"/>
          </a:xfrm>
          <a:solidFill>
            <a:schemeClr val="accent2"/>
          </a:solidFill>
        </p:grpSpPr>
        <p:sp>
          <p:nvSpPr>
            <p:cNvPr id="13" name="Freeform 42">
              <a:extLst>
                <a:ext uri="{FF2B5EF4-FFF2-40B4-BE49-F238E27FC236}">
                  <a16:creationId xmlns:a16="http://schemas.microsoft.com/office/drawing/2014/main" id="{C943AAAD-2EC9-93FE-2AC6-9005020AB474}"/>
                </a:ext>
              </a:extLst>
            </p:cNvPr>
            <p:cNvSpPr/>
            <p:nvPr/>
          </p:nvSpPr>
          <p:spPr>
            <a:xfrm>
              <a:off x="8469192" y="1956221"/>
              <a:ext cx="91281" cy="30427"/>
            </a:xfrm>
            <a:custGeom>
              <a:avLst/>
              <a:gdLst>
                <a:gd name="connsiteX0" fmla="*/ 76068 w 91281"/>
                <a:gd name="connsiteY0" fmla="*/ 0 h 30427"/>
                <a:gd name="connsiteX1" fmla="*/ 15214 w 91281"/>
                <a:gd name="connsiteY1" fmla="*/ 0 h 30427"/>
                <a:gd name="connsiteX2" fmla="*/ 0 w 91281"/>
                <a:gd name="connsiteY2" fmla="*/ 15214 h 30427"/>
                <a:gd name="connsiteX3" fmla="*/ 15214 w 91281"/>
                <a:gd name="connsiteY3" fmla="*/ 30427 h 30427"/>
                <a:gd name="connsiteX4" fmla="*/ 76068 w 91281"/>
                <a:gd name="connsiteY4" fmla="*/ 30427 h 30427"/>
                <a:gd name="connsiteX5" fmla="*/ 91281 w 91281"/>
                <a:gd name="connsiteY5" fmla="*/ 15214 h 30427"/>
                <a:gd name="connsiteX6" fmla="*/ 76068 w 91281"/>
                <a:gd name="connsiteY6" fmla="*/ 0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1" h="30427">
                  <a:moveTo>
                    <a:pt x="76068" y="0"/>
                  </a:moveTo>
                  <a:lnTo>
                    <a:pt x="15214" y="0"/>
                  </a:lnTo>
                  <a:cubicBezTo>
                    <a:pt x="6085" y="0"/>
                    <a:pt x="0" y="6085"/>
                    <a:pt x="0" y="15214"/>
                  </a:cubicBezTo>
                  <a:cubicBezTo>
                    <a:pt x="0" y="24342"/>
                    <a:pt x="6085" y="30427"/>
                    <a:pt x="15214" y="30427"/>
                  </a:cubicBezTo>
                  <a:lnTo>
                    <a:pt x="76068" y="30427"/>
                  </a:lnTo>
                  <a:cubicBezTo>
                    <a:pt x="85196" y="30427"/>
                    <a:pt x="91281" y="24342"/>
                    <a:pt x="91281" y="15214"/>
                  </a:cubicBezTo>
                  <a:cubicBezTo>
                    <a:pt x="91281" y="6085"/>
                    <a:pt x="85196" y="0"/>
                    <a:pt x="76068" y="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4" name="Freeform 43">
              <a:extLst>
                <a:ext uri="{FF2B5EF4-FFF2-40B4-BE49-F238E27FC236}">
                  <a16:creationId xmlns:a16="http://schemas.microsoft.com/office/drawing/2014/main" id="{ED0C7FD0-4A42-242A-1157-4562A0E20499}"/>
                </a:ext>
              </a:extLst>
            </p:cNvPr>
            <p:cNvSpPr/>
            <p:nvPr/>
          </p:nvSpPr>
          <p:spPr>
            <a:xfrm>
              <a:off x="8469192" y="1788873"/>
              <a:ext cx="91281" cy="91281"/>
            </a:xfrm>
            <a:custGeom>
              <a:avLst/>
              <a:gdLst>
                <a:gd name="connsiteX0" fmla="*/ 45641 w 91281"/>
                <a:gd name="connsiteY0" fmla="*/ 91281 h 91281"/>
                <a:gd name="connsiteX1" fmla="*/ 91281 w 91281"/>
                <a:gd name="connsiteY1" fmla="*/ 45641 h 91281"/>
                <a:gd name="connsiteX2" fmla="*/ 45641 w 91281"/>
                <a:gd name="connsiteY2" fmla="*/ 0 h 91281"/>
                <a:gd name="connsiteX3" fmla="*/ 0 w 91281"/>
                <a:gd name="connsiteY3" fmla="*/ 45641 h 91281"/>
                <a:gd name="connsiteX4" fmla="*/ 45641 w 91281"/>
                <a:gd name="connsiteY4" fmla="*/ 91281 h 91281"/>
                <a:gd name="connsiteX5" fmla="*/ 45641 w 91281"/>
                <a:gd name="connsiteY5" fmla="*/ 30427 h 91281"/>
                <a:gd name="connsiteX6" fmla="*/ 60854 w 91281"/>
                <a:gd name="connsiteY6" fmla="*/ 45641 h 91281"/>
                <a:gd name="connsiteX7" fmla="*/ 45641 w 91281"/>
                <a:gd name="connsiteY7" fmla="*/ 60854 h 91281"/>
                <a:gd name="connsiteX8" fmla="*/ 30427 w 91281"/>
                <a:gd name="connsiteY8" fmla="*/ 45641 h 91281"/>
                <a:gd name="connsiteX9" fmla="*/ 45641 w 91281"/>
                <a:gd name="connsiteY9" fmla="*/ 30427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45641" y="91281"/>
                  </a:moveTo>
                  <a:cubicBezTo>
                    <a:pt x="71504" y="91281"/>
                    <a:pt x="91281" y="71504"/>
                    <a:pt x="91281" y="45641"/>
                  </a:cubicBezTo>
                  <a:cubicBezTo>
                    <a:pt x="91281" y="19778"/>
                    <a:pt x="71504" y="0"/>
                    <a:pt x="45641" y="0"/>
                  </a:cubicBezTo>
                  <a:cubicBezTo>
                    <a:pt x="19778" y="0"/>
                    <a:pt x="0" y="19778"/>
                    <a:pt x="0" y="45641"/>
                  </a:cubicBezTo>
                  <a:cubicBezTo>
                    <a:pt x="0" y="71504"/>
                    <a:pt x="19778" y="91281"/>
                    <a:pt x="45641" y="91281"/>
                  </a:cubicBezTo>
                  <a:close/>
                  <a:moveTo>
                    <a:pt x="45641" y="30427"/>
                  </a:moveTo>
                  <a:cubicBezTo>
                    <a:pt x="54769" y="30427"/>
                    <a:pt x="60854" y="36513"/>
                    <a:pt x="60854" y="45641"/>
                  </a:cubicBezTo>
                  <a:cubicBezTo>
                    <a:pt x="60854" y="54769"/>
                    <a:pt x="54769" y="60854"/>
                    <a:pt x="45641" y="60854"/>
                  </a:cubicBezTo>
                  <a:cubicBezTo>
                    <a:pt x="36512" y="60854"/>
                    <a:pt x="30427" y="54769"/>
                    <a:pt x="30427" y="45641"/>
                  </a:cubicBezTo>
                  <a:cubicBezTo>
                    <a:pt x="30427" y="36513"/>
                    <a:pt x="36512" y="30427"/>
                    <a:pt x="45641"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5" name="Freeform 44">
              <a:extLst>
                <a:ext uri="{FF2B5EF4-FFF2-40B4-BE49-F238E27FC236}">
                  <a16:creationId xmlns:a16="http://schemas.microsoft.com/office/drawing/2014/main" id="{B538C1B0-3CF0-5709-D1B8-9134910B1DBD}"/>
                </a:ext>
              </a:extLst>
            </p:cNvPr>
            <p:cNvSpPr/>
            <p:nvPr/>
          </p:nvSpPr>
          <p:spPr>
            <a:xfrm>
              <a:off x="8317057" y="1862441"/>
              <a:ext cx="365125" cy="291556"/>
            </a:xfrm>
            <a:custGeom>
              <a:avLst/>
              <a:gdLst>
                <a:gd name="connsiteX0" fmla="*/ 251023 w 365125"/>
                <a:gd name="connsiteY0" fmla="*/ 32926 h 291556"/>
                <a:gd name="connsiteX1" fmla="*/ 146050 w 365125"/>
                <a:gd name="connsiteY1" fmla="*/ 32926 h 291556"/>
                <a:gd name="connsiteX2" fmla="*/ 69982 w 365125"/>
                <a:gd name="connsiteY2" fmla="*/ 4021 h 291556"/>
                <a:gd name="connsiteX3" fmla="*/ 60854 w 365125"/>
                <a:gd name="connsiteY3" fmla="*/ 22277 h 291556"/>
                <a:gd name="connsiteX4" fmla="*/ 71504 w 365125"/>
                <a:gd name="connsiteY4" fmla="*/ 58789 h 291556"/>
                <a:gd name="connsiteX5" fmla="*/ 44119 w 365125"/>
                <a:gd name="connsiteY5" fmla="*/ 93781 h 291556"/>
                <a:gd name="connsiteX6" fmla="*/ 15214 w 365125"/>
                <a:gd name="connsiteY6" fmla="*/ 93781 h 291556"/>
                <a:gd name="connsiteX7" fmla="*/ 0 w 365125"/>
                <a:gd name="connsiteY7" fmla="*/ 108994 h 291556"/>
                <a:gd name="connsiteX8" fmla="*/ 0 w 365125"/>
                <a:gd name="connsiteY8" fmla="*/ 185062 h 291556"/>
                <a:gd name="connsiteX9" fmla="*/ 15214 w 365125"/>
                <a:gd name="connsiteY9" fmla="*/ 200275 h 291556"/>
                <a:gd name="connsiteX10" fmla="*/ 44119 w 365125"/>
                <a:gd name="connsiteY10" fmla="*/ 200275 h 291556"/>
                <a:gd name="connsiteX11" fmla="*/ 136922 w 365125"/>
                <a:gd name="connsiteY11" fmla="*/ 261130 h 291556"/>
                <a:gd name="connsiteX12" fmla="*/ 136922 w 365125"/>
                <a:gd name="connsiteY12" fmla="*/ 276343 h 291556"/>
                <a:gd name="connsiteX13" fmla="*/ 152135 w 365125"/>
                <a:gd name="connsiteY13" fmla="*/ 291557 h 291556"/>
                <a:gd name="connsiteX14" fmla="*/ 167349 w 365125"/>
                <a:gd name="connsiteY14" fmla="*/ 276343 h 291556"/>
                <a:gd name="connsiteX15" fmla="*/ 167349 w 365125"/>
                <a:gd name="connsiteY15" fmla="*/ 261130 h 291556"/>
                <a:gd name="connsiteX16" fmla="*/ 228203 w 365125"/>
                <a:gd name="connsiteY16" fmla="*/ 261130 h 291556"/>
                <a:gd name="connsiteX17" fmla="*/ 228203 w 365125"/>
                <a:gd name="connsiteY17" fmla="*/ 276343 h 291556"/>
                <a:gd name="connsiteX18" fmla="*/ 243417 w 365125"/>
                <a:gd name="connsiteY18" fmla="*/ 291557 h 291556"/>
                <a:gd name="connsiteX19" fmla="*/ 258630 w 365125"/>
                <a:gd name="connsiteY19" fmla="*/ 276343 h 291556"/>
                <a:gd name="connsiteX20" fmla="*/ 258630 w 365125"/>
                <a:gd name="connsiteY20" fmla="*/ 261130 h 291556"/>
                <a:gd name="connsiteX21" fmla="*/ 365125 w 365125"/>
                <a:gd name="connsiteY21" fmla="*/ 147028 h 291556"/>
                <a:gd name="connsiteX22" fmla="*/ 251023 w 365125"/>
                <a:gd name="connsiteY22" fmla="*/ 32926 h 291556"/>
                <a:gd name="connsiteX23" fmla="*/ 251023 w 365125"/>
                <a:gd name="connsiteY23" fmla="*/ 230702 h 291556"/>
                <a:gd name="connsiteX24" fmla="*/ 144529 w 365125"/>
                <a:gd name="connsiteY24" fmla="*/ 230702 h 291556"/>
                <a:gd name="connsiteX25" fmla="*/ 66940 w 365125"/>
                <a:gd name="connsiteY25" fmla="*/ 178976 h 291556"/>
                <a:gd name="connsiteX26" fmla="*/ 53247 w 365125"/>
                <a:gd name="connsiteY26" fmla="*/ 169848 h 291556"/>
                <a:gd name="connsiteX27" fmla="*/ 30427 w 365125"/>
                <a:gd name="connsiteY27" fmla="*/ 169848 h 291556"/>
                <a:gd name="connsiteX28" fmla="*/ 30427 w 365125"/>
                <a:gd name="connsiteY28" fmla="*/ 124208 h 291556"/>
                <a:gd name="connsiteX29" fmla="*/ 53247 w 365125"/>
                <a:gd name="connsiteY29" fmla="*/ 124208 h 291556"/>
                <a:gd name="connsiteX30" fmla="*/ 66940 w 365125"/>
                <a:gd name="connsiteY30" fmla="*/ 115080 h 291556"/>
                <a:gd name="connsiteX31" fmla="*/ 97367 w 365125"/>
                <a:gd name="connsiteY31" fmla="*/ 78567 h 291556"/>
                <a:gd name="connsiteX32" fmla="*/ 104973 w 365125"/>
                <a:gd name="connsiteY32" fmla="*/ 60311 h 291556"/>
                <a:gd name="connsiteX33" fmla="*/ 95845 w 365125"/>
                <a:gd name="connsiteY33" fmla="*/ 29884 h 291556"/>
                <a:gd name="connsiteX34" fmla="*/ 123230 w 365125"/>
                <a:gd name="connsiteY34" fmla="*/ 52704 h 291556"/>
                <a:gd name="connsiteX35" fmla="*/ 136922 w 365125"/>
                <a:gd name="connsiteY35" fmla="*/ 63354 h 291556"/>
                <a:gd name="connsiteX36" fmla="*/ 251023 w 365125"/>
                <a:gd name="connsiteY36" fmla="*/ 63354 h 291556"/>
                <a:gd name="connsiteX37" fmla="*/ 334698 w 365125"/>
                <a:gd name="connsiteY37" fmla="*/ 147028 h 291556"/>
                <a:gd name="connsiteX38" fmla="*/ 251023 w 365125"/>
                <a:gd name="connsiteY38" fmla="*/ 230702 h 29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5125" h="291556">
                  <a:moveTo>
                    <a:pt x="251023" y="32926"/>
                  </a:moveTo>
                  <a:lnTo>
                    <a:pt x="146050" y="32926"/>
                  </a:lnTo>
                  <a:cubicBezTo>
                    <a:pt x="126272" y="-3586"/>
                    <a:pt x="88239" y="-3586"/>
                    <a:pt x="69982" y="4021"/>
                  </a:cubicBezTo>
                  <a:cubicBezTo>
                    <a:pt x="63897" y="5542"/>
                    <a:pt x="59333" y="14670"/>
                    <a:pt x="60854" y="22277"/>
                  </a:cubicBezTo>
                  <a:lnTo>
                    <a:pt x="71504" y="58789"/>
                  </a:lnTo>
                  <a:cubicBezTo>
                    <a:pt x="60854" y="67918"/>
                    <a:pt x="50205" y="80088"/>
                    <a:pt x="44119" y="93781"/>
                  </a:cubicBezTo>
                  <a:lnTo>
                    <a:pt x="15214" y="93781"/>
                  </a:lnTo>
                  <a:cubicBezTo>
                    <a:pt x="6085" y="93781"/>
                    <a:pt x="0" y="99866"/>
                    <a:pt x="0" y="108994"/>
                  </a:cubicBezTo>
                  <a:lnTo>
                    <a:pt x="0" y="185062"/>
                  </a:lnTo>
                  <a:cubicBezTo>
                    <a:pt x="0" y="194190"/>
                    <a:pt x="6085" y="200275"/>
                    <a:pt x="15214" y="200275"/>
                  </a:cubicBezTo>
                  <a:lnTo>
                    <a:pt x="44119" y="200275"/>
                  </a:lnTo>
                  <a:cubicBezTo>
                    <a:pt x="62376" y="235267"/>
                    <a:pt x="98888" y="258087"/>
                    <a:pt x="136922" y="261130"/>
                  </a:cubicBezTo>
                  <a:lnTo>
                    <a:pt x="136922" y="276343"/>
                  </a:lnTo>
                  <a:cubicBezTo>
                    <a:pt x="136922" y="285471"/>
                    <a:pt x="143007" y="291557"/>
                    <a:pt x="152135" y="291557"/>
                  </a:cubicBezTo>
                  <a:cubicBezTo>
                    <a:pt x="161264" y="291557"/>
                    <a:pt x="167349" y="285471"/>
                    <a:pt x="167349" y="276343"/>
                  </a:cubicBezTo>
                  <a:lnTo>
                    <a:pt x="167349" y="261130"/>
                  </a:lnTo>
                  <a:lnTo>
                    <a:pt x="228203" y="261130"/>
                  </a:lnTo>
                  <a:lnTo>
                    <a:pt x="228203" y="276343"/>
                  </a:lnTo>
                  <a:cubicBezTo>
                    <a:pt x="228203" y="285471"/>
                    <a:pt x="234289" y="291557"/>
                    <a:pt x="243417" y="291557"/>
                  </a:cubicBezTo>
                  <a:cubicBezTo>
                    <a:pt x="252545" y="291557"/>
                    <a:pt x="258630" y="285471"/>
                    <a:pt x="258630" y="276343"/>
                  </a:cubicBezTo>
                  <a:lnTo>
                    <a:pt x="258630" y="261130"/>
                  </a:lnTo>
                  <a:cubicBezTo>
                    <a:pt x="317963" y="256566"/>
                    <a:pt x="365125" y="207882"/>
                    <a:pt x="365125" y="147028"/>
                  </a:cubicBezTo>
                  <a:cubicBezTo>
                    <a:pt x="365125" y="84652"/>
                    <a:pt x="313399" y="32926"/>
                    <a:pt x="251023" y="32926"/>
                  </a:cubicBezTo>
                  <a:close/>
                  <a:moveTo>
                    <a:pt x="251023" y="230702"/>
                  </a:moveTo>
                  <a:lnTo>
                    <a:pt x="144529" y="230702"/>
                  </a:lnTo>
                  <a:cubicBezTo>
                    <a:pt x="111059" y="230702"/>
                    <a:pt x="80632" y="210925"/>
                    <a:pt x="66940" y="178976"/>
                  </a:cubicBezTo>
                  <a:cubicBezTo>
                    <a:pt x="65418" y="172891"/>
                    <a:pt x="59333" y="169848"/>
                    <a:pt x="53247" y="169848"/>
                  </a:cubicBezTo>
                  <a:lnTo>
                    <a:pt x="30427" y="169848"/>
                  </a:lnTo>
                  <a:lnTo>
                    <a:pt x="30427" y="124208"/>
                  </a:lnTo>
                  <a:lnTo>
                    <a:pt x="53247" y="124208"/>
                  </a:lnTo>
                  <a:cubicBezTo>
                    <a:pt x="59333" y="124208"/>
                    <a:pt x="65418" y="121165"/>
                    <a:pt x="66940" y="115080"/>
                  </a:cubicBezTo>
                  <a:cubicBezTo>
                    <a:pt x="73025" y="99866"/>
                    <a:pt x="83674" y="86174"/>
                    <a:pt x="97367" y="78567"/>
                  </a:cubicBezTo>
                  <a:cubicBezTo>
                    <a:pt x="103452" y="74003"/>
                    <a:pt x="106495" y="66396"/>
                    <a:pt x="104973" y="60311"/>
                  </a:cubicBezTo>
                  <a:lnTo>
                    <a:pt x="95845" y="29884"/>
                  </a:lnTo>
                  <a:cubicBezTo>
                    <a:pt x="104973" y="31405"/>
                    <a:pt x="115623" y="35969"/>
                    <a:pt x="123230" y="52704"/>
                  </a:cubicBezTo>
                  <a:cubicBezTo>
                    <a:pt x="124751" y="60311"/>
                    <a:pt x="130836" y="63354"/>
                    <a:pt x="136922" y="63354"/>
                  </a:cubicBezTo>
                  <a:lnTo>
                    <a:pt x="251023" y="63354"/>
                  </a:lnTo>
                  <a:cubicBezTo>
                    <a:pt x="296664" y="63354"/>
                    <a:pt x="334698" y="101387"/>
                    <a:pt x="334698" y="147028"/>
                  </a:cubicBezTo>
                  <a:cubicBezTo>
                    <a:pt x="334698" y="192669"/>
                    <a:pt x="296664" y="230702"/>
                    <a:pt x="251023" y="230702"/>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nvGrpSpPr>
          <p:cNvPr id="16" name="Graphic 1742">
            <a:extLst>
              <a:ext uri="{FF2B5EF4-FFF2-40B4-BE49-F238E27FC236}">
                <a16:creationId xmlns:a16="http://schemas.microsoft.com/office/drawing/2014/main" id="{622CFF56-F7CE-07AB-3D09-D7529DF9893D}"/>
              </a:ext>
            </a:extLst>
          </p:cNvPr>
          <p:cNvGrpSpPr>
            <a:grpSpLocks noChangeAspect="1"/>
          </p:cNvGrpSpPr>
          <p:nvPr/>
        </p:nvGrpSpPr>
        <p:grpSpPr>
          <a:xfrm>
            <a:off x="6313911" y="3760847"/>
            <a:ext cx="365125" cy="304270"/>
            <a:chOff x="4485466" y="5599131"/>
            <a:chExt cx="365125" cy="304270"/>
          </a:xfrm>
          <a:solidFill>
            <a:schemeClr val="accent2"/>
          </a:solidFill>
        </p:grpSpPr>
        <p:sp>
          <p:nvSpPr>
            <p:cNvPr id="17" name="Freeform 46">
              <a:extLst>
                <a:ext uri="{FF2B5EF4-FFF2-40B4-BE49-F238E27FC236}">
                  <a16:creationId xmlns:a16="http://schemas.microsoft.com/office/drawing/2014/main" id="{DCE5D2D4-7EE8-934A-AFDF-B8DA54EF2F95}"/>
                </a:ext>
              </a:extLst>
            </p:cNvPr>
            <p:cNvSpPr/>
            <p:nvPr/>
          </p:nvSpPr>
          <p:spPr>
            <a:xfrm>
              <a:off x="4485466" y="5599131"/>
              <a:ext cx="365125" cy="304270"/>
            </a:xfrm>
            <a:custGeom>
              <a:avLst/>
              <a:gdLst>
                <a:gd name="connsiteX0" fmla="*/ 319484 w 365125"/>
                <a:gd name="connsiteY0" fmla="*/ 0 h 304270"/>
                <a:gd name="connsiteX1" fmla="*/ 45641 w 365125"/>
                <a:gd name="connsiteY1" fmla="*/ 0 h 304270"/>
                <a:gd name="connsiteX2" fmla="*/ 0 w 365125"/>
                <a:gd name="connsiteY2" fmla="*/ 45641 h 304270"/>
                <a:gd name="connsiteX3" fmla="*/ 0 w 365125"/>
                <a:gd name="connsiteY3" fmla="*/ 258630 h 304270"/>
                <a:gd name="connsiteX4" fmla="*/ 45641 w 365125"/>
                <a:gd name="connsiteY4" fmla="*/ 304271 h 304270"/>
                <a:gd name="connsiteX5" fmla="*/ 319484 w 365125"/>
                <a:gd name="connsiteY5" fmla="*/ 304271 h 304270"/>
                <a:gd name="connsiteX6" fmla="*/ 365125 w 365125"/>
                <a:gd name="connsiteY6" fmla="*/ 258630 h 304270"/>
                <a:gd name="connsiteX7" fmla="*/ 365125 w 365125"/>
                <a:gd name="connsiteY7" fmla="*/ 45641 h 304270"/>
                <a:gd name="connsiteX8" fmla="*/ 319484 w 365125"/>
                <a:gd name="connsiteY8" fmla="*/ 0 h 304270"/>
                <a:gd name="connsiteX9" fmla="*/ 334698 w 365125"/>
                <a:gd name="connsiteY9" fmla="*/ 258630 h 304270"/>
                <a:gd name="connsiteX10" fmla="*/ 319484 w 365125"/>
                <a:gd name="connsiteY10" fmla="*/ 273844 h 304270"/>
                <a:gd name="connsiteX11" fmla="*/ 45641 w 365125"/>
                <a:gd name="connsiteY11" fmla="*/ 273844 h 304270"/>
                <a:gd name="connsiteX12" fmla="*/ 30427 w 365125"/>
                <a:gd name="connsiteY12" fmla="*/ 258630 h 304270"/>
                <a:gd name="connsiteX13" fmla="*/ 30427 w 365125"/>
                <a:gd name="connsiteY13" fmla="*/ 152135 h 304270"/>
                <a:gd name="connsiteX14" fmla="*/ 334698 w 365125"/>
                <a:gd name="connsiteY14" fmla="*/ 152135 h 304270"/>
                <a:gd name="connsiteX15" fmla="*/ 334698 w 365125"/>
                <a:gd name="connsiteY15" fmla="*/ 258630 h 304270"/>
                <a:gd name="connsiteX16" fmla="*/ 334698 w 365125"/>
                <a:gd name="connsiteY16" fmla="*/ 121708 h 304270"/>
                <a:gd name="connsiteX17" fmla="*/ 30427 w 365125"/>
                <a:gd name="connsiteY17" fmla="*/ 121708 h 304270"/>
                <a:gd name="connsiteX18" fmla="*/ 30427 w 365125"/>
                <a:gd name="connsiteY18" fmla="*/ 91281 h 304270"/>
                <a:gd name="connsiteX19" fmla="*/ 334698 w 365125"/>
                <a:gd name="connsiteY19" fmla="*/ 91281 h 304270"/>
                <a:gd name="connsiteX20" fmla="*/ 334698 w 365125"/>
                <a:gd name="connsiteY20" fmla="*/ 121708 h 304270"/>
                <a:gd name="connsiteX21" fmla="*/ 334698 w 365125"/>
                <a:gd name="connsiteY21" fmla="*/ 60854 h 304270"/>
                <a:gd name="connsiteX22" fmla="*/ 30427 w 365125"/>
                <a:gd name="connsiteY22" fmla="*/ 60854 h 304270"/>
                <a:gd name="connsiteX23" fmla="*/ 30427 w 365125"/>
                <a:gd name="connsiteY23" fmla="*/ 45641 h 304270"/>
                <a:gd name="connsiteX24" fmla="*/ 45641 w 365125"/>
                <a:gd name="connsiteY24" fmla="*/ 30427 h 304270"/>
                <a:gd name="connsiteX25" fmla="*/ 319484 w 365125"/>
                <a:gd name="connsiteY25" fmla="*/ 30427 h 304270"/>
                <a:gd name="connsiteX26" fmla="*/ 334698 w 365125"/>
                <a:gd name="connsiteY26" fmla="*/ 45641 h 304270"/>
                <a:gd name="connsiteX27" fmla="*/ 334698 w 365125"/>
                <a:gd name="connsiteY27" fmla="*/ 60854 h 30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125" h="304270">
                  <a:moveTo>
                    <a:pt x="319484" y="0"/>
                  </a:moveTo>
                  <a:lnTo>
                    <a:pt x="45641" y="0"/>
                  </a:lnTo>
                  <a:cubicBezTo>
                    <a:pt x="19778" y="0"/>
                    <a:pt x="0" y="19778"/>
                    <a:pt x="0" y="45641"/>
                  </a:cubicBezTo>
                  <a:lnTo>
                    <a:pt x="0" y="258630"/>
                  </a:lnTo>
                  <a:cubicBezTo>
                    <a:pt x="0" y="284493"/>
                    <a:pt x="19778" y="304271"/>
                    <a:pt x="45641" y="304271"/>
                  </a:cubicBezTo>
                  <a:lnTo>
                    <a:pt x="319484" y="304271"/>
                  </a:lnTo>
                  <a:cubicBezTo>
                    <a:pt x="345347" y="304271"/>
                    <a:pt x="365125" y="284493"/>
                    <a:pt x="365125" y="258630"/>
                  </a:cubicBezTo>
                  <a:lnTo>
                    <a:pt x="365125" y="45641"/>
                  </a:lnTo>
                  <a:cubicBezTo>
                    <a:pt x="365125" y="19778"/>
                    <a:pt x="345347" y="0"/>
                    <a:pt x="319484" y="0"/>
                  </a:cubicBezTo>
                  <a:close/>
                  <a:moveTo>
                    <a:pt x="334698" y="258630"/>
                  </a:moveTo>
                  <a:cubicBezTo>
                    <a:pt x="334698" y="267758"/>
                    <a:pt x="328613" y="273844"/>
                    <a:pt x="319484" y="273844"/>
                  </a:cubicBezTo>
                  <a:lnTo>
                    <a:pt x="45641" y="273844"/>
                  </a:lnTo>
                  <a:cubicBezTo>
                    <a:pt x="36513" y="273844"/>
                    <a:pt x="30427" y="267758"/>
                    <a:pt x="30427" y="258630"/>
                  </a:cubicBezTo>
                  <a:lnTo>
                    <a:pt x="30427" y="152135"/>
                  </a:lnTo>
                  <a:lnTo>
                    <a:pt x="334698" y="152135"/>
                  </a:lnTo>
                  <a:lnTo>
                    <a:pt x="334698" y="258630"/>
                  </a:lnTo>
                  <a:close/>
                  <a:moveTo>
                    <a:pt x="334698" y="121708"/>
                  </a:moveTo>
                  <a:lnTo>
                    <a:pt x="30427" y="121708"/>
                  </a:lnTo>
                  <a:lnTo>
                    <a:pt x="30427" y="91281"/>
                  </a:lnTo>
                  <a:lnTo>
                    <a:pt x="334698" y="91281"/>
                  </a:lnTo>
                  <a:lnTo>
                    <a:pt x="334698" y="121708"/>
                  </a:lnTo>
                  <a:close/>
                  <a:moveTo>
                    <a:pt x="334698" y="60854"/>
                  </a:moveTo>
                  <a:lnTo>
                    <a:pt x="30427" y="60854"/>
                  </a:lnTo>
                  <a:lnTo>
                    <a:pt x="30427" y="45641"/>
                  </a:lnTo>
                  <a:cubicBezTo>
                    <a:pt x="30427" y="36513"/>
                    <a:pt x="36513" y="30427"/>
                    <a:pt x="45641" y="30427"/>
                  </a:cubicBezTo>
                  <a:lnTo>
                    <a:pt x="319484" y="30427"/>
                  </a:lnTo>
                  <a:cubicBezTo>
                    <a:pt x="328613" y="30427"/>
                    <a:pt x="334698" y="36513"/>
                    <a:pt x="334698" y="45641"/>
                  </a:cubicBezTo>
                  <a:lnTo>
                    <a:pt x="334698" y="60854"/>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8" name="Freeform 47">
              <a:extLst>
                <a:ext uri="{FF2B5EF4-FFF2-40B4-BE49-F238E27FC236}">
                  <a16:creationId xmlns:a16="http://schemas.microsoft.com/office/drawing/2014/main" id="{035BF2CA-DE84-FB85-0FEC-CDD02938CAFD}"/>
                </a:ext>
              </a:extLst>
            </p:cNvPr>
            <p:cNvSpPr/>
            <p:nvPr/>
          </p:nvSpPr>
          <p:spPr>
            <a:xfrm>
              <a:off x="4744096" y="5796907"/>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9" name="Freeform 48">
              <a:extLst>
                <a:ext uri="{FF2B5EF4-FFF2-40B4-BE49-F238E27FC236}">
                  <a16:creationId xmlns:a16="http://schemas.microsoft.com/office/drawing/2014/main" id="{932CDAA1-272D-848D-6D66-79E039CEF541}"/>
                </a:ext>
              </a:extLst>
            </p:cNvPr>
            <p:cNvSpPr/>
            <p:nvPr/>
          </p:nvSpPr>
          <p:spPr>
            <a:xfrm>
              <a:off x="4546320" y="5796907"/>
              <a:ext cx="106494" cy="30427"/>
            </a:xfrm>
            <a:custGeom>
              <a:avLst/>
              <a:gdLst>
                <a:gd name="connsiteX0" fmla="*/ 15214 w 106494"/>
                <a:gd name="connsiteY0" fmla="*/ 30427 h 30427"/>
                <a:gd name="connsiteX1" fmla="*/ 91281 w 106494"/>
                <a:gd name="connsiteY1" fmla="*/ 30427 h 30427"/>
                <a:gd name="connsiteX2" fmla="*/ 106495 w 106494"/>
                <a:gd name="connsiteY2" fmla="*/ 15214 h 30427"/>
                <a:gd name="connsiteX3" fmla="*/ 91281 w 106494"/>
                <a:gd name="connsiteY3" fmla="*/ 0 h 30427"/>
                <a:gd name="connsiteX4" fmla="*/ 15214 w 106494"/>
                <a:gd name="connsiteY4" fmla="*/ 0 h 30427"/>
                <a:gd name="connsiteX5" fmla="*/ 0 w 106494"/>
                <a:gd name="connsiteY5" fmla="*/ 15214 h 30427"/>
                <a:gd name="connsiteX6" fmla="*/ 15214 w 106494"/>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 h="30427">
                  <a:moveTo>
                    <a:pt x="15214" y="30427"/>
                  </a:moveTo>
                  <a:lnTo>
                    <a:pt x="91281" y="30427"/>
                  </a:lnTo>
                  <a:cubicBezTo>
                    <a:pt x="100409" y="30427"/>
                    <a:pt x="106495" y="24342"/>
                    <a:pt x="106495" y="15214"/>
                  </a:cubicBezTo>
                  <a:cubicBezTo>
                    <a:pt x="106495" y="6085"/>
                    <a:pt x="100409" y="0"/>
                    <a:pt x="91281"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20" name="Graphic 2584">
            <a:extLst>
              <a:ext uri="{FF2B5EF4-FFF2-40B4-BE49-F238E27FC236}">
                <a16:creationId xmlns:a16="http://schemas.microsoft.com/office/drawing/2014/main" id="{758406C7-5341-A495-DEAC-EA8A9993356F}"/>
              </a:ext>
            </a:extLst>
          </p:cNvPr>
          <p:cNvSpPr>
            <a:spLocks noChangeAspect="1"/>
          </p:cNvSpPr>
          <p:nvPr/>
        </p:nvSpPr>
        <p:spPr>
          <a:xfrm>
            <a:off x="2176540" y="2652603"/>
            <a:ext cx="362631" cy="365125"/>
          </a:xfrm>
          <a:custGeom>
            <a:avLst/>
            <a:gdLst>
              <a:gd name="connsiteX0" fmla="*/ 362631 w 362631"/>
              <a:gd name="connsiteY0" fmla="*/ 212990 h 365125"/>
              <a:gd name="connsiteX1" fmla="*/ 301777 w 362631"/>
              <a:gd name="connsiteY1" fmla="*/ 152135 h 365125"/>
              <a:gd name="connsiteX2" fmla="*/ 240923 w 362631"/>
              <a:gd name="connsiteY2" fmla="*/ 212990 h 365125"/>
              <a:gd name="connsiteX3" fmla="*/ 286563 w 362631"/>
              <a:gd name="connsiteY3" fmla="*/ 272322 h 365125"/>
              <a:gd name="connsiteX4" fmla="*/ 286563 w 362631"/>
              <a:gd name="connsiteY4" fmla="*/ 334698 h 365125"/>
              <a:gd name="connsiteX5" fmla="*/ 134428 w 362631"/>
              <a:gd name="connsiteY5" fmla="*/ 334698 h 365125"/>
              <a:gd name="connsiteX6" fmla="*/ 134428 w 362631"/>
              <a:gd name="connsiteY6" fmla="*/ 257109 h 365125"/>
              <a:gd name="connsiteX7" fmla="*/ 167898 w 362631"/>
              <a:gd name="connsiteY7" fmla="*/ 257109 h 365125"/>
              <a:gd name="connsiteX8" fmla="*/ 213538 w 362631"/>
              <a:gd name="connsiteY8" fmla="*/ 217554 h 365125"/>
              <a:gd name="connsiteX9" fmla="*/ 237880 w 362631"/>
              <a:gd name="connsiteY9" fmla="*/ 48683 h 365125"/>
              <a:gd name="connsiteX10" fmla="*/ 231795 w 362631"/>
              <a:gd name="connsiteY10" fmla="*/ 25863 h 365125"/>
              <a:gd name="connsiteX11" fmla="*/ 207453 w 362631"/>
              <a:gd name="connsiteY11" fmla="*/ 15214 h 365125"/>
              <a:gd name="connsiteX12" fmla="*/ 180069 w 362631"/>
              <a:gd name="connsiteY12" fmla="*/ 15214 h 365125"/>
              <a:gd name="connsiteX13" fmla="*/ 164855 w 362631"/>
              <a:gd name="connsiteY13" fmla="*/ 0 h 365125"/>
              <a:gd name="connsiteX14" fmla="*/ 149641 w 362631"/>
              <a:gd name="connsiteY14" fmla="*/ 15214 h 365125"/>
              <a:gd name="connsiteX15" fmla="*/ 149641 w 362631"/>
              <a:gd name="connsiteY15" fmla="*/ 45641 h 365125"/>
              <a:gd name="connsiteX16" fmla="*/ 164855 w 362631"/>
              <a:gd name="connsiteY16" fmla="*/ 60854 h 365125"/>
              <a:gd name="connsiteX17" fmla="*/ 180069 w 362631"/>
              <a:gd name="connsiteY17" fmla="*/ 45641 h 365125"/>
              <a:gd name="connsiteX18" fmla="*/ 207453 w 362631"/>
              <a:gd name="connsiteY18" fmla="*/ 45641 h 365125"/>
              <a:gd name="connsiteX19" fmla="*/ 183111 w 362631"/>
              <a:gd name="connsiteY19" fmla="*/ 214511 h 365125"/>
              <a:gd name="connsiteX20" fmla="*/ 167898 w 362631"/>
              <a:gd name="connsiteY20" fmla="*/ 226682 h 365125"/>
              <a:gd name="connsiteX21" fmla="*/ 69010 w 362631"/>
              <a:gd name="connsiteY21" fmla="*/ 226682 h 365125"/>
              <a:gd name="connsiteX22" fmla="*/ 53796 w 362631"/>
              <a:gd name="connsiteY22" fmla="*/ 214511 h 365125"/>
              <a:gd name="connsiteX23" fmla="*/ 30976 w 362631"/>
              <a:gd name="connsiteY23" fmla="*/ 45641 h 365125"/>
              <a:gd name="connsiteX24" fmla="*/ 30976 w 362631"/>
              <a:gd name="connsiteY24" fmla="*/ 45641 h 365125"/>
              <a:gd name="connsiteX25" fmla="*/ 58360 w 362631"/>
              <a:gd name="connsiteY25" fmla="*/ 45641 h 365125"/>
              <a:gd name="connsiteX26" fmla="*/ 73574 w 362631"/>
              <a:gd name="connsiteY26" fmla="*/ 60854 h 365125"/>
              <a:gd name="connsiteX27" fmla="*/ 88787 w 362631"/>
              <a:gd name="connsiteY27" fmla="*/ 45641 h 365125"/>
              <a:gd name="connsiteX28" fmla="*/ 88787 w 362631"/>
              <a:gd name="connsiteY28" fmla="*/ 15214 h 365125"/>
              <a:gd name="connsiteX29" fmla="*/ 73574 w 362631"/>
              <a:gd name="connsiteY29" fmla="*/ 0 h 365125"/>
              <a:gd name="connsiteX30" fmla="*/ 58360 w 362631"/>
              <a:gd name="connsiteY30" fmla="*/ 15214 h 365125"/>
              <a:gd name="connsiteX31" fmla="*/ 30976 w 362631"/>
              <a:gd name="connsiteY31" fmla="*/ 15214 h 365125"/>
              <a:gd name="connsiteX32" fmla="*/ 6634 w 362631"/>
              <a:gd name="connsiteY32" fmla="*/ 25863 h 365125"/>
              <a:gd name="connsiteX33" fmla="*/ 549 w 362631"/>
              <a:gd name="connsiteY33" fmla="*/ 48683 h 365125"/>
              <a:gd name="connsiteX34" fmla="*/ 23369 w 362631"/>
              <a:gd name="connsiteY34" fmla="*/ 219075 h 365125"/>
              <a:gd name="connsiteX35" fmla="*/ 69010 w 362631"/>
              <a:gd name="connsiteY35" fmla="*/ 257109 h 365125"/>
              <a:gd name="connsiteX36" fmla="*/ 104001 w 362631"/>
              <a:gd name="connsiteY36" fmla="*/ 257109 h 365125"/>
              <a:gd name="connsiteX37" fmla="*/ 104001 w 362631"/>
              <a:gd name="connsiteY37" fmla="*/ 349911 h 365125"/>
              <a:gd name="connsiteX38" fmla="*/ 119214 w 362631"/>
              <a:gd name="connsiteY38" fmla="*/ 365125 h 365125"/>
              <a:gd name="connsiteX39" fmla="*/ 301777 w 362631"/>
              <a:gd name="connsiteY39" fmla="*/ 365125 h 365125"/>
              <a:gd name="connsiteX40" fmla="*/ 316990 w 362631"/>
              <a:gd name="connsiteY40" fmla="*/ 349911 h 365125"/>
              <a:gd name="connsiteX41" fmla="*/ 316990 w 362631"/>
              <a:gd name="connsiteY41" fmla="*/ 272322 h 365125"/>
              <a:gd name="connsiteX42" fmla="*/ 362631 w 362631"/>
              <a:gd name="connsiteY42" fmla="*/ 212990 h 365125"/>
              <a:gd name="connsiteX43" fmla="*/ 301777 w 362631"/>
              <a:gd name="connsiteY43" fmla="*/ 243417 h 365125"/>
              <a:gd name="connsiteX44" fmla="*/ 271350 w 362631"/>
              <a:gd name="connsiteY44" fmla="*/ 212990 h 365125"/>
              <a:gd name="connsiteX45" fmla="*/ 301777 w 362631"/>
              <a:gd name="connsiteY45" fmla="*/ 182563 h 365125"/>
              <a:gd name="connsiteX46" fmla="*/ 332204 w 362631"/>
              <a:gd name="connsiteY46" fmla="*/ 212990 h 365125"/>
              <a:gd name="connsiteX47" fmla="*/ 301777 w 362631"/>
              <a:gd name="connsiteY47" fmla="*/ 243417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2631" h="365125">
                <a:moveTo>
                  <a:pt x="362631" y="212990"/>
                </a:moveTo>
                <a:cubicBezTo>
                  <a:pt x="362631" y="179520"/>
                  <a:pt x="335247" y="152135"/>
                  <a:pt x="301777" y="152135"/>
                </a:cubicBezTo>
                <a:cubicBezTo>
                  <a:pt x="268307" y="152135"/>
                  <a:pt x="240923" y="179520"/>
                  <a:pt x="240923" y="212990"/>
                </a:cubicBezTo>
                <a:cubicBezTo>
                  <a:pt x="240923" y="241895"/>
                  <a:pt x="260700" y="264716"/>
                  <a:pt x="286563" y="272322"/>
                </a:cubicBezTo>
                <a:lnTo>
                  <a:pt x="286563" y="334698"/>
                </a:lnTo>
                <a:lnTo>
                  <a:pt x="134428" y="334698"/>
                </a:lnTo>
                <a:lnTo>
                  <a:pt x="134428" y="257109"/>
                </a:lnTo>
                <a:lnTo>
                  <a:pt x="167898" y="257109"/>
                </a:lnTo>
                <a:cubicBezTo>
                  <a:pt x="192239" y="257109"/>
                  <a:pt x="210496" y="240374"/>
                  <a:pt x="213538" y="217554"/>
                </a:cubicBezTo>
                <a:lnTo>
                  <a:pt x="237880" y="48683"/>
                </a:lnTo>
                <a:cubicBezTo>
                  <a:pt x="239401" y="39555"/>
                  <a:pt x="236359" y="31948"/>
                  <a:pt x="231795" y="25863"/>
                </a:cubicBezTo>
                <a:cubicBezTo>
                  <a:pt x="225709" y="19778"/>
                  <a:pt x="216581" y="15214"/>
                  <a:pt x="207453" y="15214"/>
                </a:cubicBezTo>
                <a:lnTo>
                  <a:pt x="180069" y="15214"/>
                </a:lnTo>
                <a:cubicBezTo>
                  <a:pt x="180069" y="6085"/>
                  <a:pt x="173983" y="0"/>
                  <a:pt x="164855" y="0"/>
                </a:cubicBezTo>
                <a:cubicBezTo>
                  <a:pt x="155727" y="0"/>
                  <a:pt x="149641" y="6085"/>
                  <a:pt x="149641" y="15214"/>
                </a:cubicBezTo>
                <a:lnTo>
                  <a:pt x="149641" y="45641"/>
                </a:lnTo>
                <a:cubicBezTo>
                  <a:pt x="149641" y="54769"/>
                  <a:pt x="155727" y="60854"/>
                  <a:pt x="164855" y="60854"/>
                </a:cubicBezTo>
                <a:cubicBezTo>
                  <a:pt x="173983" y="60854"/>
                  <a:pt x="180069" y="54769"/>
                  <a:pt x="180069" y="45641"/>
                </a:cubicBezTo>
                <a:lnTo>
                  <a:pt x="207453" y="45641"/>
                </a:lnTo>
                <a:lnTo>
                  <a:pt x="183111" y="214511"/>
                </a:lnTo>
                <a:cubicBezTo>
                  <a:pt x="183111" y="222118"/>
                  <a:pt x="173983" y="226682"/>
                  <a:pt x="167898" y="226682"/>
                </a:cubicBezTo>
                <a:lnTo>
                  <a:pt x="69010" y="226682"/>
                </a:lnTo>
                <a:cubicBezTo>
                  <a:pt x="61403" y="226682"/>
                  <a:pt x="55317" y="220596"/>
                  <a:pt x="53796" y="214511"/>
                </a:cubicBezTo>
                <a:lnTo>
                  <a:pt x="30976" y="45641"/>
                </a:lnTo>
                <a:cubicBezTo>
                  <a:pt x="30976" y="45641"/>
                  <a:pt x="30976" y="45641"/>
                  <a:pt x="30976" y="45641"/>
                </a:cubicBezTo>
                <a:lnTo>
                  <a:pt x="58360" y="45641"/>
                </a:lnTo>
                <a:cubicBezTo>
                  <a:pt x="58360" y="54769"/>
                  <a:pt x="64446" y="60854"/>
                  <a:pt x="73574" y="60854"/>
                </a:cubicBezTo>
                <a:cubicBezTo>
                  <a:pt x="82702" y="60854"/>
                  <a:pt x="88787" y="54769"/>
                  <a:pt x="88787" y="45641"/>
                </a:cubicBezTo>
                <a:lnTo>
                  <a:pt x="88787" y="15214"/>
                </a:lnTo>
                <a:cubicBezTo>
                  <a:pt x="88787" y="6085"/>
                  <a:pt x="82702" y="0"/>
                  <a:pt x="73574" y="0"/>
                </a:cubicBezTo>
                <a:cubicBezTo>
                  <a:pt x="64446" y="0"/>
                  <a:pt x="58360" y="6085"/>
                  <a:pt x="58360" y="15214"/>
                </a:cubicBezTo>
                <a:lnTo>
                  <a:pt x="30976" y="15214"/>
                </a:lnTo>
                <a:cubicBezTo>
                  <a:pt x="21848" y="15214"/>
                  <a:pt x="12720" y="18256"/>
                  <a:pt x="6634" y="25863"/>
                </a:cubicBezTo>
                <a:cubicBezTo>
                  <a:pt x="549" y="31948"/>
                  <a:pt x="-973" y="41077"/>
                  <a:pt x="549" y="48683"/>
                </a:cubicBezTo>
                <a:lnTo>
                  <a:pt x="23369" y="219075"/>
                </a:lnTo>
                <a:cubicBezTo>
                  <a:pt x="27933" y="241895"/>
                  <a:pt x="46189" y="257109"/>
                  <a:pt x="69010" y="257109"/>
                </a:cubicBezTo>
                <a:lnTo>
                  <a:pt x="104001" y="257109"/>
                </a:lnTo>
                <a:lnTo>
                  <a:pt x="104001" y="349911"/>
                </a:lnTo>
                <a:cubicBezTo>
                  <a:pt x="104001" y="359040"/>
                  <a:pt x="110086" y="365125"/>
                  <a:pt x="119214" y="365125"/>
                </a:cubicBezTo>
                <a:lnTo>
                  <a:pt x="301777" y="365125"/>
                </a:lnTo>
                <a:cubicBezTo>
                  <a:pt x="310905" y="365125"/>
                  <a:pt x="316990" y="359040"/>
                  <a:pt x="316990" y="349911"/>
                </a:cubicBezTo>
                <a:lnTo>
                  <a:pt x="316990" y="272322"/>
                </a:lnTo>
                <a:cubicBezTo>
                  <a:pt x="342853" y="264716"/>
                  <a:pt x="362631" y="241895"/>
                  <a:pt x="362631" y="212990"/>
                </a:cubicBezTo>
                <a:close/>
                <a:moveTo>
                  <a:pt x="301777" y="243417"/>
                </a:moveTo>
                <a:cubicBezTo>
                  <a:pt x="285042" y="243417"/>
                  <a:pt x="271350" y="229724"/>
                  <a:pt x="271350" y="212990"/>
                </a:cubicBezTo>
                <a:cubicBezTo>
                  <a:pt x="271350" y="196255"/>
                  <a:pt x="285042" y="182563"/>
                  <a:pt x="301777" y="182563"/>
                </a:cubicBezTo>
                <a:cubicBezTo>
                  <a:pt x="318512" y="182563"/>
                  <a:pt x="332204" y="196255"/>
                  <a:pt x="332204" y="212990"/>
                </a:cubicBezTo>
                <a:cubicBezTo>
                  <a:pt x="332204" y="229724"/>
                  <a:pt x="318512" y="243417"/>
                  <a:pt x="301777" y="243417"/>
                </a:cubicBezTo>
                <a:close/>
              </a:path>
            </a:pathLst>
          </a:custGeom>
          <a:solidFill>
            <a:schemeClr val="accent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1" name="Graphic 2096">
            <a:extLst>
              <a:ext uri="{FF2B5EF4-FFF2-40B4-BE49-F238E27FC236}">
                <a16:creationId xmlns:a16="http://schemas.microsoft.com/office/drawing/2014/main" id="{970DDA3B-BC8D-9853-FF17-DDE393CA26FA}"/>
              </a:ext>
            </a:extLst>
          </p:cNvPr>
          <p:cNvSpPr>
            <a:spLocks noChangeAspect="1"/>
          </p:cNvSpPr>
          <p:nvPr/>
        </p:nvSpPr>
        <p:spPr>
          <a:xfrm>
            <a:off x="2153302" y="3776060"/>
            <a:ext cx="365125" cy="365125"/>
          </a:xfrm>
          <a:custGeom>
            <a:avLst/>
            <a:gdLst>
              <a:gd name="connsiteX0" fmla="*/ 349911 w 365125"/>
              <a:gd name="connsiteY0" fmla="*/ 106495 h 365125"/>
              <a:gd name="connsiteX1" fmla="*/ 258630 w 365125"/>
              <a:gd name="connsiteY1" fmla="*/ 106495 h 365125"/>
              <a:gd name="connsiteX2" fmla="*/ 258630 w 365125"/>
              <a:gd name="connsiteY2" fmla="*/ 15214 h 365125"/>
              <a:gd name="connsiteX3" fmla="*/ 243417 w 365125"/>
              <a:gd name="connsiteY3" fmla="*/ 0 h 365125"/>
              <a:gd name="connsiteX4" fmla="*/ 121708 w 365125"/>
              <a:gd name="connsiteY4" fmla="*/ 0 h 365125"/>
              <a:gd name="connsiteX5" fmla="*/ 106495 w 365125"/>
              <a:gd name="connsiteY5" fmla="*/ 15214 h 365125"/>
              <a:gd name="connsiteX6" fmla="*/ 106495 w 365125"/>
              <a:gd name="connsiteY6" fmla="*/ 106495 h 365125"/>
              <a:gd name="connsiteX7" fmla="*/ 15214 w 365125"/>
              <a:gd name="connsiteY7" fmla="*/ 106495 h 365125"/>
              <a:gd name="connsiteX8" fmla="*/ 0 w 365125"/>
              <a:gd name="connsiteY8" fmla="*/ 121708 h 365125"/>
              <a:gd name="connsiteX9" fmla="*/ 0 w 365125"/>
              <a:gd name="connsiteY9" fmla="*/ 243417 h 365125"/>
              <a:gd name="connsiteX10" fmla="*/ 15214 w 365125"/>
              <a:gd name="connsiteY10" fmla="*/ 258630 h 365125"/>
              <a:gd name="connsiteX11" fmla="*/ 106495 w 365125"/>
              <a:gd name="connsiteY11" fmla="*/ 258630 h 365125"/>
              <a:gd name="connsiteX12" fmla="*/ 106495 w 365125"/>
              <a:gd name="connsiteY12" fmla="*/ 349911 h 365125"/>
              <a:gd name="connsiteX13" fmla="*/ 121708 w 365125"/>
              <a:gd name="connsiteY13" fmla="*/ 365125 h 365125"/>
              <a:gd name="connsiteX14" fmla="*/ 243417 w 365125"/>
              <a:gd name="connsiteY14" fmla="*/ 365125 h 365125"/>
              <a:gd name="connsiteX15" fmla="*/ 258630 w 365125"/>
              <a:gd name="connsiteY15" fmla="*/ 349911 h 365125"/>
              <a:gd name="connsiteX16" fmla="*/ 258630 w 365125"/>
              <a:gd name="connsiteY16" fmla="*/ 258630 h 365125"/>
              <a:gd name="connsiteX17" fmla="*/ 349911 w 365125"/>
              <a:gd name="connsiteY17" fmla="*/ 258630 h 365125"/>
              <a:gd name="connsiteX18" fmla="*/ 365125 w 365125"/>
              <a:gd name="connsiteY18" fmla="*/ 243417 h 365125"/>
              <a:gd name="connsiteX19" fmla="*/ 365125 w 365125"/>
              <a:gd name="connsiteY19" fmla="*/ 121708 h 365125"/>
              <a:gd name="connsiteX20" fmla="*/ 349911 w 365125"/>
              <a:gd name="connsiteY20" fmla="*/ 106495 h 365125"/>
              <a:gd name="connsiteX21" fmla="*/ 334698 w 365125"/>
              <a:gd name="connsiteY21" fmla="*/ 228203 h 365125"/>
              <a:gd name="connsiteX22" fmla="*/ 243417 w 365125"/>
              <a:gd name="connsiteY22" fmla="*/ 228203 h 365125"/>
              <a:gd name="connsiteX23" fmla="*/ 228203 w 365125"/>
              <a:gd name="connsiteY23" fmla="*/ 243417 h 365125"/>
              <a:gd name="connsiteX24" fmla="*/ 228203 w 365125"/>
              <a:gd name="connsiteY24" fmla="*/ 334698 h 365125"/>
              <a:gd name="connsiteX25" fmla="*/ 136922 w 365125"/>
              <a:gd name="connsiteY25" fmla="*/ 334698 h 365125"/>
              <a:gd name="connsiteX26" fmla="*/ 136922 w 365125"/>
              <a:gd name="connsiteY26" fmla="*/ 243417 h 365125"/>
              <a:gd name="connsiteX27" fmla="*/ 121708 w 365125"/>
              <a:gd name="connsiteY27" fmla="*/ 228203 h 365125"/>
              <a:gd name="connsiteX28" fmla="*/ 30427 w 365125"/>
              <a:gd name="connsiteY28" fmla="*/ 228203 h 365125"/>
              <a:gd name="connsiteX29" fmla="*/ 30427 w 365125"/>
              <a:gd name="connsiteY29" fmla="*/ 136922 h 365125"/>
              <a:gd name="connsiteX30" fmla="*/ 121708 w 365125"/>
              <a:gd name="connsiteY30" fmla="*/ 136922 h 365125"/>
              <a:gd name="connsiteX31" fmla="*/ 136922 w 365125"/>
              <a:gd name="connsiteY31" fmla="*/ 121708 h 365125"/>
              <a:gd name="connsiteX32" fmla="*/ 136922 w 365125"/>
              <a:gd name="connsiteY32" fmla="*/ 30427 h 365125"/>
              <a:gd name="connsiteX33" fmla="*/ 228203 w 365125"/>
              <a:gd name="connsiteY33" fmla="*/ 30427 h 365125"/>
              <a:gd name="connsiteX34" fmla="*/ 228203 w 365125"/>
              <a:gd name="connsiteY34" fmla="*/ 121708 h 365125"/>
              <a:gd name="connsiteX35" fmla="*/ 243417 w 365125"/>
              <a:gd name="connsiteY35" fmla="*/ 136922 h 365125"/>
              <a:gd name="connsiteX36" fmla="*/ 334698 w 365125"/>
              <a:gd name="connsiteY36" fmla="*/ 136922 h 365125"/>
              <a:gd name="connsiteX37" fmla="*/ 334698 w 365125"/>
              <a:gd name="connsiteY37" fmla="*/ 228203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5125" h="365125">
                <a:moveTo>
                  <a:pt x="349911" y="106495"/>
                </a:moveTo>
                <a:lnTo>
                  <a:pt x="258630" y="106495"/>
                </a:lnTo>
                <a:lnTo>
                  <a:pt x="258630" y="15214"/>
                </a:lnTo>
                <a:cubicBezTo>
                  <a:pt x="258630" y="6085"/>
                  <a:pt x="252545" y="0"/>
                  <a:pt x="243417" y="0"/>
                </a:cubicBezTo>
                <a:lnTo>
                  <a:pt x="121708" y="0"/>
                </a:lnTo>
                <a:cubicBezTo>
                  <a:pt x="112580" y="0"/>
                  <a:pt x="106495" y="6085"/>
                  <a:pt x="106495" y="15214"/>
                </a:cubicBezTo>
                <a:lnTo>
                  <a:pt x="106495" y="106495"/>
                </a:lnTo>
                <a:lnTo>
                  <a:pt x="15214" y="106495"/>
                </a:lnTo>
                <a:cubicBezTo>
                  <a:pt x="6085" y="106495"/>
                  <a:pt x="0" y="112580"/>
                  <a:pt x="0" y="121708"/>
                </a:cubicBezTo>
                <a:lnTo>
                  <a:pt x="0" y="243417"/>
                </a:lnTo>
                <a:cubicBezTo>
                  <a:pt x="0" y="252545"/>
                  <a:pt x="6085" y="258630"/>
                  <a:pt x="15214" y="258630"/>
                </a:cubicBezTo>
                <a:lnTo>
                  <a:pt x="106495" y="258630"/>
                </a:lnTo>
                <a:lnTo>
                  <a:pt x="106495" y="349911"/>
                </a:lnTo>
                <a:cubicBezTo>
                  <a:pt x="106495" y="359040"/>
                  <a:pt x="112580" y="365125"/>
                  <a:pt x="121708" y="365125"/>
                </a:cubicBezTo>
                <a:lnTo>
                  <a:pt x="243417" y="365125"/>
                </a:lnTo>
                <a:cubicBezTo>
                  <a:pt x="252545" y="365125"/>
                  <a:pt x="258630" y="359040"/>
                  <a:pt x="258630" y="349911"/>
                </a:cubicBezTo>
                <a:lnTo>
                  <a:pt x="258630" y="258630"/>
                </a:lnTo>
                <a:lnTo>
                  <a:pt x="349911" y="258630"/>
                </a:lnTo>
                <a:cubicBezTo>
                  <a:pt x="359040" y="258630"/>
                  <a:pt x="365125" y="252545"/>
                  <a:pt x="365125" y="243417"/>
                </a:cubicBezTo>
                <a:lnTo>
                  <a:pt x="365125" y="121708"/>
                </a:lnTo>
                <a:cubicBezTo>
                  <a:pt x="365125" y="112580"/>
                  <a:pt x="359040" y="106495"/>
                  <a:pt x="349911" y="106495"/>
                </a:cubicBezTo>
                <a:close/>
                <a:moveTo>
                  <a:pt x="334698" y="228203"/>
                </a:moveTo>
                <a:lnTo>
                  <a:pt x="243417" y="228203"/>
                </a:lnTo>
                <a:cubicBezTo>
                  <a:pt x="234289" y="228203"/>
                  <a:pt x="228203" y="234289"/>
                  <a:pt x="228203" y="243417"/>
                </a:cubicBezTo>
                <a:lnTo>
                  <a:pt x="228203" y="334698"/>
                </a:lnTo>
                <a:lnTo>
                  <a:pt x="136922" y="334698"/>
                </a:lnTo>
                <a:lnTo>
                  <a:pt x="136922" y="243417"/>
                </a:lnTo>
                <a:cubicBezTo>
                  <a:pt x="136922" y="234289"/>
                  <a:pt x="130836" y="228203"/>
                  <a:pt x="121708" y="228203"/>
                </a:cubicBezTo>
                <a:lnTo>
                  <a:pt x="30427" y="228203"/>
                </a:lnTo>
                <a:lnTo>
                  <a:pt x="30427" y="136922"/>
                </a:lnTo>
                <a:lnTo>
                  <a:pt x="121708" y="136922"/>
                </a:lnTo>
                <a:cubicBezTo>
                  <a:pt x="130836" y="136922"/>
                  <a:pt x="136922" y="130836"/>
                  <a:pt x="136922" y="121708"/>
                </a:cubicBezTo>
                <a:lnTo>
                  <a:pt x="136922" y="30427"/>
                </a:lnTo>
                <a:lnTo>
                  <a:pt x="228203" y="30427"/>
                </a:lnTo>
                <a:lnTo>
                  <a:pt x="228203" y="121708"/>
                </a:lnTo>
                <a:cubicBezTo>
                  <a:pt x="228203" y="130836"/>
                  <a:pt x="234289" y="136922"/>
                  <a:pt x="243417" y="136922"/>
                </a:cubicBezTo>
                <a:lnTo>
                  <a:pt x="334698" y="136922"/>
                </a:lnTo>
                <a:lnTo>
                  <a:pt x="334698" y="228203"/>
                </a:lnTo>
                <a:close/>
              </a:path>
            </a:pathLst>
          </a:custGeom>
          <a:solidFill>
            <a:schemeClr val="accent2"/>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Tree>
    <p:extLst>
      <p:ext uri="{BB962C8B-B14F-4D97-AF65-F5344CB8AC3E}">
        <p14:creationId xmlns:p14="http://schemas.microsoft.com/office/powerpoint/2010/main" val="1056008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077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t>Helpful Terms</a:t>
            </a:r>
          </a:p>
        </p:txBody>
      </p:sp>
      <p:graphicFrame>
        <p:nvGraphicFramePr>
          <p:cNvPr id="4" name="Table 3">
            <a:extLst>
              <a:ext uri="{FF2B5EF4-FFF2-40B4-BE49-F238E27FC236}">
                <a16:creationId xmlns:a16="http://schemas.microsoft.com/office/drawing/2014/main" id="{D30034C8-98A2-FBC3-7E8C-BF73A9B5BC0F}"/>
              </a:ext>
            </a:extLst>
          </p:cNvPr>
          <p:cNvGraphicFramePr>
            <a:graphicFrameLocks noGrp="1"/>
          </p:cNvGraphicFramePr>
          <p:nvPr>
            <p:extLst>
              <p:ext uri="{D42A27DB-BD31-4B8C-83A1-F6EECF244321}">
                <p14:modId xmlns:p14="http://schemas.microsoft.com/office/powerpoint/2010/main" val="513165456"/>
              </p:ext>
            </p:extLst>
          </p:nvPr>
        </p:nvGraphicFramePr>
        <p:xfrm>
          <a:off x="4667693" y="1789093"/>
          <a:ext cx="6898665" cy="4211320"/>
        </p:xfrm>
        <a:graphic>
          <a:graphicData uri="http://schemas.openxmlformats.org/drawingml/2006/table">
            <a:tbl>
              <a:tblPr bandRow="1">
                <a:tableStyleId>{F2DE63D5-997A-4646-A377-4702673A728D}</a:tableStyleId>
              </a:tblPr>
              <a:tblGrid>
                <a:gridCol w="1549848">
                  <a:extLst>
                    <a:ext uri="{9D8B030D-6E8A-4147-A177-3AD203B41FA5}">
                      <a16:colId xmlns:a16="http://schemas.microsoft.com/office/drawing/2014/main" val="3106886958"/>
                    </a:ext>
                  </a:extLst>
                </a:gridCol>
                <a:gridCol w="5348817">
                  <a:extLst>
                    <a:ext uri="{9D8B030D-6E8A-4147-A177-3AD203B41FA5}">
                      <a16:colId xmlns:a16="http://schemas.microsoft.com/office/drawing/2014/main" val="726404392"/>
                    </a:ext>
                  </a:extLst>
                </a:gridCol>
              </a:tblGrid>
              <a:tr h="370840">
                <a:tc>
                  <a:txBody>
                    <a:bodyPr/>
                    <a:lstStyle/>
                    <a:p>
                      <a:pPr algn="r"/>
                      <a:r>
                        <a:rPr lang="en-US" sz="1600" b="1" dirty="0">
                          <a:solidFill>
                            <a:schemeClr val="accent2"/>
                          </a:solidFill>
                          <a:latin typeface="Raleway SemiBold" pitchFamily="2" charset="0"/>
                        </a:rPr>
                        <a:t>Coinsurance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solidFill>
                        </a:rPr>
                        <a:t>the percent of a claim that you will pay, after you have met the deductible.</a:t>
                      </a:r>
                    </a:p>
                  </a:txBody>
                  <a:tcPr anchor="ctr"/>
                </a:tc>
                <a:extLst>
                  <a:ext uri="{0D108BD9-81ED-4DB2-BD59-A6C34878D82A}">
                    <a16:rowId xmlns:a16="http://schemas.microsoft.com/office/drawing/2014/main" val="1632370769"/>
                  </a:ext>
                </a:extLst>
              </a:tr>
              <a:tr h="370840">
                <a:tc>
                  <a:txBody>
                    <a:bodyPr/>
                    <a:lstStyle/>
                    <a:p>
                      <a:pPr algn="r"/>
                      <a:r>
                        <a:rPr lang="en-US" sz="1600" b="1" dirty="0">
                          <a:solidFill>
                            <a:schemeClr val="accent2"/>
                          </a:solidFill>
                          <a:latin typeface="Raleway SemiBold" pitchFamily="2" charset="0"/>
                        </a:rPr>
                        <a:t>Copay</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solidFill>
                        </a:rPr>
                        <a:t>the amount you pay every time you receive a health service. For instance, if your copay to see a doctor is $25, you pay that amount for each doctor’s visit. Your plan covers the rest.</a:t>
                      </a:r>
                    </a:p>
                  </a:txBody>
                  <a:tcPr anchor="ctr">
                    <a:solidFill>
                      <a:schemeClr val="bg1">
                        <a:lumMod val="95000"/>
                      </a:schemeClr>
                    </a:solidFill>
                  </a:tcPr>
                </a:tc>
                <a:extLst>
                  <a:ext uri="{0D108BD9-81ED-4DB2-BD59-A6C34878D82A}">
                    <a16:rowId xmlns:a16="http://schemas.microsoft.com/office/drawing/2014/main" val="1390617099"/>
                  </a:ext>
                </a:extLst>
              </a:tr>
              <a:tr h="370840">
                <a:tc>
                  <a:txBody>
                    <a:bodyPr/>
                    <a:lstStyle/>
                    <a:p>
                      <a:pPr algn="r"/>
                      <a:r>
                        <a:rPr lang="en-US" sz="1600" b="1" dirty="0">
                          <a:solidFill>
                            <a:schemeClr val="accent2"/>
                          </a:solidFill>
                          <a:latin typeface="Raleway SemiBold" pitchFamily="2" charset="0"/>
                        </a:rPr>
                        <a:t>Deductible</a:t>
                      </a:r>
                    </a:p>
                  </a:txBody>
                  <a:tcPr anchor="ctr"/>
                </a:tc>
                <a:tc>
                  <a:txBody>
                    <a:bodyPr/>
                    <a:lstStyle/>
                    <a:p>
                      <a:pPr marL="0" indent="0">
                        <a:spcBef>
                          <a:spcPts val="0"/>
                        </a:spcBef>
                        <a:spcAft>
                          <a:spcPts val="1500"/>
                        </a:spcAft>
                        <a:buClr>
                          <a:srgbClr val="00968F"/>
                        </a:buClr>
                        <a:buFont typeface="Wingdings" panose="05000000000000000000" pitchFamily="2" charset="2"/>
                        <a:buNone/>
                      </a:pPr>
                      <a:r>
                        <a:rPr lang="en-US" sz="1400" dirty="0">
                          <a:solidFill>
                            <a:schemeClr val="accent5"/>
                          </a:solidFill>
                        </a:rPr>
                        <a:t>the amount you pay each year before your plan begins paying.</a:t>
                      </a:r>
                      <a:endParaRPr lang="en-US" sz="1400" dirty="0">
                        <a:solidFill>
                          <a:schemeClr val="accent5"/>
                        </a:solidFill>
                        <a:latin typeface="Raleway Medium" pitchFamily="2" charset="0"/>
                      </a:endParaRPr>
                    </a:p>
                  </a:txBody>
                  <a:tcPr anchor="ctr"/>
                </a:tc>
                <a:extLst>
                  <a:ext uri="{0D108BD9-81ED-4DB2-BD59-A6C34878D82A}">
                    <a16:rowId xmlns:a16="http://schemas.microsoft.com/office/drawing/2014/main" val="2172493185"/>
                  </a:ext>
                </a:extLst>
              </a:tr>
              <a:tr h="370840">
                <a:tc>
                  <a:txBody>
                    <a:bodyPr/>
                    <a:lstStyle/>
                    <a:p>
                      <a:pPr algn="r"/>
                      <a:r>
                        <a:rPr lang="en-US" sz="1600" b="1">
                          <a:solidFill>
                            <a:schemeClr val="accent2"/>
                          </a:solidFill>
                          <a:latin typeface="Raleway SemiBold" pitchFamily="2" charset="0"/>
                        </a:rPr>
                        <a:t>In-network</a:t>
                      </a:r>
                    </a:p>
                  </a:txBody>
                  <a:tcPr anchor="ctr">
                    <a:solidFill>
                      <a:schemeClr val="bg1">
                        <a:lumMod val="95000"/>
                      </a:schemeClr>
                    </a:solidFill>
                  </a:tcPr>
                </a:tc>
                <a:tc>
                  <a:txBody>
                    <a:bodyPr/>
                    <a:lstStyle/>
                    <a:p>
                      <a:r>
                        <a:rPr lang="en-US" sz="1400" dirty="0">
                          <a:solidFill>
                            <a:schemeClr val="accent5"/>
                          </a:solidFill>
                        </a:rPr>
                        <a:t>providers and facilities that are contracted by our plan to offer services to participants at a reduced rate.</a:t>
                      </a:r>
                    </a:p>
                  </a:txBody>
                  <a:tcPr anchor="ctr">
                    <a:solidFill>
                      <a:schemeClr val="bg1">
                        <a:lumMod val="95000"/>
                      </a:schemeClr>
                    </a:solidFill>
                  </a:tcPr>
                </a:tc>
                <a:extLst>
                  <a:ext uri="{0D108BD9-81ED-4DB2-BD59-A6C34878D82A}">
                    <a16:rowId xmlns:a16="http://schemas.microsoft.com/office/drawing/2014/main" val="3616406475"/>
                  </a:ext>
                </a:extLst>
              </a:tr>
              <a:tr h="370840">
                <a:tc>
                  <a:txBody>
                    <a:bodyPr/>
                    <a:lstStyle/>
                    <a:p>
                      <a:pPr algn="r"/>
                      <a:r>
                        <a:rPr lang="en-US" sz="1600" b="1" dirty="0">
                          <a:solidFill>
                            <a:schemeClr val="accent2"/>
                          </a:solidFill>
                          <a:latin typeface="Raleway SemiBold" pitchFamily="2" charset="0"/>
                        </a:rPr>
                        <a:t>Out-of-pocket maximum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solidFill>
                        </a:rPr>
                        <a:t>maximum dollar amount that you will pay per year before the plan begins paying covered expenses at 100%.</a:t>
                      </a:r>
                      <a:endParaRPr lang="en-US" sz="1400" dirty="0">
                        <a:solidFill>
                          <a:schemeClr val="accent5"/>
                        </a:solidFill>
                        <a:latin typeface="Raleway Medium" pitchFamily="2" charset="0"/>
                      </a:endParaRPr>
                    </a:p>
                  </a:txBody>
                  <a:tcPr anchor="ctr"/>
                </a:tc>
                <a:extLst>
                  <a:ext uri="{0D108BD9-81ED-4DB2-BD59-A6C34878D82A}">
                    <a16:rowId xmlns:a16="http://schemas.microsoft.com/office/drawing/2014/main" val="2894247695"/>
                  </a:ext>
                </a:extLst>
              </a:tr>
              <a:tr h="370840">
                <a:tc>
                  <a:txBody>
                    <a:bodyPr/>
                    <a:lstStyle/>
                    <a:p>
                      <a:pPr algn="r"/>
                      <a:r>
                        <a:rPr lang="en-US" sz="1600" b="1" dirty="0">
                          <a:solidFill>
                            <a:schemeClr val="accent2"/>
                          </a:solidFill>
                          <a:latin typeface="Raleway SemiBold" pitchFamily="2" charset="0"/>
                        </a:rPr>
                        <a:t>Premium</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5"/>
                          </a:solidFill>
                        </a:rPr>
                        <a:t>the amount you pay to receive coverage.</a:t>
                      </a:r>
                      <a:endParaRPr lang="en-US" sz="1400" dirty="0">
                        <a:solidFill>
                          <a:schemeClr val="accent5"/>
                        </a:solidFill>
                        <a:latin typeface="Raleway Medium" pitchFamily="2" charset="0"/>
                      </a:endParaRPr>
                    </a:p>
                  </a:txBody>
                  <a:tcPr anchor="ctr">
                    <a:solidFill>
                      <a:schemeClr val="bg1">
                        <a:lumMod val="95000"/>
                      </a:schemeClr>
                    </a:solidFill>
                  </a:tcPr>
                </a:tc>
                <a:extLst>
                  <a:ext uri="{0D108BD9-81ED-4DB2-BD59-A6C34878D82A}">
                    <a16:rowId xmlns:a16="http://schemas.microsoft.com/office/drawing/2014/main" val="1135689087"/>
                  </a:ext>
                </a:extLst>
              </a:tr>
              <a:tr h="370840">
                <a:tc>
                  <a:txBody>
                    <a:bodyPr/>
                    <a:lstStyle/>
                    <a:p>
                      <a:pPr algn="r"/>
                      <a:r>
                        <a:rPr lang="en-US" sz="1600" b="1" dirty="0">
                          <a:solidFill>
                            <a:schemeClr val="accent2"/>
                          </a:solidFill>
                          <a:latin typeface="Raleway SemiBold" pitchFamily="2" charset="0"/>
                        </a:rPr>
                        <a:t>Preventive care</a:t>
                      </a:r>
                    </a:p>
                  </a:txBody>
                  <a:tcPr anchor="ctr"/>
                </a:tc>
                <a:tc>
                  <a:txBody>
                    <a:bodyPr/>
                    <a:lstStyle/>
                    <a:p>
                      <a:r>
                        <a:rPr lang="en-US" sz="1400" dirty="0">
                          <a:solidFill>
                            <a:schemeClr val="accent5"/>
                          </a:solidFill>
                        </a:rPr>
                        <a:t>routine health care that includes regular check-ups, patient counseling and screenings to prevent disease, illness and other health complications.</a:t>
                      </a:r>
                    </a:p>
                  </a:txBody>
                  <a:tcPr anchor="ctr"/>
                </a:tc>
                <a:extLst>
                  <a:ext uri="{0D108BD9-81ED-4DB2-BD59-A6C34878D82A}">
                    <a16:rowId xmlns:a16="http://schemas.microsoft.com/office/drawing/2014/main" val="451242136"/>
                  </a:ext>
                </a:extLst>
              </a:tr>
            </a:tbl>
          </a:graphicData>
        </a:graphic>
      </p:graphicFrame>
      <p:sp>
        <p:nvSpPr>
          <p:cNvPr id="9" name="TextBox 8">
            <a:extLst>
              <a:ext uri="{FF2B5EF4-FFF2-40B4-BE49-F238E27FC236}">
                <a16:creationId xmlns:a16="http://schemas.microsoft.com/office/drawing/2014/main" id="{9768FAFB-649E-5614-013D-DAFCF4641DA7}"/>
              </a:ext>
            </a:extLst>
          </p:cNvPr>
          <p:cNvSpPr txBox="1"/>
          <p:nvPr/>
        </p:nvSpPr>
        <p:spPr>
          <a:xfrm>
            <a:off x="838200" y="2293094"/>
            <a:ext cx="3168502" cy="3454600"/>
          </a:xfrm>
          <a:prstGeom prst="rect">
            <a:avLst/>
          </a:prstGeom>
          <a:noFill/>
        </p:spPr>
        <p:txBody>
          <a:bodyPr wrap="square">
            <a:spAutoFit/>
          </a:bodyPr>
          <a:lstStyle/>
          <a:p>
            <a:pPr>
              <a:lnSpc>
                <a:spcPct val="110000"/>
              </a:lnSpc>
            </a:pPr>
            <a:r>
              <a:rPr lang="en-US" sz="2000" b="1" i="0" dirty="0">
                <a:solidFill>
                  <a:schemeClr val="accent1"/>
                </a:solidFill>
                <a:effectLst/>
                <a:latin typeface="Raleway Medium" pitchFamily="2" charset="0"/>
              </a:rPr>
              <a:t>Have you ever had that moment of “</a:t>
            </a:r>
            <a:r>
              <a:rPr lang="en-US" sz="2000" b="1" i="1" dirty="0">
                <a:solidFill>
                  <a:schemeClr val="accent1"/>
                </a:solidFill>
                <a:effectLst/>
                <a:latin typeface="Raleway Medium" pitchFamily="2" charset="0"/>
              </a:rPr>
              <a:t>what does that even mean</a:t>
            </a:r>
            <a:r>
              <a:rPr lang="en-US" sz="2000" b="1" i="0" dirty="0">
                <a:solidFill>
                  <a:schemeClr val="accent1"/>
                </a:solidFill>
                <a:effectLst/>
                <a:latin typeface="Raleway Medium" pitchFamily="2" charset="0"/>
              </a:rPr>
              <a:t>”?</a:t>
            </a:r>
          </a:p>
          <a:p>
            <a:pPr>
              <a:lnSpc>
                <a:spcPct val="110000"/>
              </a:lnSpc>
            </a:pPr>
            <a:endParaRPr lang="en-US" sz="2000" b="1" dirty="0">
              <a:solidFill>
                <a:schemeClr val="accent1"/>
              </a:solidFill>
              <a:latin typeface="Raleway Medium" pitchFamily="2" charset="0"/>
            </a:endParaRPr>
          </a:p>
          <a:p>
            <a:pPr>
              <a:lnSpc>
                <a:spcPct val="110000"/>
              </a:lnSpc>
            </a:pPr>
            <a:r>
              <a:rPr lang="en-US" sz="2000" b="1" i="0" dirty="0">
                <a:solidFill>
                  <a:schemeClr val="accent5"/>
                </a:solidFill>
                <a:effectLst/>
                <a:latin typeface="Raleway Medium" pitchFamily="2" charset="0"/>
              </a:rPr>
              <a:t>Insurance terminology can be confusing – review some of these helpful terms to level up your insurance knowledge!</a:t>
            </a:r>
            <a:endParaRPr lang="en-US" sz="2000" b="1" dirty="0">
              <a:solidFill>
                <a:schemeClr val="accent5"/>
              </a:solidFill>
              <a:latin typeface="Raleway Medium" pitchFamily="2" charset="0"/>
            </a:endParaRPr>
          </a:p>
        </p:txBody>
      </p:sp>
      <p:grpSp>
        <p:nvGrpSpPr>
          <p:cNvPr id="12" name="Graphic 1574">
            <a:extLst>
              <a:ext uri="{FF2B5EF4-FFF2-40B4-BE49-F238E27FC236}">
                <a16:creationId xmlns:a16="http://schemas.microsoft.com/office/drawing/2014/main" id="{8D98F20E-A830-CA00-9B7F-4B38D4D07CFD}"/>
              </a:ext>
            </a:extLst>
          </p:cNvPr>
          <p:cNvGrpSpPr>
            <a:grpSpLocks noChangeAspect="1"/>
          </p:cNvGrpSpPr>
          <p:nvPr/>
        </p:nvGrpSpPr>
        <p:grpSpPr>
          <a:xfrm>
            <a:off x="1017321" y="1614011"/>
            <a:ext cx="411479" cy="548640"/>
            <a:chOff x="5504260" y="3671698"/>
            <a:chExt cx="273843" cy="365125"/>
          </a:xfrm>
          <a:solidFill>
            <a:schemeClr val="accent2"/>
          </a:solidFill>
        </p:grpSpPr>
        <p:sp>
          <p:nvSpPr>
            <p:cNvPr id="14" name="Freeform 76">
              <a:extLst>
                <a:ext uri="{FF2B5EF4-FFF2-40B4-BE49-F238E27FC236}">
                  <a16:creationId xmlns:a16="http://schemas.microsoft.com/office/drawing/2014/main" id="{E6B90294-62FD-470C-ED69-28FCEB3A43DD}"/>
                </a:ext>
              </a:extLst>
            </p:cNvPr>
            <p:cNvSpPr/>
            <p:nvPr/>
          </p:nvSpPr>
          <p:spPr>
            <a:xfrm>
              <a:off x="5565114" y="3732552"/>
              <a:ext cx="91281" cy="91281"/>
            </a:xfrm>
            <a:custGeom>
              <a:avLst/>
              <a:gdLst>
                <a:gd name="connsiteX0" fmla="*/ 76068 w 91281"/>
                <a:gd name="connsiteY0" fmla="*/ 0 h 91281"/>
                <a:gd name="connsiteX1" fmla="*/ 0 w 91281"/>
                <a:gd name="connsiteY1" fmla="*/ 76068 h 91281"/>
                <a:gd name="connsiteX2" fmla="*/ 15214 w 91281"/>
                <a:gd name="connsiteY2" fmla="*/ 91281 h 91281"/>
                <a:gd name="connsiteX3" fmla="*/ 30427 w 91281"/>
                <a:gd name="connsiteY3" fmla="*/ 76068 h 91281"/>
                <a:gd name="connsiteX4" fmla="*/ 76068 w 91281"/>
                <a:gd name="connsiteY4" fmla="*/ 30427 h 91281"/>
                <a:gd name="connsiteX5" fmla="*/ 91281 w 91281"/>
                <a:gd name="connsiteY5" fmla="*/ 15214 h 91281"/>
                <a:gd name="connsiteX6" fmla="*/ 76068 w 91281"/>
                <a:gd name="connsiteY6" fmla="*/ 0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1" h="91281">
                  <a:moveTo>
                    <a:pt x="76068" y="0"/>
                  </a:moveTo>
                  <a:cubicBezTo>
                    <a:pt x="33470" y="0"/>
                    <a:pt x="0" y="33470"/>
                    <a:pt x="0" y="76068"/>
                  </a:cubicBezTo>
                  <a:cubicBezTo>
                    <a:pt x="0" y="85196"/>
                    <a:pt x="6085" y="91281"/>
                    <a:pt x="15214" y="91281"/>
                  </a:cubicBezTo>
                  <a:cubicBezTo>
                    <a:pt x="24342" y="91281"/>
                    <a:pt x="30427" y="85196"/>
                    <a:pt x="30427" y="76068"/>
                  </a:cubicBezTo>
                  <a:cubicBezTo>
                    <a:pt x="30427" y="50205"/>
                    <a:pt x="50205" y="30427"/>
                    <a:pt x="76068" y="30427"/>
                  </a:cubicBezTo>
                  <a:cubicBezTo>
                    <a:pt x="85196" y="30427"/>
                    <a:pt x="91281" y="24342"/>
                    <a:pt x="91281" y="15214"/>
                  </a:cubicBezTo>
                  <a:cubicBezTo>
                    <a:pt x="91281" y="6085"/>
                    <a:pt x="85196" y="0"/>
                    <a:pt x="76068" y="0"/>
                  </a:cubicBezTo>
                  <a:close/>
                </a:path>
              </a:pathLst>
            </a:custGeom>
            <a:grpFill/>
            <a:ln w="15081" cap="flat">
              <a:noFill/>
              <a:prstDash val="solid"/>
              <a:miter/>
            </a:ln>
          </p:spPr>
          <p:txBody>
            <a:bodyPr rtlCol="0" anchor="ctr"/>
            <a:lstStyle/>
            <a:p>
              <a:endParaRPr lang="en-US"/>
            </a:p>
          </p:txBody>
        </p:sp>
        <p:sp>
          <p:nvSpPr>
            <p:cNvPr id="19" name="Freeform 77">
              <a:extLst>
                <a:ext uri="{FF2B5EF4-FFF2-40B4-BE49-F238E27FC236}">
                  <a16:creationId xmlns:a16="http://schemas.microsoft.com/office/drawing/2014/main" id="{6FAAE0C2-7A9D-804B-2148-8CCE638D558B}"/>
                </a:ext>
              </a:extLst>
            </p:cNvPr>
            <p:cNvSpPr/>
            <p:nvPr/>
          </p:nvSpPr>
          <p:spPr>
            <a:xfrm>
              <a:off x="5504260" y="3671698"/>
              <a:ext cx="273843" cy="365125"/>
            </a:xfrm>
            <a:custGeom>
              <a:avLst/>
              <a:gdLst>
                <a:gd name="connsiteX0" fmla="*/ 136922 w 273843"/>
                <a:gd name="connsiteY0" fmla="*/ 0 h 365125"/>
                <a:gd name="connsiteX1" fmla="*/ 0 w 273843"/>
                <a:gd name="connsiteY1" fmla="*/ 136922 h 365125"/>
                <a:gd name="connsiteX2" fmla="*/ 76068 w 273843"/>
                <a:gd name="connsiteY2" fmla="*/ 258630 h 365125"/>
                <a:gd name="connsiteX3" fmla="*/ 76068 w 273843"/>
                <a:gd name="connsiteY3" fmla="*/ 349911 h 365125"/>
                <a:gd name="connsiteX4" fmla="*/ 91281 w 273843"/>
                <a:gd name="connsiteY4" fmla="*/ 365125 h 365125"/>
                <a:gd name="connsiteX5" fmla="*/ 182563 w 273843"/>
                <a:gd name="connsiteY5" fmla="*/ 365125 h 365125"/>
                <a:gd name="connsiteX6" fmla="*/ 197776 w 273843"/>
                <a:gd name="connsiteY6" fmla="*/ 349911 h 365125"/>
                <a:gd name="connsiteX7" fmla="*/ 197776 w 273843"/>
                <a:gd name="connsiteY7" fmla="*/ 258630 h 365125"/>
                <a:gd name="connsiteX8" fmla="*/ 273844 w 273843"/>
                <a:gd name="connsiteY8" fmla="*/ 136922 h 365125"/>
                <a:gd name="connsiteX9" fmla="*/ 136922 w 273843"/>
                <a:gd name="connsiteY9" fmla="*/ 0 h 365125"/>
                <a:gd name="connsiteX10" fmla="*/ 167349 w 273843"/>
                <a:gd name="connsiteY10" fmla="*/ 334698 h 365125"/>
                <a:gd name="connsiteX11" fmla="*/ 106495 w 273843"/>
                <a:gd name="connsiteY11" fmla="*/ 334698 h 365125"/>
                <a:gd name="connsiteX12" fmla="*/ 106495 w 273843"/>
                <a:gd name="connsiteY12" fmla="*/ 304271 h 365125"/>
                <a:gd name="connsiteX13" fmla="*/ 167349 w 273843"/>
                <a:gd name="connsiteY13" fmla="*/ 304271 h 365125"/>
                <a:gd name="connsiteX14" fmla="*/ 167349 w 273843"/>
                <a:gd name="connsiteY14" fmla="*/ 334698 h 365125"/>
                <a:gd name="connsiteX15" fmla="*/ 176477 w 273843"/>
                <a:gd name="connsiteY15" fmla="*/ 235810 h 365125"/>
                <a:gd name="connsiteX16" fmla="*/ 167349 w 273843"/>
                <a:gd name="connsiteY16" fmla="*/ 249502 h 365125"/>
                <a:gd name="connsiteX17" fmla="*/ 167349 w 273843"/>
                <a:gd name="connsiteY17" fmla="*/ 273844 h 365125"/>
                <a:gd name="connsiteX18" fmla="*/ 106495 w 273843"/>
                <a:gd name="connsiteY18" fmla="*/ 273844 h 365125"/>
                <a:gd name="connsiteX19" fmla="*/ 106495 w 273843"/>
                <a:gd name="connsiteY19" fmla="*/ 249502 h 365125"/>
                <a:gd name="connsiteX20" fmla="*/ 97367 w 273843"/>
                <a:gd name="connsiteY20" fmla="*/ 235810 h 365125"/>
                <a:gd name="connsiteX21" fmla="*/ 30427 w 273843"/>
                <a:gd name="connsiteY21" fmla="*/ 136922 h 365125"/>
                <a:gd name="connsiteX22" fmla="*/ 136922 w 273843"/>
                <a:gd name="connsiteY22" fmla="*/ 30427 h 365125"/>
                <a:gd name="connsiteX23" fmla="*/ 243417 w 273843"/>
                <a:gd name="connsiteY23" fmla="*/ 136922 h 365125"/>
                <a:gd name="connsiteX24" fmla="*/ 176477 w 273843"/>
                <a:gd name="connsiteY24" fmla="*/ 23581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843" h="365125">
                  <a:moveTo>
                    <a:pt x="136922" y="0"/>
                  </a:moveTo>
                  <a:cubicBezTo>
                    <a:pt x="60854" y="0"/>
                    <a:pt x="0" y="60854"/>
                    <a:pt x="0" y="136922"/>
                  </a:cubicBezTo>
                  <a:cubicBezTo>
                    <a:pt x="0" y="188648"/>
                    <a:pt x="28906" y="235810"/>
                    <a:pt x="76068" y="258630"/>
                  </a:cubicBezTo>
                  <a:lnTo>
                    <a:pt x="76068" y="349911"/>
                  </a:lnTo>
                  <a:cubicBezTo>
                    <a:pt x="76068" y="359040"/>
                    <a:pt x="82153" y="365125"/>
                    <a:pt x="91281" y="365125"/>
                  </a:cubicBezTo>
                  <a:lnTo>
                    <a:pt x="182563" y="365125"/>
                  </a:lnTo>
                  <a:cubicBezTo>
                    <a:pt x="191691" y="365125"/>
                    <a:pt x="197776" y="359040"/>
                    <a:pt x="197776" y="349911"/>
                  </a:cubicBezTo>
                  <a:lnTo>
                    <a:pt x="197776" y="258630"/>
                  </a:lnTo>
                  <a:cubicBezTo>
                    <a:pt x="244938" y="235810"/>
                    <a:pt x="273844" y="188648"/>
                    <a:pt x="273844" y="136922"/>
                  </a:cubicBezTo>
                  <a:cubicBezTo>
                    <a:pt x="273844" y="60854"/>
                    <a:pt x="212990" y="0"/>
                    <a:pt x="136922" y="0"/>
                  </a:cubicBezTo>
                  <a:close/>
                  <a:moveTo>
                    <a:pt x="167349" y="334698"/>
                  </a:moveTo>
                  <a:lnTo>
                    <a:pt x="106495" y="334698"/>
                  </a:lnTo>
                  <a:lnTo>
                    <a:pt x="106495" y="304271"/>
                  </a:lnTo>
                  <a:lnTo>
                    <a:pt x="167349" y="304271"/>
                  </a:lnTo>
                  <a:lnTo>
                    <a:pt x="167349" y="334698"/>
                  </a:lnTo>
                  <a:close/>
                  <a:moveTo>
                    <a:pt x="176477" y="235810"/>
                  </a:moveTo>
                  <a:cubicBezTo>
                    <a:pt x="170392" y="237331"/>
                    <a:pt x="167349" y="243417"/>
                    <a:pt x="167349" y="249502"/>
                  </a:cubicBezTo>
                  <a:lnTo>
                    <a:pt x="167349" y="273844"/>
                  </a:lnTo>
                  <a:lnTo>
                    <a:pt x="106495" y="273844"/>
                  </a:lnTo>
                  <a:lnTo>
                    <a:pt x="106495" y="249502"/>
                  </a:lnTo>
                  <a:cubicBezTo>
                    <a:pt x="106495" y="243417"/>
                    <a:pt x="103452" y="237331"/>
                    <a:pt x="97367" y="235810"/>
                  </a:cubicBezTo>
                  <a:cubicBezTo>
                    <a:pt x="56290" y="219075"/>
                    <a:pt x="30427" y="179520"/>
                    <a:pt x="30427" y="136922"/>
                  </a:cubicBezTo>
                  <a:cubicBezTo>
                    <a:pt x="30427" y="77589"/>
                    <a:pt x="77589" y="30427"/>
                    <a:pt x="136922" y="30427"/>
                  </a:cubicBezTo>
                  <a:cubicBezTo>
                    <a:pt x="196255" y="30427"/>
                    <a:pt x="243417" y="77589"/>
                    <a:pt x="243417" y="136922"/>
                  </a:cubicBezTo>
                  <a:cubicBezTo>
                    <a:pt x="243417" y="179520"/>
                    <a:pt x="217554" y="219075"/>
                    <a:pt x="176477" y="235810"/>
                  </a:cubicBezTo>
                  <a:close/>
                </a:path>
              </a:pathLst>
            </a:custGeom>
            <a:grpFill/>
            <a:ln w="15081" cap="flat">
              <a:noFill/>
              <a:prstDash val="solid"/>
              <a:miter/>
            </a:ln>
          </p:spPr>
          <p:txBody>
            <a:bodyPr rtlCol="0" anchor="ctr"/>
            <a:lstStyle/>
            <a:p>
              <a:endParaRPr lang="en-US"/>
            </a:p>
          </p:txBody>
        </p:sp>
      </p:grpSp>
    </p:spTree>
    <p:extLst>
      <p:ext uri="{BB962C8B-B14F-4D97-AF65-F5344CB8AC3E}">
        <p14:creationId xmlns:p14="http://schemas.microsoft.com/office/powerpoint/2010/main" val="56007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t>Medical Plan Highlights</a:t>
            </a:r>
          </a:p>
        </p:txBody>
      </p:sp>
      <p:graphicFrame>
        <p:nvGraphicFramePr>
          <p:cNvPr id="6" name="Table 5">
            <a:extLst>
              <a:ext uri="{FF2B5EF4-FFF2-40B4-BE49-F238E27FC236}">
                <a16:creationId xmlns:a16="http://schemas.microsoft.com/office/drawing/2014/main" id="{BF9952F3-4469-E3CC-58A3-6165385CEDC5}"/>
              </a:ext>
            </a:extLst>
          </p:cNvPr>
          <p:cNvGraphicFramePr>
            <a:graphicFrameLocks noGrp="1"/>
          </p:cNvGraphicFramePr>
          <p:nvPr>
            <p:extLst>
              <p:ext uri="{D42A27DB-BD31-4B8C-83A1-F6EECF244321}">
                <p14:modId xmlns:p14="http://schemas.microsoft.com/office/powerpoint/2010/main" val="201575197"/>
              </p:ext>
            </p:extLst>
          </p:nvPr>
        </p:nvGraphicFramePr>
        <p:xfrm>
          <a:off x="838199" y="1769980"/>
          <a:ext cx="10515601" cy="3950836"/>
        </p:xfrm>
        <a:graphic>
          <a:graphicData uri="http://schemas.openxmlformats.org/drawingml/2006/table">
            <a:tbl>
              <a:tblPr/>
              <a:tblGrid>
                <a:gridCol w="3341335">
                  <a:extLst>
                    <a:ext uri="{9D8B030D-6E8A-4147-A177-3AD203B41FA5}">
                      <a16:colId xmlns:a16="http://schemas.microsoft.com/office/drawing/2014/main" val="2169764417"/>
                    </a:ext>
                  </a:extLst>
                </a:gridCol>
                <a:gridCol w="3587133">
                  <a:extLst>
                    <a:ext uri="{9D8B030D-6E8A-4147-A177-3AD203B41FA5}">
                      <a16:colId xmlns:a16="http://schemas.microsoft.com/office/drawing/2014/main" val="918464699"/>
                    </a:ext>
                  </a:extLst>
                </a:gridCol>
                <a:gridCol w="3587133">
                  <a:extLst>
                    <a:ext uri="{9D8B030D-6E8A-4147-A177-3AD203B41FA5}">
                      <a16:colId xmlns:a16="http://schemas.microsoft.com/office/drawing/2014/main" val="4281859142"/>
                    </a:ext>
                  </a:extLst>
                </a:gridCol>
              </a:tblGrid>
              <a:tr h="297293">
                <a:tc>
                  <a:txBody>
                    <a:bodyPr/>
                    <a:lstStyle/>
                    <a:p>
                      <a:pPr marL="0" marR="0">
                        <a:spcBef>
                          <a:spcPts val="600"/>
                        </a:spcBef>
                        <a:spcAft>
                          <a:spcPts val="600"/>
                        </a:spcAft>
                      </a:pPr>
                      <a:r>
                        <a:rPr lang="en-US" sz="1600" b="1" dirty="0">
                          <a:solidFill>
                            <a:srgbClr val="FFFFFF"/>
                          </a:solidFill>
                          <a:effectLst/>
                          <a:latin typeface="Raleway" pitchFamily="2" charset="0"/>
                          <a:ea typeface="Times New Roman" panose="02020603050405020304" pitchFamily="18" charset="0"/>
                          <a:cs typeface="Arial" panose="020B0604020202020204" pitchFamily="34" charset="0"/>
                        </a:rPr>
                        <a:t> </a:t>
                      </a:r>
                    </a:p>
                  </a:txBody>
                  <a:tcPr marL="86784" marR="86784"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rgbClr val="FFFFFF"/>
                          </a:solidFill>
                          <a:effectLst/>
                          <a:latin typeface="+mj-lt"/>
                          <a:ea typeface="Times New Roman" panose="02020603050405020304" pitchFamily="18" charset="0"/>
                          <a:cs typeface="Arial" panose="020B0604020202020204" pitchFamily="34" charset="0"/>
                        </a:rPr>
                        <a:t>Medical OAP $500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1600" b="0" dirty="0">
                          <a:solidFill>
                            <a:srgbClr val="FFFFFF"/>
                          </a:solidFill>
                          <a:effectLst/>
                          <a:latin typeface="+mj-lt"/>
                          <a:ea typeface="Times New Roman" panose="02020603050405020304" pitchFamily="18" charset="0"/>
                          <a:cs typeface="Arial" panose="020B0604020202020204" pitchFamily="34" charset="0"/>
                        </a:rPr>
                        <a:t>Medical OAP HDHP $2,500</a:t>
                      </a:r>
                    </a:p>
                  </a:txBody>
                  <a:tcPr marL="8035" marR="8035" marT="23303" marB="233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chemeClr val="accent2"/>
                    </a:solidFill>
                  </a:tcPr>
                </a:tc>
                <a:extLst>
                  <a:ext uri="{0D108BD9-81ED-4DB2-BD59-A6C34878D82A}">
                    <a16:rowId xmlns:a16="http://schemas.microsoft.com/office/drawing/2014/main" val="1612683299"/>
                  </a:ext>
                </a:extLst>
              </a:tr>
              <a:tr h="215086">
                <a:tc>
                  <a:txBody>
                    <a:bodyPr/>
                    <a:lstStyle/>
                    <a:p>
                      <a:pPr marL="0" marR="0">
                        <a:spcBef>
                          <a:spcPts val="600"/>
                        </a:spcBef>
                        <a:spcAft>
                          <a:spcPts val="600"/>
                        </a:spcAft>
                      </a:pPr>
                      <a:r>
                        <a:rPr lang="en-US" sz="1600" b="1" dirty="0">
                          <a:solidFill>
                            <a:srgbClr val="FFFFFF"/>
                          </a:solidFill>
                          <a:effectLst/>
                          <a:latin typeface="+mn-lt"/>
                          <a:ea typeface="Times New Roman" panose="02020603050405020304" pitchFamily="18" charset="0"/>
                          <a:cs typeface="Arial" panose="020B0604020202020204" pitchFamily="34" charset="0"/>
                        </a:rPr>
                        <a:t>Services</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tc>
                  <a:txBody>
                    <a:bodyPr/>
                    <a:lstStyle/>
                    <a:p>
                      <a:pPr marL="0" marR="0" algn="ctr">
                        <a:spcBef>
                          <a:spcPts val="600"/>
                        </a:spcBef>
                        <a:spcAft>
                          <a:spcPts val="600"/>
                        </a:spcAft>
                      </a:pPr>
                      <a:r>
                        <a:rPr lang="en-US" sz="1600" b="0">
                          <a:solidFill>
                            <a:srgbClr val="FFFFFF"/>
                          </a:solidFill>
                          <a:effectLst/>
                          <a:latin typeface="+mj-lt"/>
                          <a:ea typeface="Times New Roman" panose="02020603050405020304" pitchFamily="18" charset="0"/>
                          <a:cs typeface="Arial" panose="020B0604020202020204" pitchFamily="34" charset="0"/>
                        </a:rPr>
                        <a:t>In-Network</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tc>
                  <a:txBody>
                    <a:bodyPr/>
                    <a:lstStyle/>
                    <a:p>
                      <a:pPr marL="0" marR="0" algn="ctr">
                        <a:spcBef>
                          <a:spcPts val="600"/>
                        </a:spcBef>
                        <a:spcAft>
                          <a:spcPts val="600"/>
                        </a:spcAft>
                      </a:pPr>
                      <a:r>
                        <a:rPr lang="en-US" sz="1600" b="0">
                          <a:solidFill>
                            <a:srgbClr val="FFFFFF"/>
                          </a:solidFill>
                          <a:effectLst/>
                          <a:latin typeface="+mj-lt"/>
                          <a:ea typeface="Times New Roman" panose="02020603050405020304" pitchFamily="18" charset="0"/>
                          <a:cs typeface="Arial" panose="020B0604020202020204" pitchFamily="34" charset="0"/>
                        </a:rPr>
                        <a:t>In-Network</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extLst>
                  <a:ext uri="{0D108BD9-81ED-4DB2-BD59-A6C34878D82A}">
                    <a16:rowId xmlns:a16="http://schemas.microsoft.com/office/drawing/2014/main" val="53985102"/>
                  </a:ext>
                </a:extLst>
              </a:tr>
              <a:tr h="388830">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Noto Sans" panose="020B0502040504020204" pitchFamily="34"/>
                        </a:rPr>
                        <a:t>Preventive Services</a:t>
                      </a:r>
                      <a:endParaRPr lang="en-US" sz="1600" b="0" dirty="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Covered at 100%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Covered at 100%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598756284"/>
                  </a:ext>
                </a:extLst>
              </a:tr>
              <a:tr h="384779">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Noto Sans" panose="020B0502040504020204" pitchFamily="34"/>
                        </a:rPr>
                        <a:t>Primary Care &amp; Urgent Care</a:t>
                      </a:r>
                      <a:endParaRPr lang="en-US" sz="1600" b="0" dirty="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$20 copay</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Deductible/Coinsurance</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669793353"/>
                  </a:ext>
                </a:extLst>
              </a:tr>
              <a:tr h="384779">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Noto Sans" panose="020B0502040504020204" pitchFamily="34"/>
                        </a:rPr>
                        <a:t>Specialist Visit</a:t>
                      </a:r>
                      <a:endParaRPr lang="en-US" sz="1600" b="0" dirty="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$40 copay</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Deductible/Coinsurance</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371038087"/>
                  </a:ext>
                </a:extLst>
              </a:tr>
              <a:tr h="399445">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Noto Sans" panose="020B0502040504020204" pitchFamily="34"/>
                        </a:rPr>
                        <a:t>Telemedicine (</a:t>
                      </a:r>
                      <a:r>
                        <a:rPr lang="en-US" sz="1600" b="0" dirty="0" err="1">
                          <a:solidFill>
                            <a:schemeClr val="accent5"/>
                          </a:solidFill>
                          <a:effectLst/>
                          <a:latin typeface="+mj-lt"/>
                          <a:ea typeface="Times New Roman" panose="02020603050405020304" pitchFamily="18" charset="0"/>
                          <a:cs typeface="Noto Sans" panose="020B0502040504020204" pitchFamily="34"/>
                        </a:rPr>
                        <a:t>MDLive</a:t>
                      </a:r>
                      <a:r>
                        <a:rPr lang="en-US" sz="1600" b="0" dirty="0">
                          <a:solidFill>
                            <a:schemeClr val="accent5"/>
                          </a:solidFill>
                          <a:effectLst/>
                          <a:latin typeface="+mj-lt"/>
                          <a:ea typeface="Times New Roman" panose="02020603050405020304" pitchFamily="18" charset="0"/>
                          <a:cs typeface="Noto Sans" panose="020B0502040504020204" pitchFamily="34"/>
                        </a:rPr>
                        <a:t>)</a:t>
                      </a:r>
                      <a:endParaRPr lang="en-US" sz="1600" b="0" dirty="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$20 copay</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Deductible/Coinsurance</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982064094"/>
                  </a:ext>
                </a:extLst>
              </a:tr>
              <a:tr h="388830">
                <a:tc>
                  <a:txBody>
                    <a:bodyPr/>
                    <a:lstStyle/>
                    <a:p>
                      <a:pPr marL="0" marR="0">
                        <a:spcBef>
                          <a:spcPts val="0"/>
                        </a:spcBef>
                        <a:spcAft>
                          <a:spcPts val="0"/>
                        </a:spcAft>
                      </a:pPr>
                      <a:r>
                        <a:rPr lang="en-US" sz="1600" b="0">
                          <a:solidFill>
                            <a:schemeClr val="accent5"/>
                          </a:solidFill>
                          <a:effectLst/>
                          <a:latin typeface="+mj-lt"/>
                          <a:ea typeface="Times New Roman" panose="02020603050405020304" pitchFamily="18" charset="0"/>
                          <a:cs typeface="Noto Sans" panose="020B0502040504020204" pitchFamily="34"/>
                        </a:rPr>
                        <a:t>Emergency Room</a:t>
                      </a:r>
                      <a:endParaRPr lang="en-US" sz="1600" b="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$150 copay, then coinsurance</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Deductible/Coinsurance</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91708913"/>
                  </a:ext>
                </a:extLst>
              </a:tr>
              <a:tr h="388830">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Arial" panose="020B0604020202020204" pitchFamily="34" charset="0"/>
                        </a:rPr>
                        <a:t>Deductible - Benefit Year </a:t>
                      </a:r>
                    </a:p>
                    <a:p>
                      <a:pPr marL="338455" marR="0" indent="-228600">
                        <a:spcBef>
                          <a:spcPts val="0"/>
                        </a:spcBef>
                        <a:spcAft>
                          <a:spcPts val="0"/>
                        </a:spcAft>
                      </a:pPr>
                      <a:r>
                        <a:rPr lang="en-US" sz="1600" dirty="0">
                          <a:solidFill>
                            <a:schemeClr val="accent5"/>
                          </a:solidFill>
                          <a:effectLst/>
                          <a:latin typeface="+mn-lt"/>
                          <a:ea typeface="Calibri" panose="020F0502020204030204" pitchFamily="34" charset="0"/>
                          <a:cs typeface="Arial" panose="020B0604020202020204" pitchFamily="34" charset="0"/>
                        </a:rPr>
                        <a:t>Individual / Family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$500 / $750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$2,500 /$5,000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838147954"/>
                  </a:ext>
                </a:extLst>
              </a:tr>
              <a:tr h="388830">
                <a:tc>
                  <a:txBody>
                    <a:bodyPr/>
                    <a:lstStyle/>
                    <a:p>
                      <a:pPr marL="0" marR="0">
                        <a:spcBef>
                          <a:spcPts val="0"/>
                        </a:spcBef>
                        <a:spcAft>
                          <a:spcPts val="0"/>
                        </a:spcAft>
                      </a:pPr>
                      <a:r>
                        <a:rPr lang="en-US" sz="1600" b="0" dirty="0">
                          <a:solidFill>
                            <a:schemeClr val="accent5"/>
                          </a:solidFill>
                          <a:effectLst/>
                          <a:latin typeface="+mj-lt"/>
                          <a:ea typeface="Times New Roman" panose="02020603050405020304" pitchFamily="18" charset="0"/>
                          <a:cs typeface="Arial" panose="020B0604020202020204" pitchFamily="34" charset="0"/>
                        </a:rPr>
                        <a:t>Coinsurance</a:t>
                      </a:r>
                    </a:p>
                    <a:p>
                      <a:pPr marL="338455" marR="0" indent="-228600">
                        <a:spcBef>
                          <a:spcPts val="0"/>
                        </a:spcBef>
                        <a:spcAft>
                          <a:spcPts val="0"/>
                        </a:spcAft>
                      </a:pPr>
                      <a:r>
                        <a:rPr lang="en-US" sz="1600" dirty="0">
                          <a:solidFill>
                            <a:schemeClr val="accent5"/>
                          </a:solidFill>
                          <a:effectLst/>
                          <a:latin typeface="+mn-lt"/>
                          <a:ea typeface="Calibri" panose="020F0502020204030204" pitchFamily="34" charset="0"/>
                          <a:cs typeface="Arial" panose="020B0604020202020204" pitchFamily="34" charset="0"/>
                        </a:rPr>
                        <a:t>Plan Pays / You Pay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kern="1200" dirty="0">
                          <a:solidFill>
                            <a:schemeClr val="accent5"/>
                          </a:solidFill>
                          <a:effectLst/>
                          <a:latin typeface="+mn-lt"/>
                          <a:ea typeface="Times New Roman" panose="02020603050405020304" pitchFamily="18" charset="0"/>
                          <a:cs typeface="Times New Roman" panose="02020603050405020304" pitchFamily="18" charset="0"/>
                        </a:rPr>
                        <a:t>70% / 30%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kern="1200" dirty="0">
                          <a:solidFill>
                            <a:schemeClr val="accent5"/>
                          </a:solidFill>
                          <a:effectLst/>
                          <a:latin typeface="+mn-lt"/>
                          <a:ea typeface="Times New Roman" panose="02020603050405020304" pitchFamily="18" charset="0"/>
                          <a:cs typeface="Times New Roman" panose="02020603050405020304" pitchFamily="18" charset="0"/>
                        </a:rPr>
                        <a:t>80% / 20%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632550340"/>
                  </a:ext>
                </a:extLst>
              </a:tr>
              <a:tr h="388830">
                <a:tc>
                  <a:txBody>
                    <a:bodyPr/>
                    <a:lstStyle/>
                    <a:p>
                      <a:pPr marL="0" marR="0">
                        <a:spcBef>
                          <a:spcPts val="0"/>
                        </a:spcBef>
                        <a:spcAft>
                          <a:spcPts val="0"/>
                        </a:spcAft>
                      </a:pPr>
                      <a:r>
                        <a:rPr lang="en-US" sz="1600" b="1" dirty="0">
                          <a:solidFill>
                            <a:schemeClr val="accent5"/>
                          </a:solidFill>
                          <a:effectLst/>
                          <a:latin typeface="+mj-lt"/>
                          <a:ea typeface="Times New Roman" panose="02020603050405020304" pitchFamily="18" charset="0"/>
                          <a:cs typeface="Noto Sans" panose="020B0502040504020204" pitchFamily="34"/>
                        </a:rPr>
                        <a:t>Out-of-Pocket Max</a:t>
                      </a:r>
                      <a:r>
                        <a:rPr lang="en-US" sz="1600" dirty="0">
                          <a:solidFill>
                            <a:schemeClr val="accent5"/>
                          </a:solidFill>
                          <a:effectLst/>
                          <a:latin typeface="+mj-lt"/>
                          <a:ea typeface="Times New Roman" panose="02020603050405020304" pitchFamily="18" charset="0"/>
                          <a:cs typeface="Noto Sans" panose="020B0502040504020204" pitchFamily="34"/>
                        </a:rPr>
                        <a:t> </a:t>
                      </a:r>
                      <a:endParaRPr lang="en-US" sz="1600" dirty="0">
                        <a:solidFill>
                          <a:schemeClr val="accent5"/>
                        </a:solidFill>
                        <a:effectLst/>
                        <a:latin typeface="+mj-lt"/>
                        <a:ea typeface="Times New Roman" panose="02020603050405020304" pitchFamily="18" charset="0"/>
                        <a:cs typeface="Times New Roman" panose="02020603050405020304" pitchFamily="18" charset="0"/>
                      </a:endParaRPr>
                    </a:p>
                    <a:p>
                      <a:pPr marL="338455" marR="0" indent="-228600">
                        <a:spcBef>
                          <a:spcPts val="0"/>
                        </a:spcBef>
                        <a:spcAft>
                          <a:spcPts val="0"/>
                        </a:spcAft>
                      </a:pPr>
                      <a:r>
                        <a:rPr lang="en-US" sz="1600" dirty="0">
                          <a:solidFill>
                            <a:schemeClr val="accent5"/>
                          </a:solidFill>
                          <a:effectLst/>
                          <a:latin typeface="+mn-lt"/>
                          <a:ea typeface="Calibri" panose="020F0502020204030204" pitchFamily="34" charset="0"/>
                          <a:cs typeface="Arial" panose="020B0604020202020204" pitchFamily="34" charset="0"/>
                        </a:rPr>
                        <a:t>Individual / Family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$2,250 / $4,250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accent5"/>
                          </a:solidFill>
                          <a:effectLst/>
                          <a:latin typeface="+mn-lt"/>
                          <a:ea typeface="Times New Roman" panose="02020603050405020304" pitchFamily="18" charset="0"/>
                          <a:cs typeface="Times New Roman" panose="02020603050405020304" pitchFamily="18" charset="0"/>
                        </a:rPr>
                        <a:t>$5,000 / $10,000</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22722404"/>
                  </a:ext>
                </a:extLst>
              </a:tr>
            </a:tbl>
          </a:graphicData>
        </a:graphic>
      </p:graphicFrame>
      <p:pic>
        <p:nvPicPr>
          <p:cNvPr id="2" name="Picture 1" descr="New Cigna Logo PNG Images 2023">
            <a:extLst>
              <a:ext uri="{FF2B5EF4-FFF2-40B4-BE49-F238E27FC236}">
                <a16:creationId xmlns:a16="http://schemas.microsoft.com/office/drawing/2014/main" id="{9963CB17-A0AE-81EA-BDE1-ADCB681010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9078" y="401037"/>
            <a:ext cx="1458931" cy="679618"/>
          </a:xfrm>
          <a:prstGeom prst="rect">
            <a:avLst/>
          </a:prstGeom>
          <a:noFill/>
          <a:ln>
            <a:noFill/>
          </a:ln>
        </p:spPr>
      </p:pic>
    </p:spTree>
    <p:extLst>
      <p:ext uri="{BB962C8B-B14F-4D97-AF65-F5344CB8AC3E}">
        <p14:creationId xmlns:p14="http://schemas.microsoft.com/office/powerpoint/2010/main" val="52519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a:xfrm>
            <a:off x="838200" y="681037"/>
            <a:ext cx="8671560" cy="489738"/>
          </a:xfrm>
        </p:spPr>
        <p:txBody>
          <a:bodyPr/>
          <a:lstStyle/>
          <a:p>
            <a:r>
              <a:rPr lang="en-US"/>
              <a:t>Prescription Drug Coverage</a:t>
            </a:r>
          </a:p>
        </p:txBody>
      </p:sp>
      <p:graphicFrame>
        <p:nvGraphicFramePr>
          <p:cNvPr id="2" name="Table 1">
            <a:extLst>
              <a:ext uri="{FF2B5EF4-FFF2-40B4-BE49-F238E27FC236}">
                <a16:creationId xmlns:a16="http://schemas.microsoft.com/office/drawing/2014/main" id="{0600DA44-3C43-C21E-CEA5-1C50FB09F7AF}"/>
              </a:ext>
            </a:extLst>
          </p:cNvPr>
          <p:cNvGraphicFramePr>
            <a:graphicFrameLocks noGrp="1"/>
          </p:cNvGraphicFramePr>
          <p:nvPr>
            <p:extLst>
              <p:ext uri="{D42A27DB-BD31-4B8C-83A1-F6EECF244321}">
                <p14:modId xmlns:p14="http://schemas.microsoft.com/office/powerpoint/2010/main" val="1391617475"/>
              </p:ext>
            </p:extLst>
          </p:nvPr>
        </p:nvGraphicFramePr>
        <p:xfrm>
          <a:off x="838201" y="1648082"/>
          <a:ext cx="10515599" cy="2881300"/>
        </p:xfrm>
        <a:graphic>
          <a:graphicData uri="http://schemas.openxmlformats.org/drawingml/2006/table">
            <a:tbl>
              <a:tblPr firstRow="1" firstCol="1" bandRow="1">
                <a:effectLst/>
                <a:tableStyleId>{775DCB02-9BB8-47FD-8907-85C794F793BA}</a:tableStyleId>
              </a:tblPr>
              <a:tblGrid>
                <a:gridCol w="2566736">
                  <a:extLst>
                    <a:ext uri="{9D8B030D-6E8A-4147-A177-3AD203B41FA5}">
                      <a16:colId xmlns:a16="http://schemas.microsoft.com/office/drawing/2014/main" val="2921840980"/>
                    </a:ext>
                  </a:extLst>
                </a:gridCol>
                <a:gridCol w="4223084">
                  <a:extLst>
                    <a:ext uri="{9D8B030D-6E8A-4147-A177-3AD203B41FA5}">
                      <a16:colId xmlns:a16="http://schemas.microsoft.com/office/drawing/2014/main" val="3533072260"/>
                    </a:ext>
                  </a:extLst>
                </a:gridCol>
                <a:gridCol w="3725779">
                  <a:extLst>
                    <a:ext uri="{9D8B030D-6E8A-4147-A177-3AD203B41FA5}">
                      <a16:colId xmlns:a16="http://schemas.microsoft.com/office/drawing/2014/main" val="464272207"/>
                    </a:ext>
                  </a:extLst>
                </a:gridCol>
              </a:tblGrid>
              <a:tr h="363598">
                <a:tc>
                  <a:txBody>
                    <a:bodyPr/>
                    <a:lstStyle/>
                    <a:p>
                      <a:pPr marL="73025" marR="73025" algn="ctr">
                        <a:spcBef>
                          <a:spcPts val="0"/>
                        </a:spcBef>
                        <a:spcAft>
                          <a:spcPts val="0"/>
                        </a:spcAft>
                      </a:pPr>
                      <a:r>
                        <a:rPr lang="en-US" sz="1600" b="1">
                          <a:effectLst/>
                        </a:rPr>
                        <a:t> </a:t>
                      </a:r>
                      <a:endParaRPr lang="en-US" sz="1600" b="1">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defTabSz="914400" rtl="0" eaLnBrk="1" latinLnBrk="0" hangingPunct="1">
                        <a:spcBef>
                          <a:spcPts val="0"/>
                        </a:spcBef>
                        <a:spcAft>
                          <a:spcPts val="0"/>
                        </a:spcAft>
                      </a:pPr>
                      <a:r>
                        <a:rPr lang="en-US" sz="1600" b="0" kern="1200" dirty="0">
                          <a:solidFill>
                            <a:srgbClr val="FFFFFF"/>
                          </a:solidFill>
                          <a:effectLst/>
                          <a:latin typeface="+mj-lt"/>
                          <a:ea typeface="Times New Roman" panose="02020603050405020304" pitchFamily="18" charset="0"/>
                          <a:cs typeface="Arial" panose="020B0604020202020204" pitchFamily="34" charset="0"/>
                        </a:rPr>
                        <a:t>PPO Plan</a:t>
                      </a:r>
                    </a:p>
                  </a:txBody>
                  <a:tcPr marL="86784" marR="8678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1600" b="0" dirty="0">
                          <a:solidFill>
                            <a:srgbClr val="FFFFFF"/>
                          </a:solidFill>
                          <a:effectLst/>
                          <a:latin typeface="+mj-lt"/>
                          <a:ea typeface="Times New Roman" panose="02020603050405020304" pitchFamily="18" charset="0"/>
                          <a:cs typeface="Arial" panose="020B0604020202020204" pitchFamily="34" charset="0"/>
                        </a:rPr>
                        <a:t>HDHP Plan</a:t>
                      </a:r>
                    </a:p>
                  </a:txBody>
                  <a:tcPr marL="8035" marR="8035" marT="23303" marB="23303"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97504692"/>
                  </a:ext>
                </a:extLst>
              </a:tr>
              <a:tr h="401827">
                <a:tc>
                  <a:txBody>
                    <a:bodyPr/>
                    <a:lstStyle/>
                    <a:p>
                      <a:pPr marL="73025" marR="73025">
                        <a:spcBef>
                          <a:spcPts val="0"/>
                        </a:spcBef>
                        <a:spcAft>
                          <a:spcPts val="0"/>
                        </a:spcAft>
                      </a:pPr>
                      <a:r>
                        <a:rPr lang="en-US" sz="1600" b="0">
                          <a:solidFill>
                            <a:schemeClr val="bg1"/>
                          </a:solidFill>
                          <a:effectLst/>
                          <a:latin typeface="+mj-lt"/>
                        </a:rPr>
                        <a:t>In-Network Benefits </a:t>
                      </a:r>
                      <a:endParaRPr lang="en-US" sz="1600" b="0">
                        <a:solidFill>
                          <a:schemeClr val="bg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lumMod val="40000"/>
                        <a:lumOff val="60000"/>
                      </a:schemeClr>
                    </a:solidFill>
                  </a:tcPr>
                </a:tc>
                <a:tc>
                  <a:txBody>
                    <a:bodyPr/>
                    <a:lstStyle/>
                    <a:p>
                      <a:pPr marL="73025" marR="73025" algn="ctr">
                        <a:spcBef>
                          <a:spcPts val="600"/>
                        </a:spcBef>
                        <a:spcAft>
                          <a:spcPts val="0"/>
                        </a:spcAft>
                      </a:pPr>
                      <a:r>
                        <a:rPr lang="en-US" sz="1600" b="1" dirty="0">
                          <a:solidFill>
                            <a:schemeClr val="bg1"/>
                          </a:solidFill>
                          <a:effectLst/>
                          <a:latin typeface="+mj-lt"/>
                          <a:ea typeface="Microsoft Sans Serif" panose="020B0604020202020204" pitchFamily="34" charset="0"/>
                          <a:cs typeface="Times New Roman" panose="02020603050405020304" pitchFamily="18" charset="0"/>
                        </a:rPr>
                        <a:t>Tiers</a:t>
                      </a:r>
                    </a:p>
                    <a:p>
                      <a:pPr marL="73025" marR="73025" algn="ctr">
                        <a:spcBef>
                          <a:spcPts val="600"/>
                        </a:spcBef>
                        <a:spcAft>
                          <a:spcPts val="0"/>
                        </a:spcAft>
                      </a:pPr>
                      <a:r>
                        <a:rPr lang="en-US" sz="1600" b="1" dirty="0">
                          <a:solidFill>
                            <a:schemeClr val="bg1"/>
                          </a:solidFill>
                          <a:effectLst/>
                          <a:latin typeface="+mj-lt"/>
                          <a:ea typeface="Microsoft Sans Serif" panose="020B0604020202020204" pitchFamily="34" charset="0"/>
                          <a:cs typeface="Times New Roman" panose="02020603050405020304" pitchFamily="18" charset="0"/>
                        </a:rPr>
                        <a:t>Generic / Preferred/ Non-Preferred </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lumMod val="40000"/>
                        <a:lumOff val="60000"/>
                      </a:schemeClr>
                    </a:solidFill>
                  </a:tcPr>
                </a:tc>
                <a:tc>
                  <a:txBody>
                    <a:bodyPr/>
                    <a:lstStyle/>
                    <a:p>
                      <a:pPr marL="73025" marR="73025" algn="ctr" defTabSz="914400" rtl="0" eaLnBrk="1" latinLnBrk="0" hangingPunct="1">
                        <a:spcBef>
                          <a:spcPts val="600"/>
                        </a:spcBef>
                        <a:spcAft>
                          <a:spcPts val="0"/>
                        </a:spcAft>
                      </a:pPr>
                      <a:r>
                        <a:rPr lang="en-US" sz="1600" b="1" kern="1200" dirty="0">
                          <a:solidFill>
                            <a:schemeClr val="bg1"/>
                          </a:solidFill>
                          <a:effectLst/>
                          <a:latin typeface="+mj-lt"/>
                          <a:ea typeface="Microsoft Sans Serif" panose="020B0604020202020204" pitchFamily="34" charset="0"/>
                          <a:cs typeface="Times New Roman" panose="02020603050405020304" pitchFamily="18" charset="0"/>
                        </a:rPr>
                        <a:t>All Tiers </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324441119"/>
                  </a:ext>
                </a:extLst>
              </a:tr>
              <a:tr h="641606">
                <a:tc>
                  <a:txBody>
                    <a:bodyPr/>
                    <a:lstStyle/>
                    <a:p>
                      <a:pPr marL="73025" marR="73025">
                        <a:spcBef>
                          <a:spcPts val="0"/>
                        </a:spcBef>
                        <a:spcAft>
                          <a:spcPts val="0"/>
                        </a:spcAft>
                      </a:pPr>
                      <a:r>
                        <a:rPr lang="en-US" sz="1600" b="0" dirty="0">
                          <a:solidFill>
                            <a:schemeClr val="accent5"/>
                          </a:solidFill>
                          <a:effectLst/>
                          <a:latin typeface="Raleway SemiBold" pitchFamily="2" charset="0"/>
                        </a:rPr>
                        <a:t>Retail</a:t>
                      </a:r>
                      <a:endParaRPr lang="en-US" sz="1600" b="0" dirty="0">
                        <a:solidFill>
                          <a:schemeClr val="accent5"/>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0" lang="en-US" sz="1600" b="0" i="0" u="none" strike="noStrike" kern="1200" cap="none" spc="0" normalizeH="0" baseline="0" dirty="0">
                          <a:ln>
                            <a:noFill/>
                          </a:ln>
                          <a:solidFill>
                            <a:srgbClr val="2B2B2B"/>
                          </a:solidFill>
                          <a:effectLst/>
                          <a:uLnTx/>
                          <a:uFillTx/>
                          <a:latin typeface="Raleway Medium"/>
                          <a:ea typeface="+mn-ea"/>
                          <a:cs typeface="+mn-cs"/>
                        </a:rPr>
                        <a:t>$8 / $45 / $70 </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kern="1200" dirty="0">
                          <a:solidFill>
                            <a:schemeClr val="accent5"/>
                          </a:solidFill>
                          <a:effectLst/>
                          <a:latin typeface="+mn-lt"/>
                          <a:ea typeface="+mn-ea"/>
                          <a:cs typeface="+mn-cs"/>
                        </a:rPr>
                        <a:t>20% after deductible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9381308"/>
                  </a:ext>
                </a:extLst>
              </a:tr>
              <a:tr h="670610">
                <a:tc>
                  <a:txBody>
                    <a:bodyPr/>
                    <a:lstStyle/>
                    <a:p>
                      <a:pPr marL="73025" marR="73025">
                        <a:spcBef>
                          <a:spcPts val="0"/>
                        </a:spcBef>
                        <a:spcAft>
                          <a:spcPts val="0"/>
                        </a:spcAft>
                      </a:pPr>
                      <a:r>
                        <a:rPr lang="en-US" sz="1600" b="0" dirty="0">
                          <a:solidFill>
                            <a:schemeClr val="accent5"/>
                          </a:solidFill>
                          <a:effectLst/>
                          <a:latin typeface="Raleway SemiBold" pitchFamily="2" charset="0"/>
                        </a:rPr>
                        <a:t>Mail Order</a:t>
                      </a:r>
                      <a:endParaRPr lang="en-US" sz="1600" b="0" dirty="0">
                        <a:solidFill>
                          <a:schemeClr val="accent5"/>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0" lang="en-US" sz="1600" b="0" i="0" u="none" strike="noStrike" kern="1200" cap="none" spc="0" normalizeH="0" baseline="0" dirty="0">
                          <a:ln>
                            <a:noFill/>
                          </a:ln>
                          <a:solidFill>
                            <a:srgbClr val="2B2B2B"/>
                          </a:solidFill>
                          <a:effectLst/>
                          <a:uLnTx/>
                          <a:uFillTx/>
                          <a:latin typeface="Raleway Medium"/>
                          <a:ea typeface="+mn-ea"/>
                          <a:cs typeface="+mn-cs"/>
                        </a:rPr>
                        <a:t>$20 / $113 / $175</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Raleway Medium"/>
                          <a:ea typeface="+mn-ea"/>
                          <a:cs typeface="+mn-cs"/>
                        </a:rPr>
                        <a:t>20% after deductible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22929583"/>
                  </a:ext>
                </a:extLst>
              </a:tr>
              <a:tr h="641606">
                <a:tc>
                  <a:txBody>
                    <a:bodyPr/>
                    <a:lstStyle/>
                    <a:p>
                      <a:pPr marL="73025" marR="73025">
                        <a:spcBef>
                          <a:spcPts val="0"/>
                        </a:spcBef>
                        <a:spcAft>
                          <a:spcPts val="0"/>
                        </a:spcAft>
                      </a:pPr>
                      <a:r>
                        <a:rPr lang="en-US" sz="1600" b="0" dirty="0">
                          <a:solidFill>
                            <a:schemeClr val="accent5"/>
                          </a:solidFill>
                          <a:effectLst/>
                          <a:latin typeface="Raleway SemiBold" pitchFamily="2" charset="0"/>
                        </a:rPr>
                        <a:t>Specialty</a:t>
                      </a:r>
                      <a:endParaRPr lang="en-US" sz="1600" b="0" dirty="0">
                        <a:solidFill>
                          <a:schemeClr val="accent5"/>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kumimoji="0" lang="en-US" sz="1600" b="0" i="0" u="none" strike="noStrike" kern="1200" cap="none" spc="0" normalizeH="0" baseline="0" dirty="0">
                          <a:ln>
                            <a:noFill/>
                          </a:ln>
                          <a:solidFill>
                            <a:srgbClr val="2B2B2B"/>
                          </a:solidFill>
                          <a:effectLst/>
                          <a:uLnTx/>
                          <a:uFillTx/>
                          <a:latin typeface="Raleway Medium"/>
                          <a:ea typeface="+mn-ea"/>
                          <a:cs typeface="+mn-cs"/>
                        </a:rPr>
                        <a:t>$125 </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Raleway Medium"/>
                          <a:ea typeface="+mn-ea"/>
                          <a:cs typeface="+mn-cs"/>
                        </a:rPr>
                        <a:t>20% after deductible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97548393"/>
                  </a:ext>
                </a:extLst>
              </a:tr>
            </a:tbl>
          </a:graphicData>
        </a:graphic>
      </p:graphicFrame>
      <p:pic>
        <p:nvPicPr>
          <p:cNvPr id="4" name="Picture 3" descr="New Cigna Logo PNG Images 2023">
            <a:extLst>
              <a:ext uri="{FF2B5EF4-FFF2-40B4-BE49-F238E27FC236}">
                <a16:creationId xmlns:a16="http://schemas.microsoft.com/office/drawing/2014/main" id="{11894357-6048-4E3A-A4A9-32A24D4E17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7303" y="451262"/>
            <a:ext cx="1342416" cy="631608"/>
          </a:xfrm>
          <a:prstGeom prst="rect">
            <a:avLst/>
          </a:prstGeom>
          <a:noFill/>
          <a:ln>
            <a:noFill/>
          </a:ln>
        </p:spPr>
      </p:pic>
    </p:spTree>
    <p:extLst>
      <p:ext uri="{BB962C8B-B14F-4D97-AF65-F5344CB8AC3E}">
        <p14:creationId xmlns:p14="http://schemas.microsoft.com/office/powerpoint/2010/main" val="1922319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MCOA_TEMPLATE" val="MMC2021.Classic16x9"/>
  <p:tag name="MMCOA_TEMPLATEVERSION" val="9.5"/>
  <p:tag name="MMCOA_UI_LANGUAGE" val="en-US"/>
  <p:tag name="MMCOA_BASECO" val="MMA"/>
  <p:tag name="MMCOA_REGCO" val="650"/>
  <p:tag name="MMCOA_BRAND" val="MMC2021"/>
  <p:tag name="MMCOA_FEATURESET" val="MMA_2021_v1"/>
  <p:tag name="MMCOA_LANGUAGE" val="en-US"/>
  <p:tag name="MMCOA_LANGUAGEDATEFORMAT" val="MMMM dd, yyyy"/>
  <p:tag name="MMCOA_LANGUAGELOCALEID" val="1033"/>
</p:tagLst>
</file>

<file path=ppt/theme/theme1.xml><?xml version="1.0" encoding="utf-8"?>
<a:theme xmlns:a="http://schemas.openxmlformats.org/drawingml/2006/main" name="Office Theme">
  <a:themeElements>
    <a:clrScheme name="Template">
      <a:dk1>
        <a:srgbClr val="595959"/>
      </a:dk1>
      <a:lt1>
        <a:sysClr val="window" lastClr="FFFFFF"/>
      </a:lt1>
      <a:dk2>
        <a:srgbClr val="004C6C"/>
      </a:dk2>
      <a:lt2>
        <a:srgbClr val="E7E6E6"/>
      </a:lt2>
      <a:accent1>
        <a:srgbClr val="00968F"/>
      </a:accent1>
      <a:accent2>
        <a:srgbClr val="0077A0"/>
      </a:accent2>
      <a:accent3>
        <a:srgbClr val="98DBCE"/>
      </a:accent3>
      <a:accent4>
        <a:srgbClr val="595959"/>
      </a:accent4>
      <a:accent5>
        <a:srgbClr val="000000"/>
      </a:accent5>
      <a:accent6>
        <a:srgbClr val="FFFFFF"/>
      </a:accent6>
      <a:hlink>
        <a:srgbClr val="0077A0"/>
      </a:hlink>
      <a:folHlink>
        <a:srgbClr val="954F72"/>
      </a:folHlink>
    </a:clrScheme>
    <a:fontScheme name="Custom 1">
      <a:majorFont>
        <a:latin typeface="Raleway ExtraBold"/>
        <a:ea typeface=""/>
        <a:cs typeface=""/>
      </a:majorFont>
      <a:minorFont>
        <a:latin typeface="Ralewa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1.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 M a i n B a c k L o g o , B a c k L o g o , 3 8 . 2 7 , 2 7 . 2 1 ; E n d o r s e m e n t L o g o , E x t e r n a l E n d o r s e m e n t , 9 2 2 . 1 1 , 4 6 1 . 7 6 , D E F A U L T , R B < / P r e s e n t a t i o n O b j e c t T a g >  
     < P r e s e n t a t i o n O b j e c t T a g   T a g N a m e = " M M C O A _ B A C K G R O U N D _ D I G E S T " > g r a d ; m m a - w a v y - l i g h t b l u e - b a c k < / P r e s e n t a t i o n O b j e c t T a g >  
     < P r e s e n t a t i o n O b j e c t T a g   T a g N a m e = " M M C O A _ B A C K G R O U N D _ L O G O _ O P T I O N " > W H I T E < / P r e s e n t a t i o n O b j e c t T a g >  
 < / M M C O A _ O b j e c t T a g s > 
</file>

<file path=customXml/item1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3.xml>��< ? x m l   v e r s i o n = " 1 . 0 "   e n c o d i n g = " u t f - 1 6 " ? > < M M C O A _ O b j e c t T a g s   x m l n s : x s i = " h t t p : / / w w w . w 3 . o r g / 2 0 0 1 / X M L S c h e m a - i n s t a n c e "   x m l n s : x s d = " h t t p : / / w w w . w 3 . o r g / 2 0 0 1 / X M L S c h e m a " >  
     < P r e s e n t a t i o n O b j e c t T a g   T a g N a m e = " M M C 0 9 _ P L A C E H O L D E R T E X T " > P l a c e h o l d e r   f o r   t h i r d   p a r t y   o r   c l i e n t   l o g o < / P r e s e n t a t i o n O b j e c t T a g >  
     < P r e s e n t a t i o n O b j e c t T a g   T a g N a m e = " M M C 0 9 _ B R A N D F O N T S T Y L E " > C o v e r T e x t < / P r e s e n t a t i o n O b j e c t T a g >  
     < P r e s e n t a t i o n O b j e c t T a g   T a g N a m e = " M M C 0 9 _ P L A C E H O L D E R T E X T " > [ M M C 2 0 2 1 P P T e m p l a t e . P l a c e h o l d e r C l i e n t ] < / P r e s e n t a t i o n O b j e c t T a g >  
 < / M M C O A _ O b j e c t T a g s > 
</file>

<file path=customXml/item1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5.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16.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1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8.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9.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2.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20.xml><?xml version="1.0" encoding="utf-8"?>
<p:properties xmlns:p="http://schemas.microsoft.com/office/2006/metadata/properties" xmlns:xsi="http://www.w3.org/2001/XMLSchema-instance" xmlns:pc="http://schemas.microsoft.com/office/infopath/2007/PartnerControls">
  <documentManagement>
    <TaxCatchAll xmlns="5a2aecd8-a10f-46c9-9ed5-861805aa8627" xsi:nil="true"/>
    <lcf76f155ced4ddcb4097134ff3c332f xmlns="c9821bb1-d092-40b2-9a63-b3efb287df97">
      <Terms xmlns="http://schemas.microsoft.com/office/infopath/2007/PartnerControls"/>
    </lcf76f155ced4ddcb4097134ff3c332f>
  </documentManagement>
</p:properties>
</file>

<file path=customXml/item21.xml>��< ? x m l   v e r s i o n = " 1 . 0 "   e n c o d i n g = " u t f - 1 6 " ? > < M M C O A _ O b j e c t T a g s   x m l n s : x s i = " h t t p : / / w w w . w 3 . o r g / 2 0 0 1 / X M L S c h e m a - i n s t a n c e "   x m l n s : x s d = " h t t p : / / w w w . w 3 . o r g / 2 0 0 1 / X M L S c h e m a " >  
     < P r e s e n t a t i o n O b j e c t T a g   T a g N a m e = " M M C 0 9 _ P O P U L A T E T E X T " > { S u b T i t l e } < / P r e s e n t a t i o n O b j e c t T a g >  
 < / M M C O A _ O b j e c t T a g s > 
</file>

<file path=customXml/item22.xml>��< ? x m l   v e r s i o n = " 1 . 0 "   e n c o d i n g = " u t f - 1 6 " ? > < M M C O A _ O b j e c t T a g s   x m l n s : x s i = " h t t p : / / w w w . w 3 . o r g / 2 0 0 1 / X M L S c h e m a - i n s t a n c e "   x m l n s : x s d = " h t t p : / / w w w . w 3 . o r g / 2 0 0 1 / X M L S c h e m a " >  
     < P r e s e n t a t i o n O b j e c t T a g   T a g N a m e = " M M C 0 9 _ P O P U L A T E T E X T " > { C l i e n t N a m e } < / P r e s e n t a t i o n O b j e c t T a g >  
     < P r e s e n t a t i o n O b j e c t T a g   T a g N a m e = " M M C 0 9 _ B R A N D F O N T S T Y L E " > C o v e r T e x t < / P r e s e n t a t i o n O b j e c t T a g >  
     < P r e s e n t a t i o n O b j e c t T a g   T a g N a m e = " M M C 0 9 _ S H O W H I D E C R I T E R I A " > C L I E N T _ N A M E < / P r e s e n t a t i o n O b j e c t T a g >  
 < / M M C O A _ O b j e c t T a g s > 
</file>

<file path=customXml/item23.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2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5.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26.xml>��< ? x m l   v e r s i o n = " 1 . 0 "   e n c o d i n g = " u t f - 1 6 " ? > < M M C O A _ O b j e c t T a g s   x m l n s : x s i = " h t t p : / / w w w . w 3 . o r g / 2 0 0 1 / X M L S c h e m a - i n s t a n c e "   x m l n s : x s d = " h t t p : / / w w w . w 3 . o r g / 2 0 0 1 / X M L S c h e m a " >  
     < P r e s e n t a t i o n O b j e c t T a g   T a g N a m e = " M M C 0 9 _ P O P U L A T E T E X T " > { T i t l e } < / P r e s e n t a t i o n O b j e c t T a g >  
 < / M M C O A _ O b j e c t T a g s > 
</file>

<file path=customXml/item27.xml>��< ? x m l   v e r s i o n = " 1 . 0 "   e n c o d i n g = " u t f - 1 6 " ? > < M M C O A _ O b j e c t T a g s   x m l n s : x s i = " h t t p : / / w w w . w 3 . o r g / 2 0 0 1 / X M L S c h e m a - i n s t a n c e "   x m l n s : x s d = " h t t p : / / w w w . w 3 . o r g / 2 0 0 1 / X M L S c h e m a " >  
     < P r e s e n t a t i o n O b j e c t T a g   T a g N a m e = " M M C 0 9 _ B R A N D F O N T S T Y L E " > M a s t e r T e x t < / P r e s e n t a t i o n O b j e c t T a g >  
 < / M M C O A _ O b j e c t T a g s > 
</file>

<file path=customXml/item28.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9.xml>��< ? x m l   v e r s i o n = " 1 . 0 "   e n c o d i n g = " u t f - 1 6 " ? > < M M C O A _ O b j e c t T a g s   x m l n s : x s d = " h t t p : / / w w w . w 3 . o r g / 2 0 0 1 / X M L S c h e m a "   x m l n s : x s i = " h t t p : / / w w w . w 3 . o r g / 2 0 0 1 / X M L S c h e m a - i n s t a n c e " >  
     < P r e s e n t a t i o n O b j e c t T a g   T a g N a m e = " M M C 0 9 _ P O P U L A T E T E X T " > % C o m p a n y . L e g a l N a m e % < / P r e s e n t a t i o n O b j e c t T a g >  
 < / M M C O A _ O b j e c t T a g s > 
</file>

<file path=customXml/item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0.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31.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32.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3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6.xml>��< ? x m l   v e r s i o n = " 1 . 0 "   e n c o d i n g = " u t f - 1 6 " ? > < M M C O A _ O b j e c t T a g s   x m l n s : x s i = " h t t p : / / w w w . w 3 . o r g / 2 0 0 1 / X M L S c h e m a - i n s t a n c e "   x m l n s : x s d = " h t t p : / / w w w . w 3 . o r g / 2 0 0 1 / X M L S c h e m a " >  
     < P r e s e n t a t i o n O b j e c t T a g   T a g N a m e = " M M C 0 9 _ P O P U L A T E T E X T " > { L e g a l B a c k } < / P r e s e n t a t i o n O b j e c t T a g >  
 < / M M C O A _ O b j e c t T a g s > 
</file>

<file path=customXml/item37.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38.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 g r a d ; m m a - w a v y - l i g h t b l u e < / P r e s e n t a t i o n O b j e c t T a g >  
     < P r e s e n t a t i o n O b j e c t T a g   T a g N a m e = " M M C O A _ F U L L I M A G E _ I D " / >  
     < P r e s e n t a t i o n O b j e c t T a g   T a g N a m e = " M M C O A _ S I L H O U E T T E _ I D " / >  
 < / M M C O A _ O b j e c t T a g s > 
</file>

<file path=customXml/item3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xml><?xml version="1.0" encoding="utf-8"?>
<ct:contentTypeSchema xmlns:ct="http://schemas.microsoft.com/office/2006/metadata/contentType" xmlns:ma="http://schemas.microsoft.com/office/2006/metadata/properties/metaAttributes" ct:_="" ma:_="" ma:contentTypeName="Document" ma:contentTypeID="0x0101003B95A0479D9B8C44990F9DFAAA9E8692" ma:contentTypeVersion="18" ma:contentTypeDescription="Create a new document." ma:contentTypeScope="" ma:versionID="bdbecf590a87ac5c190650df4a52655b">
  <xsd:schema xmlns:xsd="http://www.w3.org/2001/XMLSchema" xmlns:xs="http://www.w3.org/2001/XMLSchema" xmlns:p="http://schemas.microsoft.com/office/2006/metadata/properties" xmlns:ns2="c9821bb1-d092-40b2-9a63-b3efb287df97" xmlns:ns3="5a2aecd8-a10f-46c9-9ed5-861805aa8627" targetNamespace="http://schemas.microsoft.com/office/2006/metadata/properties" ma:root="true" ma:fieldsID="b7bec4d3ba0c2ef88c6acbf128b54b30" ns2:_="" ns3:_="">
    <xsd:import namespace="c9821bb1-d092-40b2-9a63-b3efb287df97"/>
    <xsd:import namespace="5a2aecd8-a10f-46c9-9ed5-861805aa86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21bb1-d092-40b2-9a63-b3efb287df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2788c53-7e05-4f3c-88a0-b3a683d796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aecd8-a10f-46c9-9ed5-861805aa862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9e118a0-c71b-4b86-b901-f81afb6bcb0d}" ma:internalName="TaxCatchAll" ma:showField="CatchAllData" ma:web="5a2aecd8-a10f-46c9-9ed5-861805aa862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1.xml>��< ? x m l   v e r s i o n = " 1 . 0 "   e n c o d i n g = " u t f - 1 6 " ? > < M M C O A _ O b j e c t T a g s   x m l n s : x s i = " h t t p : / / w w w . w 3 . o r g / 2 0 0 1 / X M L S c h e m a - i n s t a n c e "   x m l n s : x s d = " h t t p : / / w w w . w 3 . o r g / 2 0 0 1 / X M L S c h e m a " >  
     < P r e s e n t a t i o n O b j e c t T a g   T a g N a m e = " M M C 0 9 _ B R A N D F O N T S T Y L E " > C o v e r T e x t < / P r e s e n t a t i o n O b j e c t T a g >  
 < / M M C O A _ O b j e c t T a g s > 
</file>

<file path=customXml/item42.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43.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 g r a d ; m m a - w a v y - w h i t e - b l u e < / P r e s e n t a t i o n O b j e c t T a g >  
     < P r e s e n t a t i o n O b j e c t T a g   T a g N a m e = " M M C O A _ B A C K G R O U N D _ L O G O _ O P T I O N " > C O L O U R < / P r e s e n t a t i o n O b j e c t T a g >  
 < / M M C O A _ O b j e c t T a g s > 
</file>

<file path=customXml/item4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5.xml>��< ? x m l   v e r s i o n = " 1 . 0 "   e n c o d i n g = " u t f - 1 6 " ? > < M M C O A _ O b j e c t T a g s   x m l n s : x s i = " h t t p : / / w w w . w 3 . o r g / 2 0 0 1 / X M L S c h e m a - i n s t a n c e "   x m l n s : x s d = " h t t p : / / w w w . w 3 . o r g / 2 0 0 1 / X M L S c h e m a " >  
     < P r e s e n t a t i o n O b j e c t T a g   T a g N a m e = " M M C O A _ F I L E R E F S T A T E " > H I D E < / P r e s e n t a t i o n O b j e c t T a g >  
 < / M M C O A _ O b j e c t T a g s > 
</file>

<file path=customXml/item46.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47.xml>��< ? x m l   v e r s i o n = " 1 . 0 "   e n c o d i n g = " u t f - 1 6 " ? > < M M C O A _ O b j e c t T a g s   x m l n s : x s i = " h t t p : / / w w w . w 3 . o r g / 2 0 0 1 / X M L S c h e m a - i n s t a n c e "   x m l n s : x s d = " h t t p : / / w w w . w 3 . o r g / 2 0 0 1 / X M L S c h e m a " >  
     < P r e s e n t a t i o n O b j e c t T a g   T a g N a m e = " M M C 0 9 _ B R A N D F O N T S T Y L E " > M a s t e r T e x t < / P r e s e n t a t i o n O b j e c t T a g >  
 < / M M C O A _ O b j e c t T a g s > 
</file>

<file path=customXml/item48.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49.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5.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M M C O A _ O b j e c t T a g s > 
</file>

<file path=customXml/item50.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51.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3.xml>��< ? x m l   v e r s i o n = " 1 . 0 "   e n c o d i n g = " u t f - 1 6 " ? > < M M C O A _ O b j e c t T a g s   x m l n s : x s i = " h t t p : / / w w w . w 3 . o r g / 2 0 0 1 / X M L S c h e m a - i n s t a n c e "   x m l n s : x s d = " h t t p : / / w w w . w 3 . o r g / 2 0 0 1 / X M L S c h e m a " >  
     < P r e s e n t a t i o n O b j e c t T a g   T a g N a m e = " M M C 0 9 _ L A Y O U T " > B l a n k < / P r e s e n t a t i o n O b j e c t T a g >  
 < / M M C O A _ O b j e c t T a g s > 
</file>

<file path=customXml/item54.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 g r a d ; m m a - w a v y - w h i t e - b l u e < / P r e s e n t a t i o n O b j e c t T a g >  
     < P r e s e n t a t i o n O b j e c t T a g   T a g N a m e = " M M C O A _ B A C K G R O U N D _ L O G O _ O P T I O N " > C O L O U R < / P r e s e n t a t i o n O b j e c t T a g >  
 < / M M C O A _ O b j e c t T a g s > 
</file>

<file path=customXml/item5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56.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7.xml>��< ? x m l   v e r s i o n = " 1 . 0 "   e n c o d i n g = " u t f - 1 6 " ? > < M M C O A _ O b j e c t T a g s   x m l n s : x s i = " h t t p : / / w w w . w 3 . o r g / 2 0 0 1 / X M L S c h e m a - i n s t a n c e "   x m l n s : x s d = " h t t p : / / w w w . w 3 . o r g / 2 0 0 1 / X M L S c h e m a " >  
     < P r e s e n t a t i o n O b j e c t T a g   T a g N a m e = " M M C 0 9 _ S H O W H I D E C R I T E R I A " > C L I E N T _ L O G O < / P r e s e n t a t i o n O b j e c t T a g >  
 < / M M C O A _ O b j e c t T a g s > 
</file>

<file path=customXml/item6.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8.xml>��< ? x m l   v e r s i o n = " 1 . 0 "   e n c o d i n g = " u t f - 1 6 " ? > < M M C O A _ O b j e c t T a g s   x m l n s : x s i = " h t t p : / / w w w . w 3 . o r g / 2 0 0 1 / X M L S c h e m a - i n s t a n c e "   x m l n s : x s d = " h t t p : / / w w w . w 3 . o r g / 2 0 0 1 / X M L S c h e m a " >  
     < P r e s e n t a t i o n O b j e c t T a g   T a g N a m e = " M M C 0 9 _ P O P U L A T E T E X T " > { P r e s e n t e r C o v e r T e x t B l o c k } < / P r e s e n t a t i o n O b j e c t T a g >  
 < / M M C O A _ O b j e c t T a g s > 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2937-7875-4AC8-9EAF-310928ACDCAC}">
  <ds:schemaRefs>
    <ds:schemaRef ds:uri="http://www.w3.org/2001/XMLSchema"/>
  </ds:schemaRefs>
</ds:datastoreItem>
</file>

<file path=customXml/itemProps10.xml><?xml version="1.0" encoding="utf-8"?>
<ds:datastoreItem xmlns:ds="http://schemas.openxmlformats.org/officeDocument/2006/customXml" ds:itemID="{C39CAF09-DA15-4725-BDD7-277AA9A52B6D}">
  <ds:schemaRefs>
    <ds:schemaRef ds:uri="http://www.w3.org/2001/XMLSchema"/>
  </ds:schemaRefs>
</ds:datastoreItem>
</file>

<file path=customXml/itemProps11.xml><?xml version="1.0" encoding="utf-8"?>
<ds:datastoreItem xmlns:ds="http://schemas.openxmlformats.org/officeDocument/2006/customXml" ds:itemID="{446B3DC9-DF0A-4008-98AA-4B52A34D98B0}">
  <ds:schemaRefs>
    <ds:schemaRef ds:uri="http://www.w3.org/2001/XMLSchema"/>
  </ds:schemaRefs>
</ds:datastoreItem>
</file>

<file path=customXml/itemProps12.xml><?xml version="1.0" encoding="utf-8"?>
<ds:datastoreItem xmlns:ds="http://schemas.openxmlformats.org/officeDocument/2006/customXml" ds:itemID="{029D9584-4B2C-4846-9954-9B6C8317D3C7}">
  <ds:schemaRefs>
    <ds:schemaRef ds:uri="http://www.w3.org/2001/XMLSchema"/>
  </ds:schemaRefs>
</ds:datastoreItem>
</file>

<file path=customXml/itemProps13.xml><?xml version="1.0" encoding="utf-8"?>
<ds:datastoreItem xmlns:ds="http://schemas.openxmlformats.org/officeDocument/2006/customXml" ds:itemID="{7F82062E-9818-4653-A31B-81D65328C525}">
  <ds:schemaRefs>
    <ds:schemaRef ds:uri="http://www.w3.org/2001/XMLSchema"/>
  </ds:schemaRefs>
</ds:datastoreItem>
</file>

<file path=customXml/itemProps14.xml><?xml version="1.0" encoding="utf-8"?>
<ds:datastoreItem xmlns:ds="http://schemas.openxmlformats.org/officeDocument/2006/customXml" ds:itemID="{E39B11E5-077D-4BBF-AF63-E8B8A6D036DB}">
  <ds:schemaRefs>
    <ds:schemaRef ds:uri="http://www.w3.org/2001/XMLSchema"/>
  </ds:schemaRefs>
</ds:datastoreItem>
</file>

<file path=customXml/itemProps15.xml><?xml version="1.0" encoding="utf-8"?>
<ds:datastoreItem xmlns:ds="http://schemas.openxmlformats.org/officeDocument/2006/customXml" ds:itemID="{4A8EF070-B7A1-4D20-AA54-61F173CA2706}">
  <ds:schemaRefs>
    <ds:schemaRef ds:uri="http://www.w3.org/2001/XMLSchema"/>
  </ds:schemaRefs>
</ds:datastoreItem>
</file>

<file path=customXml/itemProps16.xml><?xml version="1.0" encoding="utf-8"?>
<ds:datastoreItem xmlns:ds="http://schemas.openxmlformats.org/officeDocument/2006/customXml" ds:itemID="{F1B18864-DD5F-475F-B43E-533AC977E410}">
  <ds:schemaRefs>
    <ds:schemaRef ds:uri="http://www.w3.org/2001/XMLSchema"/>
  </ds:schemaRefs>
</ds:datastoreItem>
</file>

<file path=customXml/itemProps17.xml><?xml version="1.0" encoding="utf-8"?>
<ds:datastoreItem xmlns:ds="http://schemas.openxmlformats.org/officeDocument/2006/customXml" ds:itemID="{DBB30C88-CD65-462F-B924-FDEB7A0F09BD}">
  <ds:schemaRefs>
    <ds:schemaRef ds:uri="http://www.w3.org/2001/XMLSchema"/>
  </ds:schemaRefs>
</ds:datastoreItem>
</file>

<file path=customXml/itemProps18.xml><?xml version="1.0" encoding="utf-8"?>
<ds:datastoreItem xmlns:ds="http://schemas.openxmlformats.org/officeDocument/2006/customXml" ds:itemID="{268400DD-65DB-470B-A06A-A85C4BBFF02F}">
  <ds:schemaRefs>
    <ds:schemaRef ds:uri="http://www.w3.org/2001/XMLSchema"/>
  </ds:schemaRefs>
</ds:datastoreItem>
</file>

<file path=customXml/itemProps19.xml><?xml version="1.0" encoding="utf-8"?>
<ds:datastoreItem xmlns:ds="http://schemas.openxmlformats.org/officeDocument/2006/customXml" ds:itemID="{B5EE003F-AACE-4CCD-AE5E-C319AB398FB9}">
  <ds:schemaRefs>
    <ds:schemaRef ds:uri="http://www.w3.org/2001/XMLSchema"/>
  </ds:schemaRefs>
</ds:datastoreItem>
</file>

<file path=customXml/itemProps2.xml><?xml version="1.0" encoding="utf-8"?>
<ds:datastoreItem xmlns:ds="http://schemas.openxmlformats.org/officeDocument/2006/customXml" ds:itemID="{9B333AB5-3357-4D07-93E0-A8BB3B59721F}">
  <ds:schemaRefs>
    <ds:schemaRef ds:uri="http://www.w3.org/2001/XMLSchema"/>
  </ds:schemaRefs>
</ds:datastoreItem>
</file>

<file path=customXml/itemProps20.xml><?xml version="1.0" encoding="utf-8"?>
<ds:datastoreItem xmlns:ds="http://schemas.openxmlformats.org/officeDocument/2006/customXml" ds:itemID="{3ACD4989-3C63-445A-9968-04A7A058EA86}">
  <ds:schemaRefs>
    <ds:schemaRef ds:uri="http://schemas.microsoft.com/office/2006/metadata/properties"/>
    <ds:schemaRef ds:uri="http://schemas.microsoft.com/office/infopath/2007/PartnerControls"/>
    <ds:schemaRef ds:uri="5a2aecd8-a10f-46c9-9ed5-861805aa8627"/>
    <ds:schemaRef ds:uri="c9821bb1-d092-40b2-9a63-b3efb287df97"/>
  </ds:schemaRefs>
</ds:datastoreItem>
</file>

<file path=customXml/itemProps21.xml><?xml version="1.0" encoding="utf-8"?>
<ds:datastoreItem xmlns:ds="http://schemas.openxmlformats.org/officeDocument/2006/customXml" ds:itemID="{86E9DB7A-C649-4675-B50A-1BE58C3421E5}">
  <ds:schemaRefs>
    <ds:schemaRef ds:uri="http://www.w3.org/2001/XMLSchema"/>
  </ds:schemaRefs>
</ds:datastoreItem>
</file>

<file path=customXml/itemProps22.xml><?xml version="1.0" encoding="utf-8"?>
<ds:datastoreItem xmlns:ds="http://schemas.openxmlformats.org/officeDocument/2006/customXml" ds:itemID="{F14CBA09-FEAF-404B-987F-1AB49AD0F098}">
  <ds:schemaRefs>
    <ds:schemaRef ds:uri="http://www.w3.org/2001/XMLSchema"/>
  </ds:schemaRefs>
</ds:datastoreItem>
</file>

<file path=customXml/itemProps23.xml><?xml version="1.0" encoding="utf-8"?>
<ds:datastoreItem xmlns:ds="http://schemas.openxmlformats.org/officeDocument/2006/customXml" ds:itemID="{FFCFF866-B782-462C-B23B-92E4218871E8}">
  <ds:schemaRefs>
    <ds:schemaRef ds:uri="http://www.w3.org/2001/XMLSchema"/>
  </ds:schemaRefs>
</ds:datastoreItem>
</file>

<file path=customXml/itemProps24.xml><?xml version="1.0" encoding="utf-8"?>
<ds:datastoreItem xmlns:ds="http://schemas.openxmlformats.org/officeDocument/2006/customXml" ds:itemID="{5FC8AD33-3A86-4DCF-AE6B-3071D443C944}">
  <ds:schemaRefs>
    <ds:schemaRef ds:uri="http://www.w3.org/2001/XMLSchema"/>
  </ds:schemaRefs>
</ds:datastoreItem>
</file>

<file path=customXml/itemProps25.xml><?xml version="1.0" encoding="utf-8"?>
<ds:datastoreItem xmlns:ds="http://schemas.openxmlformats.org/officeDocument/2006/customXml" ds:itemID="{A3CD4C50-97C5-4A13-A5A2-9AD0815BCA0D}">
  <ds:schemaRefs>
    <ds:schemaRef ds:uri="http://www.w3.org/2001/XMLSchema"/>
  </ds:schemaRefs>
</ds:datastoreItem>
</file>

<file path=customXml/itemProps26.xml><?xml version="1.0" encoding="utf-8"?>
<ds:datastoreItem xmlns:ds="http://schemas.openxmlformats.org/officeDocument/2006/customXml" ds:itemID="{1AA08E88-52D3-4EBA-AA02-8CA9BBF557F6}">
  <ds:schemaRefs>
    <ds:schemaRef ds:uri="http://www.w3.org/2001/XMLSchema"/>
  </ds:schemaRefs>
</ds:datastoreItem>
</file>

<file path=customXml/itemProps27.xml><?xml version="1.0" encoding="utf-8"?>
<ds:datastoreItem xmlns:ds="http://schemas.openxmlformats.org/officeDocument/2006/customXml" ds:itemID="{492FC0CD-A4A9-401E-847E-C8E616AD5CF1}">
  <ds:schemaRefs>
    <ds:schemaRef ds:uri="http://www.w3.org/2001/XMLSchema"/>
  </ds:schemaRefs>
</ds:datastoreItem>
</file>

<file path=customXml/itemProps28.xml><?xml version="1.0" encoding="utf-8"?>
<ds:datastoreItem xmlns:ds="http://schemas.openxmlformats.org/officeDocument/2006/customXml" ds:itemID="{E917FBD8-6C97-4CD7-97F4-1E1500CE9A9C}">
  <ds:schemaRefs>
    <ds:schemaRef ds:uri="http://www.w3.org/2001/XMLSchema"/>
  </ds:schemaRefs>
</ds:datastoreItem>
</file>

<file path=customXml/itemProps29.xml><?xml version="1.0" encoding="utf-8"?>
<ds:datastoreItem xmlns:ds="http://schemas.openxmlformats.org/officeDocument/2006/customXml" ds:itemID="{0174B00F-FEFD-44D6-B57E-BFB2756002A2}">
  <ds:schemaRefs>
    <ds:schemaRef ds:uri="http://www.w3.org/2001/XMLSchema"/>
  </ds:schemaRefs>
</ds:datastoreItem>
</file>

<file path=customXml/itemProps3.xml><?xml version="1.0" encoding="utf-8"?>
<ds:datastoreItem xmlns:ds="http://schemas.openxmlformats.org/officeDocument/2006/customXml" ds:itemID="{281140D0-CFF4-4662-9C45-8943C23FC066}">
  <ds:schemaRefs>
    <ds:schemaRef ds:uri="http://www.w3.org/2001/XMLSchema"/>
  </ds:schemaRefs>
</ds:datastoreItem>
</file>

<file path=customXml/itemProps30.xml><?xml version="1.0" encoding="utf-8"?>
<ds:datastoreItem xmlns:ds="http://schemas.openxmlformats.org/officeDocument/2006/customXml" ds:itemID="{535DD0E2-5F87-46D2-ADCB-BF3B14328B93}">
  <ds:schemaRefs>
    <ds:schemaRef ds:uri="http://www.w3.org/2001/XMLSchema"/>
  </ds:schemaRefs>
</ds:datastoreItem>
</file>

<file path=customXml/itemProps31.xml><?xml version="1.0" encoding="utf-8"?>
<ds:datastoreItem xmlns:ds="http://schemas.openxmlformats.org/officeDocument/2006/customXml" ds:itemID="{B06F0990-77F0-4EB7-81D9-057B8021F2E2}">
  <ds:schemaRefs>
    <ds:schemaRef ds:uri="http://www.w3.org/2001/XMLSchema"/>
  </ds:schemaRefs>
</ds:datastoreItem>
</file>

<file path=customXml/itemProps32.xml><?xml version="1.0" encoding="utf-8"?>
<ds:datastoreItem xmlns:ds="http://schemas.openxmlformats.org/officeDocument/2006/customXml" ds:itemID="{5071CEB3-5C80-4DBF-AE51-491CFD3DFA23}">
  <ds:schemaRefs>
    <ds:schemaRef ds:uri="http://www.w3.org/2001/XMLSchema"/>
  </ds:schemaRefs>
</ds:datastoreItem>
</file>

<file path=customXml/itemProps33.xml><?xml version="1.0" encoding="utf-8"?>
<ds:datastoreItem xmlns:ds="http://schemas.openxmlformats.org/officeDocument/2006/customXml" ds:itemID="{CECC2B06-B96D-401F-910E-06ACE8ED91D9}">
  <ds:schemaRefs>
    <ds:schemaRef ds:uri="http://www.w3.org/2001/XMLSchema"/>
  </ds:schemaRefs>
</ds:datastoreItem>
</file>

<file path=customXml/itemProps34.xml><?xml version="1.0" encoding="utf-8"?>
<ds:datastoreItem xmlns:ds="http://schemas.openxmlformats.org/officeDocument/2006/customXml" ds:itemID="{E571E618-B32B-4FB0-BD5B-D83EAD2F7B68}">
  <ds:schemaRefs>
    <ds:schemaRef ds:uri="http://www.w3.org/2001/XMLSchema"/>
  </ds:schemaRefs>
</ds:datastoreItem>
</file>

<file path=customXml/itemProps35.xml><?xml version="1.0" encoding="utf-8"?>
<ds:datastoreItem xmlns:ds="http://schemas.openxmlformats.org/officeDocument/2006/customXml" ds:itemID="{15E14063-6D15-404C-AFB6-43ADF0C0DD41}">
  <ds:schemaRefs>
    <ds:schemaRef ds:uri="http://www.w3.org/2001/XMLSchema"/>
  </ds:schemaRefs>
</ds:datastoreItem>
</file>

<file path=customXml/itemProps36.xml><?xml version="1.0" encoding="utf-8"?>
<ds:datastoreItem xmlns:ds="http://schemas.openxmlformats.org/officeDocument/2006/customXml" ds:itemID="{6E08A1E3-253A-4517-97D3-0BD56DB45B37}">
  <ds:schemaRefs>
    <ds:schemaRef ds:uri="http://www.w3.org/2001/XMLSchema"/>
  </ds:schemaRefs>
</ds:datastoreItem>
</file>

<file path=customXml/itemProps37.xml><?xml version="1.0" encoding="utf-8"?>
<ds:datastoreItem xmlns:ds="http://schemas.openxmlformats.org/officeDocument/2006/customXml" ds:itemID="{C41181A3-BF44-4324-AECB-875CE9EE15F3}">
  <ds:schemaRefs>
    <ds:schemaRef ds:uri="http://www.w3.org/2001/XMLSchema"/>
  </ds:schemaRefs>
</ds:datastoreItem>
</file>

<file path=customXml/itemProps38.xml><?xml version="1.0" encoding="utf-8"?>
<ds:datastoreItem xmlns:ds="http://schemas.openxmlformats.org/officeDocument/2006/customXml" ds:itemID="{0A52900A-B079-4D71-9477-B2730FD5A3C5}">
  <ds:schemaRefs>
    <ds:schemaRef ds:uri="http://www.w3.org/2001/XMLSchema"/>
  </ds:schemaRefs>
</ds:datastoreItem>
</file>

<file path=customXml/itemProps39.xml><?xml version="1.0" encoding="utf-8"?>
<ds:datastoreItem xmlns:ds="http://schemas.openxmlformats.org/officeDocument/2006/customXml" ds:itemID="{D9348C07-1E6B-4014-98CC-8BB85256C2E9}">
  <ds:schemaRefs>
    <ds:schemaRef ds:uri="http://www.w3.org/2001/XMLSchema"/>
  </ds:schemaRefs>
</ds:datastoreItem>
</file>

<file path=customXml/itemProps4.xml><?xml version="1.0" encoding="utf-8"?>
<ds:datastoreItem xmlns:ds="http://schemas.openxmlformats.org/officeDocument/2006/customXml" ds:itemID="{497EA28A-A6D4-4B7F-B568-04B2ECF36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821bb1-d092-40b2-9a63-b3efb287df97"/>
    <ds:schemaRef ds:uri="5a2aecd8-a10f-46c9-9ed5-861805aa8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0.xml><?xml version="1.0" encoding="utf-8"?>
<ds:datastoreItem xmlns:ds="http://schemas.openxmlformats.org/officeDocument/2006/customXml" ds:itemID="{5FDF1299-A818-4942-A99A-6ACC56029410}">
  <ds:schemaRefs>
    <ds:schemaRef ds:uri="http://www.w3.org/2001/XMLSchema"/>
  </ds:schemaRefs>
</ds:datastoreItem>
</file>

<file path=customXml/itemProps41.xml><?xml version="1.0" encoding="utf-8"?>
<ds:datastoreItem xmlns:ds="http://schemas.openxmlformats.org/officeDocument/2006/customXml" ds:itemID="{F59C340D-4F57-43A3-B5CD-4712B5DB8E9D}">
  <ds:schemaRefs>
    <ds:schemaRef ds:uri="http://www.w3.org/2001/XMLSchema"/>
  </ds:schemaRefs>
</ds:datastoreItem>
</file>

<file path=customXml/itemProps42.xml><?xml version="1.0" encoding="utf-8"?>
<ds:datastoreItem xmlns:ds="http://schemas.openxmlformats.org/officeDocument/2006/customXml" ds:itemID="{E4CF58FF-8B25-476F-8B2F-439CAFE774DB}">
  <ds:schemaRefs>
    <ds:schemaRef ds:uri="http://www.w3.org/2001/XMLSchema"/>
  </ds:schemaRefs>
</ds:datastoreItem>
</file>

<file path=customXml/itemProps43.xml><?xml version="1.0" encoding="utf-8"?>
<ds:datastoreItem xmlns:ds="http://schemas.openxmlformats.org/officeDocument/2006/customXml" ds:itemID="{10AA51F9-91A9-4CA6-BDEE-38B652FA624E}">
  <ds:schemaRefs>
    <ds:schemaRef ds:uri="http://www.w3.org/2001/XMLSchema"/>
  </ds:schemaRefs>
</ds:datastoreItem>
</file>

<file path=customXml/itemProps44.xml><?xml version="1.0" encoding="utf-8"?>
<ds:datastoreItem xmlns:ds="http://schemas.openxmlformats.org/officeDocument/2006/customXml" ds:itemID="{59FF60E1-E3A5-48EE-9FC1-39A09AF817D4}">
  <ds:schemaRefs>
    <ds:schemaRef ds:uri="http://www.w3.org/2001/XMLSchema"/>
  </ds:schemaRefs>
</ds:datastoreItem>
</file>

<file path=customXml/itemProps45.xml><?xml version="1.0" encoding="utf-8"?>
<ds:datastoreItem xmlns:ds="http://schemas.openxmlformats.org/officeDocument/2006/customXml" ds:itemID="{7C42B602-7515-473E-8F1E-5503EC3B9FB1}">
  <ds:schemaRefs>
    <ds:schemaRef ds:uri="http://www.w3.org/2001/XMLSchema"/>
  </ds:schemaRefs>
</ds:datastoreItem>
</file>

<file path=customXml/itemProps46.xml><?xml version="1.0" encoding="utf-8"?>
<ds:datastoreItem xmlns:ds="http://schemas.openxmlformats.org/officeDocument/2006/customXml" ds:itemID="{4E18DFB7-AF42-4887-A653-6AE4E129405F}">
  <ds:schemaRefs>
    <ds:schemaRef ds:uri="http://www.w3.org/2001/XMLSchema"/>
  </ds:schemaRefs>
</ds:datastoreItem>
</file>

<file path=customXml/itemProps47.xml><?xml version="1.0" encoding="utf-8"?>
<ds:datastoreItem xmlns:ds="http://schemas.openxmlformats.org/officeDocument/2006/customXml" ds:itemID="{EA56DF1C-E699-4B8D-81DA-12283D7DDD50}">
  <ds:schemaRefs>
    <ds:schemaRef ds:uri="http://www.w3.org/2001/XMLSchema"/>
  </ds:schemaRefs>
</ds:datastoreItem>
</file>

<file path=customXml/itemProps48.xml><?xml version="1.0" encoding="utf-8"?>
<ds:datastoreItem xmlns:ds="http://schemas.openxmlformats.org/officeDocument/2006/customXml" ds:itemID="{BD5FAD33-8996-4B98-8C02-4A1550C6E017}">
  <ds:schemaRefs>
    <ds:schemaRef ds:uri="http://www.w3.org/2001/XMLSchema"/>
  </ds:schemaRefs>
</ds:datastoreItem>
</file>

<file path=customXml/itemProps49.xml><?xml version="1.0" encoding="utf-8"?>
<ds:datastoreItem xmlns:ds="http://schemas.openxmlformats.org/officeDocument/2006/customXml" ds:itemID="{F4497770-156D-4938-BA98-5B2E06CE31CC}">
  <ds:schemaRefs>
    <ds:schemaRef ds:uri="http://www.w3.org/2001/XMLSchema"/>
  </ds:schemaRefs>
</ds:datastoreItem>
</file>

<file path=customXml/itemProps5.xml><?xml version="1.0" encoding="utf-8"?>
<ds:datastoreItem xmlns:ds="http://schemas.openxmlformats.org/officeDocument/2006/customXml" ds:itemID="{35BDC32E-13DF-4D9C-B8D4-DA872B448F48}">
  <ds:schemaRefs>
    <ds:schemaRef ds:uri="http://www.w3.org/2001/XMLSchema"/>
  </ds:schemaRefs>
</ds:datastoreItem>
</file>

<file path=customXml/itemProps50.xml><?xml version="1.0" encoding="utf-8"?>
<ds:datastoreItem xmlns:ds="http://schemas.openxmlformats.org/officeDocument/2006/customXml" ds:itemID="{43FD868C-286B-42F8-9784-A8204B274F36}">
  <ds:schemaRefs>
    <ds:schemaRef ds:uri="http://www.w3.org/2001/XMLSchema"/>
  </ds:schemaRefs>
</ds:datastoreItem>
</file>

<file path=customXml/itemProps51.xml><?xml version="1.0" encoding="utf-8"?>
<ds:datastoreItem xmlns:ds="http://schemas.openxmlformats.org/officeDocument/2006/customXml" ds:itemID="{B3404B29-B12B-4AD6-9600-2326122AA242}">
  <ds:schemaRefs>
    <ds:schemaRef ds:uri="http://www.w3.org/2001/XMLSchema"/>
  </ds:schemaRefs>
</ds:datastoreItem>
</file>

<file path=customXml/itemProps52.xml><?xml version="1.0" encoding="utf-8"?>
<ds:datastoreItem xmlns:ds="http://schemas.openxmlformats.org/officeDocument/2006/customXml" ds:itemID="{02EDAAD7-30B6-4ACD-BA32-F10318B4E3BB}">
  <ds:schemaRefs>
    <ds:schemaRef ds:uri="http://www.w3.org/2001/XMLSchema"/>
  </ds:schemaRefs>
</ds:datastoreItem>
</file>

<file path=customXml/itemProps53.xml><?xml version="1.0" encoding="utf-8"?>
<ds:datastoreItem xmlns:ds="http://schemas.openxmlformats.org/officeDocument/2006/customXml" ds:itemID="{C4463173-EC99-467C-9A70-BD2BF1240458}">
  <ds:schemaRefs>
    <ds:schemaRef ds:uri="http://www.w3.org/2001/XMLSchema"/>
  </ds:schemaRefs>
</ds:datastoreItem>
</file>

<file path=customXml/itemProps54.xml><?xml version="1.0" encoding="utf-8"?>
<ds:datastoreItem xmlns:ds="http://schemas.openxmlformats.org/officeDocument/2006/customXml" ds:itemID="{2CE2BA91-7B5B-4960-A78F-DAA76FFB75E4}">
  <ds:schemaRefs>
    <ds:schemaRef ds:uri="http://www.w3.org/2001/XMLSchema"/>
  </ds:schemaRefs>
</ds:datastoreItem>
</file>

<file path=customXml/itemProps55.xml><?xml version="1.0" encoding="utf-8"?>
<ds:datastoreItem xmlns:ds="http://schemas.openxmlformats.org/officeDocument/2006/customXml" ds:itemID="{9AB6D5B8-A713-49FD-B8B6-C61EDC3C2D4F}">
  <ds:schemaRefs>
    <ds:schemaRef ds:uri="http://www.w3.org/2001/XMLSchema"/>
  </ds:schemaRefs>
</ds:datastoreItem>
</file>

<file path=customXml/itemProps56.xml><?xml version="1.0" encoding="utf-8"?>
<ds:datastoreItem xmlns:ds="http://schemas.openxmlformats.org/officeDocument/2006/customXml" ds:itemID="{152C4616-E904-4841-9523-90E33BB5990C}">
  <ds:schemaRefs>
    <ds:schemaRef ds:uri="http://www.w3.org/2001/XMLSchema"/>
  </ds:schemaRefs>
</ds:datastoreItem>
</file>

<file path=customXml/itemProps57.xml><?xml version="1.0" encoding="utf-8"?>
<ds:datastoreItem xmlns:ds="http://schemas.openxmlformats.org/officeDocument/2006/customXml" ds:itemID="{58D42C7F-C51A-4196-A564-FB7B576BC2EA}">
  <ds:schemaRefs>
    <ds:schemaRef ds:uri="http://www.w3.org/2001/XMLSchema"/>
  </ds:schemaRefs>
</ds:datastoreItem>
</file>

<file path=customXml/itemProps6.xml><?xml version="1.0" encoding="utf-8"?>
<ds:datastoreItem xmlns:ds="http://schemas.openxmlformats.org/officeDocument/2006/customXml" ds:itemID="{68704D0C-8AB9-42AB-B004-03E61D2FC4A7}">
  <ds:schemaRefs>
    <ds:schemaRef ds:uri="http://www.w3.org/2001/XMLSchema"/>
  </ds:schemaRefs>
</ds:datastoreItem>
</file>

<file path=customXml/itemProps7.xml><?xml version="1.0" encoding="utf-8"?>
<ds:datastoreItem xmlns:ds="http://schemas.openxmlformats.org/officeDocument/2006/customXml" ds:itemID="{9D125730-63B3-4611-99E5-A47E22D5544D}">
  <ds:schemaRefs>
    <ds:schemaRef ds:uri="http://www.w3.org/2001/XMLSchema"/>
  </ds:schemaRefs>
</ds:datastoreItem>
</file>

<file path=customXml/itemProps8.xml><?xml version="1.0" encoding="utf-8"?>
<ds:datastoreItem xmlns:ds="http://schemas.openxmlformats.org/officeDocument/2006/customXml" ds:itemID="{36521F22-0186-4262-8998-4B3239F3A520}">
  <ds:schemaRefs>
    <ds:schemaRef ds:uri="http://www.w3.org/2001/XMLSchema"/>
  </ds:schemaRefs>
</ds:datastoreItem>
</file>

<file path=customXml/itemProps9.xml><?xml version="1.0" encoding="utf-8"?>
<ds:datastoreItem xmlns:ds="http://schemas.openxmlformats.org/officeDocument/2006/customXml" ds:itemID="{0782C3D5-E6BD-4AD4-BF44-78A2D8657C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MMC2021.Classic16x9</Template>
  <TotalTime>3603</TotalTime>
  <Words>7986</Words>
  <Application>Microsoft Office PowerPoint</Application>
  <PresentationFormat>Widescreen</PresentationFormat>
  <Paragraphs>1101</Paragraphs>
  <Slides>66</Slides>
  <Notes>66</Notes>
  <HiddenSlides>17</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66</vt:i4>
      </vt:variant>
    </vt:vector>
  </HeadingPairs>
  <TitlesOfParts>
    <vt:vector size="84" baseType="lpstr">
      <vt:lpstr>Aptos</vt:lpstr>
      <vt:lpstr>arial</vt:lpstr>
      <vt:lpstr>arial</vt:lpstr>
      <vt:lpstr>Calibri</vt:lpstr>
      <vt:lpstr>Effra</vt:lpstr>
      <vt:lpstr>Effra Heavy</vt:lpstr>
      <vt:lpstr>Effra Medium</vt:lpstr>
      <vt:lpstr>Effra-Bold</vt:lpstr>
      <vt:lpstr>Effra-Regular</vt:lpstr>
      <vt:lpstr>Quattrocento Sans</vt:lpstr>
      <vt:lpstr>Raleway</vt:lpstr>
      <vt:lpstr>Raleway ExtraBold</vt:lpstr>
      <vt:lpstr>Raleway Medium</vt:lpstr>
      <vt:lpstr>Raleway SemiBold</vt:lpstr>
      <vt:lpstr>System Font Regular</vt:lpstr>
      <vt:lpstr>Tahoma</vt:lpstr>
      <vt:lpstr>Wingdings</vt:lpstr>
      <vt:lpstr>Office Theme</vt:lpstr>
      <vt:lpstr>PowerPoint Presentation</vt:lpstr>
      <vt:lpstr>Benefit Highlights &amp; Resources</vt:lpstr>
      <vt:lpstr>Benefits Eligibility</vt:lpstr>
      <vt:lpstr>Open Enrollment Overview</vt:lpstr>
      <vt:lpstr>PowerPoint Presentation</vt:lpstr>
      <vt:lpstr>Medical Plan Overview</vt:lpstr>
      <vt:lpstr>Helpful Terms</vt:lpstr>
      <vt:lpstr>Medical Plan Highlights</vt:lpstr>
      <vt:lpstr>Prescription Drug Coverage</vt:lpstr>
      <vt:lpstr>Know Where To Go</vt:lpstr>
      <vt:lpstr>Telemedicine</vt:lpstr>
      <vt:lpstr>Cigna Resources </vt:lpstr>
      <vt:lpstr>Your Cost for Medical Coverage</vt:lpstr>
      <vt:lpstr>PowerPoint Presentation</vt:lpstr>
      <vt:lpstr>Wellness Offerings</vt:lpstr>
      <vt:lpstr>Wellness Offerings</vt:lpstr>
      <vt:lpstr>Wellness Offerings</vt:lpstr>
      <vt:lpstr>PowerPoint Presentation</vt:lpstr>
      <vt:lpstr>PowerPoint Presentation</vt:lpstr>
      <vt:lpstr>Accounts Offered</vt:lpstr>
      <vt:lpstr>Accounts Offered</vt:lpstr>
      <vt:lpstr>Accounts Offered</vt:lpstr>
      <vt:lpstr>Dependent Care FSA Pro Tips</vt:lpstr>
      <vt:lpstr>FSA Pro Tips</vt:lpstr>
      <vt:lpstr>HSA Pro Tips</vt:lpstr>
      <vt:lpstr>PowerPoint Presentation</vt:lpstr>
      <vt:lpstr>Anytime, Anywhere Access </vt:lpstr>
      <vt:lpstr>PowerPoint Presentation</vt:lpstr>
      <vt:lpstr>Dental Insurance from Guardian can help protect  your health</vt:lpstr>
      <vt:lpstr>Your Guardian Dental PPO Plan Options </vt:lpstr>
      <vt:lpstr>Get the ‘Maximum’ from Your Dental Benefits</vt:lpstr>
      <vt:lpstr>How to Find a Dental Provider </vt:lpstr>
      <vt:lpstr>Your Cost for Dental Coverage</vt:lpstr>
      <vt:lpstr>PowerPoint Presentation</vt:lpstr>
      <vt:lpstr>Why do you need Vision insurance? </vt:lpstr>
      <vt:lpstr>Your Guardian Vision Plan - Davis Network </vt:lpstr>
      <vt:lpstr>Your Cost for Vision Coverage</vt:lpstr>
      <vt:lpstr>How to use your Guardian  vision and dental benefits</vt:lpstr>
      <vt:lpstr>How to Find a Vision Provider</vt:lpstr>
      <vt:lpstr>PowerPoint Presentation</vt:lpstr>
      <vt:lpstr>Why do you need  Life Insurance?  </vt:lpstr>
      <vt:lpstr>How much Life Insurance protection  do you need?</vt:lpstr>
      <vt:lpstr>Your Life Insurance options</vt:lpstr>
      <vt:lpstr>Electronic Evidence of Insurability (EOI)</vt:lpstr>
      <vt:lpstr>What is Disability Insurance?  </vt:lpstr>
      <vt:lpstr>Your Disability Insurance options</vt:lpstr>
      <vt:lpstr>PowerPoint Presentation</vt:lpstr>
      <vt:lpstr>What is Critical Illness  Insurance? </vt:lpstr>
      <vt:lpstr> Your Critical Illness Plan </vt:lpstr>
      <vt:lpstr> Your Critical Illness Plan</vt:lpstr>
      <vt:lpstr>What is Accident Insurance? </vt:lpstr>
      <vt:lpstr>Your Accident Insurance Plan</vt:lpstr>
      <vt:lpstr>Wellness Benefit</vt:lpstr>
      <vt:lpstr>PowerPoint Presentation</vt:lpstr>
      <vt:lpstr>Employee Assistance Program (EAP)</vt:lpstr>
      <vt:lpstr>Employee Assistance Program (EAP)</vt:lpstr>
      <vt:lpstr>Connect to an EAP counselor for free support services</vt:lpstr>
      <vt:lpstr>How to register for and access your benefits  on Guardian Anytime</vt:lpstr>
      <vt:lpstr>Employee Discount Program</vt:lpstr>
      <vt:lpstr>Retirement Savings Plan</vt:lpstr>
      <vt:lpstr>Pet Insurance</vt:lpstr>
      <vt:lpstr>PowerPoint Presentation</vt:lpstr>
      <vt:lpstr>How to Enroll </vt:lpstr>
      <vt:lpstr>Mid-Year Benefit Changes</vt:lpstr>
      <vt:lpstr>Benefit Videos</vt:lpstr>
      <vt:lpstr>PowerPoint Presentation</vt:lpstr>
    </vt:vector>
  </TitlesOfParts>
  <Company>Marsh &amp; McLennan Agency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Brown</dc:creator>
  <cp:lastModifiedBy>Bills, Barbara (MMA)</cp:lastModifiedBy>
  <cp:revision>38</cp:revision>
  <dcterms:created xsi:type="dcterms:W3CDTF">2024-04-18T17:21:55Z</dcterms:created>
  <dcterms:modified xsi:type="dcterms:W3CDTF">2025-05-30T20:56:50Z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MMC2021.Classic16x9</vt:lpwstr>
  </property>
  <property fmtid="{D5CDD505-2E9C-101B-9397-08002B2CF9AE}" pid="3" name="TemplateVersion">
    <vt:lpwstr>9.5</vt:lpwstr>
  </property>
  <property fmtid="{D5CDD505-2E9C-101B-9397-08002B2CF9AE}" pid="4" name="MMCOA_Template">
    <vt:lpwstr>MMC2021.Classic16x9</vt:lpwstr>
  </property>
  <property fmtid="{D5CDD505-2E9C-101B-9397-08002B2CF9AE}" pid="5" name="MSIP_Label_38f1469a-2c2a-4aee-b92b-090d4c5468ff_Enabled">
    <vt:lpwstr>true</vt:lpwstr>
  </property>
  <property fmtid="{D5CDD505-2E9C-101B-9397-08002B2CF9AE}" pid="6" name="MSIP_Label_38f1469a-2c2a-4aee-b92b-090d4c5468ff_SetDate">
    <vt:lpwstr>2021-07-02T13:15:21Z</vt:lpwstr>
  </property>
  <property fmtid="{D5CDD505-2E9C-101B-9397-08002B2CF9AE}" pid="7" name="MSIP_Label_38f1469a-2c2a-4aee-b92b-090d4c5468ff_Method">
    <vt:lpwstr>Standard</vt:lpwstr>
  </property>
  <property fmtid="{D5CDD505-2E9C-101B-9397-08002B2CF9AE}" pid="8" name="MSIP_Label_38f1469a-2c2a-4aee-b92b-090d4c5468ff_Name">
    <vt:lpwstr>Confidential - Unmarked</vt:lpwstr>
  </property>
  <property fmtid="{D5CDD505-2E9C-101B-9397-08002B2CF9AE}" pid="9" name="MSIP_Label_38f1469a-2c2a-4aee-b92b-090d4c5468ff_SiteId">
    <vt:lpwstr>2a6e6092-73e4-4752-b1a5-477a17f5056d</vt:lpwstr>
  </property>
  <property fmtid="{D5CDD505-2E9C-101B-9397-08002B2CF9AE}" pid="10" name="MSIP_Label_38f1469a-2c2a-4aee-b92b-090d4c5468ff_ActionId">
    <vt:lpwstr>fee3d5ec-cbbc-4475-ab57-9cca88af6bf1</vt:lpwstr>
  </property>
  <property fmtid="{D5CDD505-2E9C-101B-9397-08002B2CF9AE}" pid="11" name="MSIP_Label_38f1469a-2c2a-4aee-b92b-090d4c5468ff_ContentBits">
    <vt:lpwstr>0</vt:lpwstr>
  </property>
  <property fmtid="{D5CDD505-2E9C-101B-9397-08002B2CF9AE}" pid="12" name="MMCOA_UI_Language">
    <vt:lpwstr>en-US</vt:lpwstr>
  </property>
  <property fmtid="{D5CDD505-2E9C-101B-9397-08002B2CF9AE}" pid="13" name="MMCOA_BaseCo">
    <vt:lpwstr>MMA</vt:lpwstr>
  </property>
  <property fmtid="{D5CDD505-2E9C-101B-9397-08002B2CF9AE}" pid="14" name="MMCOA_RegCo">
    <vt:lpwstr>650</vt:lpwstr>
  </property>
  <property fmtid="{D5CDD505-2E9C-101B-9397-08002B2CF9AE}" pid="15" name="MMCOA_Brand">
    <vt:lpwstr>MMC2021</vt:lpwstr>
  </property>
  <property fmtid="{D5CDD505-2E9C-101B-9397-08002B2CF9AE}" pid="16" name="MMCOA_FeatureSet">
    <vt:lpwstr>MMA_2021_v1</vt:lpwstr>
  </property>
  <property fmtid="{D5CDD505-2E9C-101B-9397-08002B2CF9AE}" pid="17" name="MMCOA_Language">
    <vt:lpwstr>en-US</vt:lpwstr>
  </property>
  <property fmtid="{D5CDD505-2E9C-101B-9397-08002B2CF9AE}" pid="18" name="MMCOA_LanguageDateFormat">
    <vt:lpwstr>MMMM dd, yyyy</vt:lpwstr>
  </property>
  <property fmtid="{D5CDD505-2E9C-101B-9397-08002B2CF9AE}" pid="19" name="MMCOA_LanguageLocaleId">
    <vt:lpwstr>1033</vt:lpwstr>
  </property>
  <property fmtid="{D5CDD505-2E9C-101B-9397-08002B2CF9AE}" pid="20" name="MMCOA_CoverDigest">
    <vt:lpwstr>MMC2021;grad;MMA_GradientStyles_v1;mma-wavy-lightblue;WHITE;LIGHT</vt:lpwstr>
  </property>
  <property fmtid="{D5CDD505-2E9C-101B-9397-08002B2CF9AE}" pid="21" name="MMCOA_FontSize">
    <vt:lpwstr>Medium</vt:lpwstr>
  </property>
  <property fmtid="{D5CDD505-2E9C-101B-9397-08002B2CF9AE}" pid="22" name="MMCOA_CoverImageID">
    <vt:lpwstr/>
  </property>
  <property fmtid="{D5CDD505-2E9C-101B-9397-08002B2CF9AE}" pid="23" name="ContentTypeId">
    <vt:lpwstr>0x0101003B95A0479D9B8C44990F9DFAAA9E8692</vt:lpwstr>
  </property>
</Properties>
</file>